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56" r:id="rId3"/>
    <p:sldId id="417" r:id="rId4"/>
    <p:sldId id="408" r:id="rId6"/>
    <p:sldId id="429" r:id="rId7"/>
    <p:sldId id="409" r:id="rId8"/>
    <p:sldId id="411" r:id="rId9"/>
    <p:sldId id="418" r:id="rId10"/>
    <p:sldId id="410" r:id="rId11"/>
    <p:sldId id="412" r:id="rId12"/>
    <p:sldId id="413" r:id="rId13"/>
    <p:sldId id="415" r:id="rId14"/>
    <p:sldId id="416" r:id="rId15"/>
    <p:sldId id="406" r:id="rId16"/>
    <p:sldId id="419" r:id="rId17"/>
  </p:sldIdLst>
  <p:sldSz cx="12192000" cy="6858000"/>
  <p:notesSz cx="6858000" cy="9144000"/>
  <p:embeddedFontLst>
    <p:embeddedFont>
      <p:font typeface="Arial Black" panose="020B0A04020102020204" charset="0"/>
      <p:bold r:id="rId21"/>
    </p:embeddedFont>
    <p:embeddedFont>
      <p:font typeface="隶书" panose="02010509060101010101" pitchFamily="49" charset="-122"/>
      <p:regular r:id="rId22"/>
    </p:embeddedFont>
    <p:embeddedFont>
      <p:font typeface="Baskerville Old Face" panose="02020602080505020303" charset="0"/>
      <p:regular r:id="rId23"/>
    </p:embeddedFont>
    <p:embeddedFont>
      <p:font typeface="微软雅黑" panose="020B0503020204020204" charset="-122"/>
      <p:regular r:id="rId24"/>
    </p:embeddedFont>
    <p:embeddedFont>
      <p:font typeface="等线 Light" panose="02010600030101010101" charset="-122"/>
      <p:regular r:id="rId25"/>
    </p:embeddedFont>
    <p:embeddedFont>
      <p:font typeface="等线" panose="02010600030101010101" charset="-122"/>
      <p:regular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140"/>
    <a:srgbClr val="FCF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4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48"/>
      </p:cViewPr>
      <p:guideLst>
        <p:guide orient="horz" pos="2534"/>
        <p:guide pos="3787"/>
        <p:guide orient="horz" pos="22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5F9A8-486E-404E-A9D6-55C97CE476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38F08-8A14-48E3-859B-5A758CA05DD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A5C11-345D-4B8A-9A75-9721A8037E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A304D-E694-43CD-A54F-7427CC1F8EA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FE6E-6E5B-4E71-96CF-FDE3F6EFC2E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jpeg"/><Relationship Id="rId2" Type="http://schemas.openxmlformats.org/officeDocument/2006/relationships/image" Target="../media/image12.png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9.xml"/><Relationship Id="rId12" Type="http://schemas.openxmlformats.org/officeDocument/2006/relationships/image" Target="../media/image10.png"/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jpeg"/><Relationship Id="rId2" Type="http://schemas.openxmlformats.org/officeDocument/2006/relationships/image" Target="../media/image12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/>
          <a:srcRect l="5427" t="5427" r="12982"/>
          <a:stretch>
            <a:fillRect/>
          </a:stretch>
        </p:blipFill>
        <p:spPr>
          <a:xfrm>
            <a:off x="-635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91965" y="3232785"/>
            <a:ext cx="36074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Democracy</a:t>
            </a:r>
            <a:endParaRPr lang="zh-CN" altLang="en-US" sz="4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03237" y="1995493"/>
            <a:ext cx="9749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 Socialist Values</a:t>
            </a:r>
            <a:endParaRPr lang="zh-CN" altLang="en-US" sz="6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024075" cy="7315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375" y="187534"/>
            <a:ext cx="1668918" cy="84706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20" y="1489075"/>
            <a:ext cx="4605020" cy="540766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551545" y="1290919"/>
            <a:ext cx="6215042" cy="86836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altLang="zh-CN" sz="3200" b="1" dirty="0" smtClean="0">
                <a:solidFill>
                  <a:schemeClr val="bg1"/>
                </a:solidFill>
                <a:latin typeface="+mn-ea"/>
              </a:rPr>
              <a:t>Communist Party of China</a:t>
            </a:r>
            <a:endParaRPr lang="zh-CN" altLang="en-US" sz="3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TextBox 27"/>
          <p:cNvSpPr txBox="1"/>
          <p:nvPr/>
        </p:nvSpPr>
        <p:spPr>
          <a:xfrm>
            <a:off x="7778077" y="2384776"/>
            <a:ext cx="4666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spc="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ruling party</a:t>
            </a:r>
            <a:endParaRPr lang="zh-CN" altLang="en-US" sz="3200" i="1" spc="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551545" y="3434433"/>
            <a:ext cx="6215042" cy="86836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altLang="zh-CN" sz="3200" b="1" dirty="0" smtClean="0">
                <a:solidFill>
                  <a:schemeClr val="bg1"/>
                </a:solidFill>
                <a:latin typeface="+mn-ea"/>
              </a:rPr>
              <a:t>Democratic parties</a:t>
            </a:r>
            <a:endParaRPr lang="zh-CN" altLang="en-US" sz="3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4620" y="2595245"/>
            <a:ext cx="1444625" cy="395351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358529" y="4586683"/>
            <a:ext cx="46097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participating </a:t>
            </a:r>
            <a:r>
              <a:rPr lang="en-US" altLang="zh-CN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administration and discussion of state affairs</a:t>
            </a:r>
            <a:endParaRPr lang="zh-CN" altLang="en-US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73009" y="2357962"/>
            <a:ext cx="1452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pc="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Role: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039847" y="4599512"/>
            <a:ext cx="1452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pc="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en-US" altLang="zh-CN" sz="3200" b="1" spc="300" dirty="0">
                <a:solidFill>
                  <a:srgbClr val="002060"/>
                </a:solidFill>
                <a:latin typeface="+mn-ea"/>
              </a:rPr>
              <a:t>: </a:t>
            </a:r>
            <a:endParaRPr lang="zh-CN" altLang="en-US" sz="3200" dirty="0"/>
          </a:p>
        </p:txBody>
      </p:sp>
      <p:sp>
        <p:nvSpPr>
          <p:cNvPr id="15" name="文本框 14"/>
          <p:cNvSpPr txBox="1"/>
          <p:nvPr/>
        </p:nvSpPr>
        <p:spPr>
          <a:xfrm>
            <a:off x="4252289" y="187556"/>
            <a:ext cx="672186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2.2.2 Roles</a:t>
            </a:r>
            <a:endParaRPr lang="zh-CN" altLang="en-US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3" grpId="0" bldLvl="0" animBg="1"/>
      <p:bldP spid="11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355272" cy="85121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951429" y="101004"/>
            <a:ext cx="10247878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 Regional </a:t>
            </a:r>
            <a:r>
              <a:rPr lang="en-US" altLang="zh-CN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thnic Autonomy</a:t>
            </a:r>
            <a:endParaRPr lang="zh-CN" altLang="en-US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115365" y="4392339"/>
            <a:ext cx="44596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Guangxi 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Zhuang Autonomous </a:t>
            </a:r>
            <a:endParaRPr lang="en-US" altLang="zh-CN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Region 1958</a:t>
            </a:r>
            <a:endParaRPr lang="zh-CN" alt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15365" y="2104698"/>
            <a:ext cx="4357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Xinjiang Uygur Autonomous</a:t>
            </a:r>
            <a:endParaRPr lang="en-US" altLang="zh-CN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Region 1955</a:t>
            </a:r>
            <a:endParaRPr lang="zh-CN" alt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115365" y="3259555"/>
            <a:ext cx="3943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Hui nationality in Ningxia </a:t>
            </a:r>
            <a:endParaRPr lang="en-US" altLang="zh-CN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Autonomous Region 1958</a:t>
            </a:r>
            <a:endParaRPr lang="zh-CN" alt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097827" y="5521865"/>
            <a:ext cx="44947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Tibet 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Autonomous Region 1965</a:t>
            </a:r>
            <a:endParaRPr lang="zh-CN" alt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115365" y="975172"/>
            <a:ext cx="45998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Inner Mongolia Autonomous</a:t>
            </a:r>
            <a:endParaRPr lang="en-US" altLang="zh-CN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Region 1947</a:t>
            </a:r>
            <a:endParaRPr lang="zh-CN" altLang="en-US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76" y="1099863"/>
            <a:ext cx="6364493" cy="52870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280" y="53769"/>
            <a:ext cx="1668918" cy="8470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216727" cy="80114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31276" y="910742"/>
            <a:ext cx="12989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Ethnic differences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unbalanced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development. 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民族差异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1276" y="1550819"/>
            <a:ext cx="109640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The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ethnic distribution in China is dominated by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large-scale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mixed </a:t>
            </a:r>
            <a:endParaRPr lang="en-US" altLang="zh-CN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and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small-scale 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cohabitation. 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大杂居，小聚居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25" y="2779526"/>
            <a:ext cx="2446927" cy="300536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000725" y="5871513"/>
            <a:ext cx="2718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languages</a:t>
            </a:r>
            <a:endParaRPr lang="zh-CN" alt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879" y="2779526"/>
            <a:ext cx="7598677" cy="2887244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7332864" y="5784887"/>
            <a:ext cx="2323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culture</a:t>
            </a:r>
            <a:endParaRPr lang="zh-CN" alt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280" y="53769"/>
            <a:ext cx="1668918" cy="84706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35805" y="105410"/>
            <a:ext cx="674116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endParaRPr lang="zh-CN" altLang="en-US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/>
          <a:srcRect l="5427" t="5427" r="12982"/>
          <a:stretch>
            <a:fillRect/>
          </a:stretch>
        </p:blipFill>
        <p:spPr>
          <a:xfrm>
            <a:off x="-34925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856105" y="1998345"/>
            <a:ext cx="562546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China’s socialist democracy is </a:t>
            </a:r>
            <a:r>
              <a:rPr lang="en-US" altLang="zh-CN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broadest, most genuine, and most effective democracy</a:t>
            </a:r>
            <a:r>
              <a:rPr lang="en-US" altLang="zh-CN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safeguard the fundamental </a:t>
            </a:r>
            <a:r>
              <a:rPr lang="en-US" altLang="zh-CN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interests of the people.</a:t>
            </a:r>
            <a:endParaRPr lang="en-US" altLang="zh-CN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endParaRPr lang="zh-CN" altLang="en-US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CN" alt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altLang="zh-CN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——Xi Jinping</a:t>
            </a:r>
            <a:endParaRPr lang="en-US" altLang="zh-CN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430" y="2139950"/>
            <a:ext cx="3063240" cy="3255010"/>
          </a:xfrm>
          <a:prstGeom prst="round2Diag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913900" y="166478"/>
            <a:ext cx="763423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III Summary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109" y="1672005"/>
            <a:ext cx="4999648" cy="35414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5624"/>
            <a:ext cx="12192000" cy="156552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469890" y="1820545"/>
            <a:ext cx="30486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Discussion:</a:t>
            </a:r>
            <a:endParaRPr lang="en-US" altLang="zh-CN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70004" y="2705663"/>
            <a:ext cx="63869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should college students participate in the construction of China’s socialist democracy?  </a:t>
            </a:r>
            <a:endParaRPr lang="zh-CN" altLang="en-US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02140" y="353168"/>
            <a:ext cx="763423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III Summary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02" y="3824124"/>
            <a:ext cx="4220699" cy="3033876"/>
          </a:xfrm>
          <a:prstGeom prst="round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6" y="146680"/>
            <a:ext cx="4352925" cy="2870835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2506569" y="3093085"/>
            <a:ext cx="1024787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What's China’s socialist democracy?</a:t>
            </a:r>
            <a:endParaRPr lang="zh-CN" altLang="en-US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757" y="3692524"/>
            <a:ext cx="4408614" cy="3025737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02" y="177809"/>
            <a:ext cx="4709012" cy="2907303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r="5564"/>
          <a:stretch>
            <a:fillRect/>
          </a:stretch>
        </p:blipFill>
        <p:spPr>
          <a:xfrm>
            <a:off x="-6350" y="0"/>
            <a:ext cx="12192000" cy="68579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91759" cy="9005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2474"/>
            <a:ext cx="12192000" cy="156552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23013"/>
            <a:ext cx="2653560" cy="283498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191" y="1787236"/>
            <a:ext cx="1787809" cy="490336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500451" y="900697"/>
            <a:ext cx="94515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People’s democracy is a banner that the CPC has always held high. On our way forward, we should keep to the socialist path of making democratic political progress with Chinese features.</a:t>
            </a:r>
            <a:endParaRPr lang="en-US" altLang="zh-CN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——Xi Jinping</a:t>
            </a:r>
            <a:endParaRPr lang="zh-CN" alt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42656" y="3694750"/>
            <a:ext cx="93505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人民民主是中国共产党始终高举的旗帜。在前进道路上，我们要坚定不移走中国特色社会主义政治发展道路，继续推进社会主义民主政治建设、发展社会主义政治文明。</a:t>
            </a:r>
            <a:endParaRPr lang="en-US" altLang="zh-CN" sz="28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/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——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习近平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r="5564"/>
          <a:stretch>
            <a:fillRect/>
          </a:stretch>
        </p:blipFill>
        <p:spPr>
          <a:xfrm>
            <a:off x="-6350" y="0"/>
            <a:ext cx="12192000" cy="6857998"/>
          </a:xfrm>
          <a:prstGeom prst="rect">
            <a:avLst/>
          </a:prstGeom>
        </p:spPr>
      </p:pic>
      <p:sp>
        <p:nvSpPr>
          <p:cNvPr id="5" name="TextBox 28">
            <a:hlinkClick r:id="" action="ppaction://hlinkshowjump?jump=nextslide"/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23595" y="2688590"/>
            <a:ext cx="2465705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dist" eaLnBrk="1" hangingPunct="1"/>
            <a:r>
              <a:rPr lang="en-US" altLang="zh-CN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charset="0"/>
                <a:ea typeface="隶书" panose="02010509060101010101" pitchFamily="49" charset="-122"/>
                <a:cs typeface="Arial Black" panose="020B0A04020102020204" charset="0"/>
              </a:rPr>
              <a:t>Contents</a:t>
            </a:r>
            <a:endParaRPr lang="en-US" altLang="zh-CN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charset="0"/>
              <a:ea typeface="隶书" panose="02010509060101010101" pitchFamily="49" charset="-122"/>
              <a:cs typeface="Arial Black" panose="020B0A04020102020204" charset="0"/>
            </a:endParaRP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 bwMode="auto">
          <a:xfrm>
            <a:off x="3876675" y="1510030"/>
            <a:ext cx="630555" cy="633095"/>
          </a:xfrm>
          <a:prstGeom prst="roundRect">
            <a:avLst/>
          </a:prstGeom>
          <a:gradFill>
            <a:gsLst>
              <a:gs pos="0">
                <a:srgbClr val="FF3302"/>
              </a:gs>
              <a:gs pos="100000">
                <a:srgbClr val="CB08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>
            <a:normAutofit lnSpcReduction="10000"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dirty="0">
                <a:gradFill>
                  <a:gsLst>
                    <a:gs pos="0">
                      <a:srgbClr val="FFFDEF"/>
                    </a:gs>
                    <a:gs pos="50000">
                      <a:srgbClr val="FEF497"/>
                    </a:gs>
                    <a:gs pos="100000">
                      <a:srgbClr val="FFFDEF"/>
                    </a:gs>
                  </a:gsLst>
                  <a:lin ang="5400000" scaled="1"/>
                </a:gradFill>
                <a:latin typeface="Arial" panose="020B0604020202020204" pitchFamily="34" charset="0"/>
                <a:ea typeface="隶书" panose="02010509060101010101" pitchFamily="49" charset="-122"/>
              </a:rPr>
              <a:t>1</a:t>
            </a:r>
            <a:endParaRPr lang="en-US" altLang="zh-CN" sz="3200" dirty="0">
              <a:gradFill>
                <a:gsLst>
                  <a:gs pos="0">
                    <a:srgbClr val="FFFDEF"/>
                  </a:gs>
                  <a:gs pos="50000">
                    <a:srgbClr val="FEF497"/>
                  </a:gs>
                  <a:gs pos="100000">
                    <a:srgbClr val="FFFDEF"/>
                  </a:gs>
                </a:gsLst>
                <a:lin ang="5400000" scaled="1"/>
              </a:gra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7" name="TextBox 38">
            <a:hlinkClick r:id="" action="ppaction://hlinkshowjump?jump=nextslide"/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17745" y="1537335"/>
            <a:ext cx="4869180" cy="578485"/>
          </a:xfrm>
          <a:prstGeom prst="roundRect">
            <a:avLst/>
          </a:prstGeom>
          <a:noFill/>
          <a:ln w="9525">
            <a:solidFill>
              <a:srgbClr val="FF330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4400" b="1">
                <a:solidFill>
                  <a:srgbClr val="FF0000"/>
                </a:solidFill>
                <a:uFillTx/>
                <a:latin typeface="Baskerville Old Face" panose="02020602080505020303" charset="0"/>
                <a:ea typeface="隶书" panose="02010509060101010101" pitchFamily="49" charset="-122"/>
                <a:cs typeface="Baskerville Old Face" panose="02020602080505020303" charset="0"/>
                <a:sym typeface="+mn-ea"/>
              </a:rPr>
              <a:t>Three Elements</a:t>
            </a:r>
            <a:endParaRPr lang="en-US" altLang="zh-CN" sz="4400" b="1">
              <a:solidFill>
                <a:srgbClr val="FF0000"/>
              </a:solidFill>
              <a:uFillTx/>
              <a:latin typeface="Baskerville Old Face" panose="02020602080505020303" charset="0"/>
              <a:ea typeface="隶书" panose="02010509060101010101" pitchFamily="49" charset="-122"/>
              <a:cs typeface="Baskerville Old Face" panose="02020602080505020303" charset="0"/>
              <a:sym typeface="+mn-ea"/>
            </a:endParaRPr>
          </a:p>
        </p:txBody>
      </p:sp>
      <p:sp>
        <p:nvSpPr>
          <p:cNvPr id="8" name="圆角矩形 7"/>
          <p:cNvSpPr/>
          <p:nvPr>
            <p:custDataLst>
              <p:tags r:id="rId5"/>
            </p:custDataLst>
          </p:nvPr>
        </p:nvSpPr>
        <p:spPr bwMode="auto">
          <a:xfrm>
            <a:off x="3876675" y="4017010"/>
            <a:ext cx="630555" cy="633095"/>
          </a:xfrm>
          <a:prstGeom prst="roundRect">
            <a:avLst/>
          </a:prstGeom>
          <a:gradFill>
            <a:gsLst>
              <a:gs pos="0">
                <a:srgbClr val="FF3302"/>
              </a:gs>
              <a:gs pos="100000">
                <a:srgbClr val="CB08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>
            <a:normAutofit lnSpcReduction="10000"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dirty="0">
                <a:gradFill>
                  <a:gsLst>
                    <a:gs pos="0">
                      <a:srgbClr val="FFFDEF"/>
                    </a:gs>
                    <a:gs pos="50000">
                      <a:srgbClr val="FEF497"/>
                    </a:gs>
                    <a:gs pos="100000">
                      <a:srgbClr val="FFFDEF"/>
                    </a:gs>
                  </a:gsLst>
                  <a:lin ang="5400000" scaled="1"/>
                </a:gradFill>
                <a:latin typeface="Arial" panose="020B0604020202020204" pitchFamily="34" charset="0"/>
                <a:ea typeface="隶书" panose="02010509060101010101" pitchFamily="49" charset="-122"/>
              </a:rPr>
              <a:t>3</a:t>
            </a:r>
            <a:endParaRPr lang="en-US" altLang="zh-CN" sz="3200" dirty="0">
              <a:gradFill>
                <a:gsLst>
                  <a:gs pos="0">
                    <a:srgbClr val="FFFDEF"/>
                  </a:gs>
                  <a:gs pos="50000">
                    <a:srgbClr val="FEF497"/>
                  </a:gs>
                  <a:gs pos="100000">
                    <a:srgbClr val="FFFDEF"/>
                  </a:gs>
                </a:gsLst>
                <a:lin ang="5400000" scaled="1"/>
              </a:gra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9" name="TextBox 38">
            <a:hlinkClick r:id="" action="ppaction://hlinkshowjump?jump=nextslide"/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17745" y="4044315"/>
            <a:ext cx="4869180" cy="578485"/>
          </a:xfrm>
          <a:prstGeom prst="roundRect">
            <a:avLst/>
          </a:prstGeom>
          <a:noFill/>
          <a:ln w="9525">
            <a:solidFill>
              <a:srgbClr val="FF330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sz="4400" b="1">
                <a:solidFill>
                  <a:srgbClr val="FF0000"/>
                </a:solidFill>
                <a:uFillTx/>
                <a:latin typeface="Baskerville Old Face" panose="02020602080505020303" charset="0"/>
                <a:ea typeface="隶书" panose="02010509060101010101" pitchFamily="49" charset="-122"/>
                <a:cs typeface="Baskerville Old Face" panose="02020602080505020303" charset="0"/>
                <a:sym typeface="+mn-ea"/>
              </a:rPr>
              <a:t>Summary</a:t>
            </a:r>
            <a:endParaRPr lang="en-US" altLang="zh-CN" sz="4000">
              <a:solidFill>
                <a:schemeClr val="accent1"/>
              </a:solidFill>
              <a:uFillTx/>
              <a:latin typeface="Arial Black" panose="020B0A04020102020204" charset="0"/>
              <a:ea typeface="隶书" panose="02010509060101010101" pitchFamily="49" charset="-122"/>
              <a:cs typeface="Arial Black" panose="020B0A04020102020204" charset="0"/>
              <a:sym typeface="+mn-ea"/>
            </a:endParaRPr>
          </a:p>
        </p:txBody>
      </p:sp>
      <p:sp>
        <p:nvSpPr>
          <p:cNvPr id="18" name="圆角矩形 17"/>
          <p:cNvSpPr/>
          <p:nvPr>
            <p:custDataLst>
              <p:tags r:id="rId7"/>
            </p:custDataLst>
          </p:nvPr>
        </p:nvSpPr>
        <p:spPr bwMode="auto">
          <a:xfrm>
            <a:off x="3877945" y="2763520"/>
            <a:ext cx="630555" cy="633095"/>
          </a:xfrm>
          <a:prstGeom prst="roundRect">
            <a:avLst/>
          </a:prstGeom>
          <a:gradFill>
            <a:gsLst>
              <a:gs pos="0">
                <a:srgbClr val="FF3302"/>
              </a:gs>
              <a:gs pos="100000">
                <a:srgbClr val="CB08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>
            <a:normAutofit lnSpcReduction="10000"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dirty="0">
                <a:gradFill>
                  <a:gsLst>
                    <a:gs pos="0">
                      <a:srgbClr val="FFFDEF"/>
                    </a:gs>
                    <a:gs pos="50000">
                      <a:srgbClr val="FEF497"/>
                    </a:gs>
                    <a:gs pos="100000">
                      <a:srgbClr val="FFFDEF"/>
                    </a:gs>
                  </a:gsLst>
                  <a:lin ang="5400000" scaled="1"/>
                </a:gradFill>
                <a:latin typeface="Arial" panose="020B0604020202020204" pitchFamily="34" charset="0"/>
                <a:ea typeface="隶书" panose="02010509060101010101" pitchFamily="49" charset="-122"/>
              </a:rPr>
              <a:t>2</a:t>
            </a:r>
            <a:endParaRPr lang="en-US" altLang="zh-CN" sz="3200" dirty="0">
              <a:gradFill>
                <a:gsLst>
                  <a:gs pos="0">
                    <a:srgbClr val="FFFDEF"/>
                  </a:gs>
                  <a:gs pos="50000">
                    <a:srgbClr val="FEF497"/>
                  </a:gs>
                  <a:gs pos="100000">
                    <a:srgbClr val="FFFDEF"/>
                  </a:gs>
                </a:gsLst>
                <a:lin ang="5400000" scaled="1"/>
              </a:gra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9" name="TextBox 38">
            <a:hlinkClick r:id="" action="ppaction://hlinkshowjump?jump=nextslide"/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19015" y="2790825"/>
            <a:ext cx="4869180" cy="578485"/>
          </a:xfrm>
          <a:prstGeom prst="roundRect">
            <a:avLst/>
          </a:prstGeom>
          <a:noFill/>
          <a:ln w="9525">
            <a:solidFill>
              <a:srgbClr val="FF330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en-US" altLang="zh-CN" sz="4400" b="1">
                <a:solidFill>
                  <a:srgbClr val="FF0000"/>
                </a:solidFill>
                <a:uFillTx/>
                <a:latin typeface="Baskerville Old Face" panose="02020602080505020303" charset="0"/>
                <a:ea typeface="隶书" panose="02010509060101010101" pitchFamily="49" charset="-122"/>
                <a:cs typeface="Baskerville Old Face" panose="02020602080505020303" charset="0"/>
                <a:sym typeface="+mn-ea"/>
              </a:rPr>
              <a:t>Characteristics</a:t>
            </a:r>
            <a:endParaRPr lang="en-US" altLang="zh-CN" sz="4000">
              <a:solidFill>
                <a:schemeClr val="accent1"/>
              </a:solidFill>
              <a:uFillTx/>
              <a:latin typeface="Arial Black" panose="020B0A04020102020204" charset="0"/>
              <a:ea typeface="隶书" panose="02010509060101010101" pitchFamily="49" charset="-122"/>
              <a:cs typeface="Arial Black" panose="020B0A0402010202020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91759" cy="9005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2474"/>
            <a:ext cx="12192000" cy="15655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23013"/>
            <a:ext cx="2653560" cy="28349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191" y="1787236"/>
            <a:ext cx="1787809" cy="4903366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 advTm="2000">
        <p15:prstTrans prst="curtains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"/>
            <a:ext cx="2598057" cy="93896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" y="5360091"/>
            <a:ext cx="12192000" cy="156552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375" y="187534"/>
            <a:ext cx="1668918" cy="84706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650511" y="524131"/>
            <a:ext cx="759640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 </a:t>
            </a:r>
            <a:r>
              <a:rPr lang="en-US" altLang="zh-CN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altLang="zh-CN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endParaRPr lang="zh-CN" alt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2233409" y="1951577"/>
            <a:ext cx="396240" cy="479110"/>
          </a:xfrm>
          <a:custGeom>
            <a:avLst/>
            <a:gdLst>
              <a:gd name="T0" fmla="*/ 2716 w 2717"/>
              <a:gd name="T1" fmla="*/ 257 h 3287"/>
              <a:gd name="T2" fmla="*/ 1718 w 2717"/>
              <a:gd name="T3" fmla="*/ 436 h 3287"/>
              <a:gd name="T4" fmla="*/ 1634 w 2717"/>
              <a:gd name="T5" fmla="*/ 393 h 3287"/>
              <a:gd name="T6" fmla="*/ 1534 w 2717"/>
              <a:gd name="T7" fmla="*/ 156 h 3287"/>
              <a:gd name="T8" fmla="*/ 263 w 2717"/>
              <a:gd name="T9" fmla="*/ 33 h 3287"/>
              <a:gd name="T10" fmla="*/ 150 w 2717"/>
              <a:gd name="T11" fmla="*/ 10 h 3287"/>
              <a:gd name="T12" fmla="*/ 0 w 2717"/>
              <a:gd name="T13" fmla="*/ 126 h 3287"/>
              <a:gd name="T14" fmla="*/ 0 w 2717"/>
              <a:gd name="T15" fmla="*/ 3172 h 3287"/>
              <a:gd name="T16" fmla="*/ 118 w 2717"/>
              <a:gd name="T17" fmla="*/ 3287 h 3287"/>
              <a:gd name="T18" fmla="*/ 245 w 2717"/>
              <a:gd name="T19" fmla="*/ 3172 h 3287"/>
              <a:gd name="T20" fmla="*/ 245 w 2717"/>
              <a:gd name="T21" fmla="*/ 1800 h 3287"/>
              <a:gd name="T22" fmla="*/ 294 w 2717"/>
              <a:gd name="T23" fmla="*/ 1759 h 3287"/>
              <a:gd name="T24" fmla="*/ 1535 w 2717"/>
              <a:gd name="T25" fmla="*/ 1437 h 3287"/>
              <a:gd name="T26" fmla="*/ 1536 w 2717"/>
              <a:gd name="T27" fmla="*/ 1653 h 3287"/>
              <a:gd name="T28" fmla="*/ 2717 w 2717"/>
              <a:gd name="T29" fmla="*/ 1624 h 3287"/>
              <a:gd name="T30" fmla="*/ 2716 w 2717"/>
              <a:gd name="T31" fmla="*/ 257 h 3287"/>
              <a:gd name="T32" fmla="*/ 281 w 2717"/>
              <a:gd name="T33" fmla="*/ 1709 h 3287"/>
              <a:gd name="T34" fmla="*/ 245 w 2717"/>
              <a:gd name="T35" fmla="*/ 1723 h 3287"/>
              <a:gd name="T36" fmla="*/ 245 w 2717"/>
              <a:gd name="T37" fmla="*/ 162 h 3287"/>
              <a:gd name="T38" fmla="*/ 281 w 2717"/>
              <a:gd name="T39" fmla="*/ 177 h 3287"/>
              <a:gd name="T40" fmla="*/ 281 w 2717"/>
              <a:gd name="T41" fmla="*/ 1709 h 3287"/>
              <a:gd name="T42" fmla="*/ 281 w 2717"/>
              <a:gd name="T43" fmla="*/ 1709 h 3287"/>
              <a:gd name="T44" fmla="*/ 281 w 2717"/>
              <a:gd name="T45" fmla="*/ 1709 h 3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717" h="3287">
                <a:moveTo>
                  <a:pt x="2716" y="257"/>
                </a:moveTo>
                <a:cubicBezTo>
                  <a:pt x="2442" y="338"/>
                  <a:pt x="2038" y="470"/>
                  <a:pt x="1718" y="436"/>
                </a:cubicBezTo>
                <a:cubicBezTo>
                  <a:pt x="1639" y="439"/>
                  <a:pt x="1641" y="449"/>
                  <a:pt x="1634" y="393"/>
                </a:cubicBezTo>
                <a:cubicBezTo>
                  <a:pt x="1613" y="317"/>
                  <a:pt x="1578" y="240"/>
                  <a:pt x="1534" y="156"/>
                </a:cubicBezTo>
                <a:cubicBezTo>
                  <a:pt x="1534" y="156"/>
                  <a:pt x="529" y="0"/>
                  <a:pt x="263" y="33"/>
                </a:cubicBezTo>
                <a:cubicBezTo>
                  <a:pt x="253" y="34"/>
                  <a:pt x="202" y="10"/>
                  <a:pt x="150" y="10"/>
                </a:cubicBezTo>
                <a:cubicBezTo>
                  <a:pt x="90" y="10"/>
                  <a:pt x="0" y="66"/>
                  <a:pt x="0" y="126"/>
                </a:cubicBezTo>
                <a:cubicBezTo>
                  <a:pt x="0" y="3172"/>
                  <a:pt x="0" y="3172"/>
                  <a:pt x="0" y="3172"/>
                </a:cubicBezTo>
                <a:cubicBezTo>
                  <a:pt x="118" y="3287"/>
                  <a:pt x="118" y="3287"/>
                  <a:pt x="118" y="3287"/>
                </a:cubicBezTo>
                <a:cubicBezTo>
                  <a:pt x="245" y="3172"/>
                  <a:pt x="245" y="3172"/>
                  <a:pt x="245" y="3172"/>
                </a:cubicBezTo>
                <a:cubicBezTo>
                  <a:pt x="245" y="1800"/>
                  <a:pt x="245" y="1800"/>
                  <a:pt x="245" y="1800"/>
                </a:cubicBezTo>
                <a:cubicBezTo>
                  <a:pt x="245" y="1800"/>
                  <a:pt x="262" y="1776"/>
                  <a:pt x="294" y="1759"/>
                </a:cubicBezTo>
                <a:cubicBezTo>
                  <a:pt x="459" y="1672"/>
                  <a:pt x="1240" y="1396"/>
                  <a:pt x="1535" y="1437"/>
                </a:cubicBezTo>
                <a:cubicBezTo>
                  <a:pt x="1536" y="1653"/>
                  <a:pt x="1536" y="1653"/>
                  <a:pt x="1536" y="1653"/>
                </a:cubicBezTo>
                <a:cubicBezTo>
                  <a:pt x="1738" y="1913"/>
                  <a:pt x="2717" y="1624"/>
                  <a:pt x="2717" y="1624"/>
                </a:cubicBezTo>
                <a:lnTo>
                  <a:pt x="2716" y="257"/>
                </a:lnTo>
                <a:close/>
                <a:moveTo>
                  <a:pt x="281" y="1709"/>
                </a:moveTo>
                <a:cubicBezTo>
                  <a:pt x="270" y="1735"/>
                  <a:pt x="245" y="1723"/>
                  <a:pt x="245" y="1723"/>
                </a:cubicBezTo>
                <a:cubicBezTo>
                  <a:pt x="245" y="162"/>
                  <a:pt x="245" y="162"/>
                  <a:pt x="245" y="162"/>
                </a:cubicBezTo>
                <a:cubicBezTo>
                  <a:pt x="245" y="154"/>
                  <a:pt x="255" y="104"/>
                  <a:pt x="281" y="177"/>
                </a:cubicBezTo>
                <a:cubicBezTo>
                  <a:pt x="415" y="411"/>
                  <a:pt x="508" y="1166"/>
                  <a:pt x="281" y="1709"/>
                </a:cubicBezTo>
                <a:close/>
                <a:moveTo>
                  <a:pt x="281" y="1709"/>
                </a:moveTo>
                <a:cubicBezTo>
                  <a:pt x="281" y="1709"/>
                  <a:pt x="281" y="1709"/>
                  <a:pt x="281" y="1709"/>
                </a:cubicBezTo>
              </a:path>
            </a:pathLst>
          </a:custGeom>
          <a:solidFill>
            <a:srgbClr val="C117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515216" y="1778660"/>
            <a:ext cx="369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Party leadership</a:t>
            </a:r>
            <a:endParaRPr lang="zh-CN" alt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93083" y="2968795"/>
            <a:ext cx="5744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running the country</a:t>
            </a:r>
            <a:endParaRPr lang="zh-CN" alt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19557" y="4083639"/>
            <a:ext cx="514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Law-based governance</a:t>
            </a:r>
            <a:endParaRPr lang="zh-CN" altLang="en-US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2233409" y="3133520"/>
            <a:ext cx="396240" cy="479110"/>
          </a:xfrm>
          <a:custGeom>
            <a:avLst/>
            <a:gdLst>
              <a:gd name="T0" fmla="*/ 2716 w 2717"/>
              <a:gd name="T1" fmla="*/ 257 h 3287"/>
              <a:gd name="T2" fmla="*/ 1718 w 2717"/>
              <a:gd name="T3" fmla="*/ 436 h 3287"/>
              <a:gd name="T4" fmla="*/ 1634 w 2717"/>
              <a:gd name="T5" fmla="*/ 393 h 3287"/>
              <a:gd name="T6" fmla="*/ 1534 w 2717"/>
              <a:gd name="T7" fmla="*/ 156 h 3287"/>
              <a:gd name="T8" fmla="*/ 263 w 2717"/>
              <a:gd name="T9" fmla="*/ 33 h 3287"/>
              <a:gd name="T10" fmla="*/ 150 w 2717"/>
              <a:gd name="T11" fmla="*/ 10 h 3287"/>
              <a:gd name="T12" fmla="*/ 0 w 2717"/>
              <a:gd name="T13" fmla="*/ 126 h 3287"/>
              <a:gd name="T14" fmla="*/ 0 w 2717"/>
              <a:gd name="T15" fmla="*/ 3172 h 3287"/>
              <a:gd name="T16" fmla="*/ 118 w 2717"/>
              <a:gd name="T17" fmla="*/ 3287 h 3287"/>
              <a:gd name="T18" fmla="*/ 245 w 2717"/>
              <a:gd name="T19" fmla="*/ 3172 h 3287"/>
              <a:gd name="T20" fmla="*/ 245 w 2717"/>
              <a:gd name="T21" fmla="*/ 1800 h 3287"/>
              <a:gd name="T22" fmla="*/ 294 w 2717"/>
              <a:gd name="T23" fmla="*/ 1759 h 3287"/>
              <a:gd name="T24" fmla="*/ 1535 w 2717"/>
              <a:gd name="T25" fmla="*/ 1437 h 3287"/>
              <a:gd name="T26" fmla="*/ 1536 w 2717"/>
              <a:gd name="T27" fmla="*/ 1653 h 3287"/>
              <a:gd name="T28" fmla="*/ 2717 w 2717"/>
              <a:gd name="T29" fmla="*/ 1624 h 3287"/>
              <a:gd name="T30" fmla="*/ 2716 w 2717"/>
              <a:gd name="T31" fmla="*/ 257 h 3287"/>
              <a:gd name="T32" fmla="*/ 281 w 2717"/>
              <a:gd name="T33" fmla="*/ 1709 h 3287"/>
              <a:gd name="T34" fmla="*/ 245 w 2717"/>
              <a:gd name="T35" fmla="*/ 1723 h 3287"/>
              <a:gd name="T36" fmla="*/ 245 w 2717"/>
              <a:gd name="T37" fmla="*/ 162 h 3287"/>
              <a:gd name="T38" fmla="*/ 281 w 2717"/>
              <a:gd name="T39" fmla="*/ 177 h 3287"/>
              <a:gd name="T40" fmla="*/ 281 w 2717"/>
              <a:gd name="T41" fmla="*/ 1709 h 3287"/>
              <a:gd name="T42" fmla="*/ 281 w 2717"/>
              <a:gd name="T43" fmla="*/ 1709 h 3287"/>
              <a:gd name="T44" fmla="*/ 281 w 2717"/>
              <a:gd name="T45" fmla="*/ 1709 h 3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717" h="3287">
                <a:moveTo>
                  <a:pt x="2716" y="257"/>
                </a:moveTo>
                <a:cubicBezTo>
                  <a:pt x="2442" y="338"/>
                  <a:pt x="2038" y="470"/>
                  <a:pt x="1718" y="436"/>
                </a:cubicBezTo>
                <a:cubicBezTo>
                  <a:pt x="1639" y="439"/>
                  <a:pt x="1641" y="449"/>
                  <a:pt x="1634" y="393"/>
                </a:cubicBezTo>
                <a:cubicBezTo>
                  <a:pt x="1613" y="317"/>
                  <a:pt x="1578" y="240"/>
                  <a:pt x="1534" y="156"/>
                </a:cubicBezTo>
                <a:cubicBezTo>
                  <a:pt x="1534" y="156"/>
                  <a:pt x="529" y="0"/>
                  <a:pt x="263" y="33"/>
                </a:cubicBezTo>
                <a:cubicBezTo>
                  <a:pt x="253" y="34"/>
                  <a:pt x="202" y="10"/>
                  <a:pt x="150" y="10"/>
                </a:cubicBezTo>
                <a:cubicBezTo>
                  <a:pt x="90" y="10"/>
                  <a:pt x="0" y="66"/>
                  <a:pt x="0" y="126"/>
                </a:cubicBezTo>
                <a:cubicBezTo>
                  <a:pt x="0" y="3172"/>
                  <a:pt x="0" y="3172"/>
                  <a:pt x="0" y="3172"/>
                </a:cubicBezTo>
                <a:cubicBezTo>
                  <a:pt x="118" y="3287"/>
                  <a:pt x="118" y="3287"/>
                  <a:pt x="118" y="3287"/>
                </a:cubicBezTo>
                <a:cubicBezTo>
                  <a:pt x="245" y="3172"/>
                  <a:pt x="245" y="3172"/>
                  <a:pt x="245" y="3172"/>
                </a:cubicBezTo>
                <a:cubicBezTo>
                  <a:pt x="245" y="1800"/>
                  <a:pt x="245" y="1800"/>
                  <a:pt x="245" y="1800"/>
                </a:cubicBezTo>
                <a:cubicBezTo>
                  <a:pt x="245" y="1800"/>
                  <a:pt x="262" y="1776"/>
                  <a:pt x="294" y="1759"/>
                </a:cubicBezTo>
                <a:cubicBezTo>
                  <a:pt x="459" y="1672"/>
                  <a:pt x="1240" y="1396"/>
                  <a:pt x="1535" y="1437"/>
                </a:cubicBezTo>
                <a:cubicBezTo>
                  <a:pt x="1536" y="1653"/>
                  <a:pt x="1536" y="1653"/>
                  <a:pt x="1536" y="1653"/>
                </a:cubicBezTo>
                <a:cubicBezTo>
                  <a:pt x="1738" y="1913"/>
                  <a:pt x="2717" y="1624"/>
                  <a:pt x="2717" y="1624"/>
                </a:cubicBezTo>
                <a:lnTo>
                  <a:pt x="2716" y="257"/>
                </a:lnTo>
                <a:close/>
                <a:moveTo>
                  <a:pt x="281" y="1709"/>
                </a:moveTo>
                <a:cubicBezTo>
                  <a:pt x="270" y="1735"/>
                  <a:pt x="245" y="1723"/>
                  <a:pt x="245" y="1723"/>
                </a:cubicBezTo>
                <a:cubicBezTo>
                  <a:pt x="245" y="162"/>
                  <a:pt x="245" y="162"/>
                  <a:pt x="245" y="162"/>
                </a:cubicBezTo>
                <a:cubicBezTo>
                  <a:pt x="245" y="154"/>
                  <a:pt x="255" y="104"/>
                  <a:pt x="281" y="177"/>
                </a:cubicBezTo>
                <a:cubicBezTo>
                  <a:pt x="415" y="411"/>
                  <a:pt x="508" y="1166"/>
                  <a:pt x="281" y="1709"/>
                </a:cubicBezTo>
                <a:close/>
                <a:moveTo>
                  <a:pt x="281" y="1709"/>
                </a:moveTo>
                <a:cubicBezTo>
                  <a:pt x="281" y="1709"/>
                  <a:pt x="281" y="1709"/>
                  <a:pt x="281" y="1709"/>
                </a:cubicBezTo>
              </a:path>
            </a:pathLst>
          </a:custGeom>
          <a:solidFill>
            <a:srgbClr val="C117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2317096" y="4218583"/>
            <a:ext cx="396240" cy="479110"/>
          </a:xfrm>
          <a:custGeom>
            <a:avLst/>
            <a:gdLst>
              <a:gd name="T0" fmla="*/ 2716 w 2717"/>
              <a:gd name="T1" fmla="*/ 257 h 3287"/>
              <a:gd name="T2" fmla="*/ 1718 w 2717"/>
              <a:gd name="T3" fmla="*/ 436 h 3287"/>
              <a:gd name="T4" fmla="*/ 1634 w 2717"/>
              <a:gd name="T5" fmla="*/ 393 h 3287"/>
              <a:gd name="T6" fmla="*/ 1534 w 2717"/>
              <a:gd name="T7" fmla="*/ 156 h 3287"/>
              <a:gd name="T8" fmla="*/ 263 w 2717"/>
              <a:gd name="T9" fmla="*/ 33 h 3287"/>
              <a:gd name="T10" fmla="*/ 150 w 2717"/>
              <a:gd name="T11" fmla="*/ 10 h 3287"/>
              <a:gd name="T12" fmla="*/ 0 w 2717"/>
              <a:gd name="T13" fmla="*/ 126 h 3287"/>
              <a:gd name="T14" fmla="*/ 0 w 2717"/>
              <a:gd name="T15" fmla="*/ 3172 h 3287"/>
              <a:gd name="T16" fmla="*/ 118 w 2717"/>
              <a:gd name="T17" fmla="*/ 3287 h 3287"/>
              <a:gd name="T18" fmla="*/ 245 w 2717"/>
              <a:gd name="T19" fmla="*/ 3172 h 3287"/>
              <a:gd name="T20" fmla="*/ 245 w 2717"/>
              <a:gd name="T21" fmla="*/ 1800 h 3287"/>
              <a:gd name="T22" fmla="*/ 294 w 2717"/>
              <a:gd name="T23" fmla="*/ 1759 h 3287"/>
              <a:gd name="T24" fmla="*/ 1535 w 2717"/>
              <a:gd name="T25" fmla="*/ 1437 h 3287"/>
              <a:gd name="T26" fmla="*/ 1536 w 2717"/>
              <a:gd name="T27" fmla="*/ 1653 h 3287"/>
              <a:gd name="T28" fmla="*/ 2717 w 2717"/>
              <a:gd name="T29" fmla="*/ 1624 h 3287"/>
              <a:gd name="T30" fmla="*/ 2716 w 2717"/>
              <a:gd name="T31" fmla="*/ 257 h 3287"/>
              <a:gd name="T32" fmla="*/ 281 w 2717"/>
              <a:gd name="T33" fmla="*/ 1709 h 3287"/>
              <a:gd name="T34" fmla="*/ 245 w 2717"/>
              <a:gd name="T35" fmla="*/ 1723 h 3287"/>
              <a:gd name="T36" fmla="*/ 245 w 2717"/>
              <a:gd name="T37" fmla="*/ 162 h 3287"/>
              <a:gd name="T38" fmla="*/ 281 w 2717"/>
              <a:gd name="T39" fmla="*/ 177 h 3287"/>
              <a:gd name="T40" fmla="*/ 281 w 2717"/>
              <a:gd name="T41" fmla="*/ 1709 h 3287"/>
              <a:gd name="T42" fmla="*/ 281 w 2717"/>
              <a:gd name="T43" fmla="*/ 1709 h 3287"/>
              <a:gd name="T44" fmla="*/ 281 w 2717"/>
              <a:gd name="T45" fmla="*/ 1709 h 3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717" h="3287">
                <a:moveTo>
                  <a:pt x="2716" y="257"/>
                </a:moveTo>
                <a:cubicBezTo>
                  <a:pt x="2442" y="338"/>
                  <a:pt x="2038" y="470"/>
                  <a:pt x="1718" y="436"/>
                </a:cubicBezTo>
                <a:cubicBezTo>
                  <a:pt x="1639" y="439"/>
                  <a:pt x="1641" y="449"/>
                  <a:pt x="1634" y="393"/>
                </a:cubicBezTo>
                <a:cubicBezTo>
                  <a:pt x="1613" y="317"/>
                  <a:pt x="1578" y="240"/>
                  <a:pt x="1534" y="156"/>
                </a:cubicBezTo>
                <a:cubicBezTo>
                  <a:pt x="1534" y="156"/>
                  <a:pt x="529" y="0"/>
                  <a:pt x="263" y="33"/>
                </a:cubicBezTo>
                <a:cubicBezTo>
                  <a:pt x="253" y="34"/>
                  <a:pt x="202" y="10"/>
                  <a:pt x="150" y="10"/>
                </a:cubicBezTo>
                <a:cubicBezTo>
                  <a:pt x="90" y="10"/>
                  <a:pt x="0" y="66"/>
                  <a:pt x="0" y="126"/>
                </a:cubicBezTo>
                <a:cubicBezTo>
                  <a:pt x="0" y="3172"/>
                  <a:pt x="0" y="3172"/>
                  <a:pt x="0" y="3172"/>
                </a:cubicBezTo>
                <a:cubicBezTo>
                  <a:pt x="118" y="3287"/>
                  <a:pt x="118" y="3287"/>
                  <a:pt x="118" y="3287"/>
                </a:cubicBezTo>
                <a:cubicBezTo>
                  <a:pt x="245" y="3172"/>
                  <a:pt x="245" y="3172"/>
                  <a:pt x="245" y="3172"/>
                </a:cubicBezTo>
                <a:cubicBezTo>
                  <a:pt x="245" y="1800"/>
                  <a:pt x="245" y="1800"/>
                  <a:pt x="245" y="1800"/>
                </a:cubicBezTo>
                <a:cubicBezTo>
                  <a:pt x="245" y="1800"/>
                  <a:pt x="262" y="1776"/>
                  <a:pt x="294" y="1759"/>
                </a:cubicBezTo>
                <a:cubicBezTo>
                  <a:pt x="459" y="1672"/>
                  <a:pt x="1240" y="1396"/>
                  <a:pt x="1535" y="1437"/>
                </a:cubicBezTo>
                <a:cubicBezTo>
                  <a:pt x="1536" y="1653"/>
                  <a:pt x="1536" y="1653"/>
                  <a:pt x="1536" y="1653"/>
                </a:cubicBezTo>
                <a:cubicBezTo>
                  <a:pt x="1738" y="1913"/>
                  <a:pt x="2717" y="1624"/>
                  <a:pt x="2717" y="1624"/>
                </a:cubicBezTo>
                <a:lnTo>
                  <a:pt x="2716" y="257"/>
                </a:lnTo>
                <a:close/>
                <a:moveTo>
                  <a:pt x="281" y="1709"/>
                </a:moveTo>
                <a:cubicBezTo>
                  <a:pt x="270" y="1735"/>
                  <a:pt x="245" y="1723"/>
                  <a:pt x="245" y="1723"/>
                </a:cubicBezTo>
                <a:cubicBezTo>
                  <a:pt x="245" y="162"/>
                  <a:pt x="245" y="162"/>
                  <a:pt x="245" y="162"/>
                </a:cubicBezTo>
                <a:cubicBezTo>
                  <a:pt x="245" y="154"/>
                  <a:pt x="255" y="104"/>
                  <a:pt x="281" y="177"/>
                </a:cubicBezTo>
                <a:cubicBezTo>
                  <a:pt x="415" y="411"/>
                  <a:pt x="508" y="1166"/>
                  <a:pt x="281" y="1709"/>
                </a:cubicBezTo>
                <a:close/>
                <a:moveTo>
                  <a:pt x="281" y="1709"/>
                </a:moveTo>
                <a:cubicBezTo>
                  <a:pt x="281" y="1709"/>
                  <a:pt x="281" y="1709"/>
                  <a:pt x="281" y="1709"/>
                </a:cubicBezTo>
              </a:path>
            </a:pathLst>
          </a:custGeom>
          <a:solidFill>
            <a:srgbClr val="C1171E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134" y="1826799"/>
            <a:ext cx="1781866" cy="488706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4710"/>
            <a:ext cx="3213575" cy="343329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830189" y="1826799"/>
            <a:ext cx="958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36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中国共产党的领导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856508" y="2980879"/>
            <a:ext cx="958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36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人民当家作主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174224" y="4107807"/>
            <a:ext cx="958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36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依法治国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  <p:bldP spid="10" grpId="0"/>
      <p:bldP spid="11" grpId="0"/>
      <p:bldP spid="12" grpId="0" bldLvl="0" animBg="1"/>
      <p:bldP spid="13" grpId="0" bldLvl="0" animBg="1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8692" y="845177"/>
            <a:ext cx="1289912" cy="17180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66682" cy="85534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375" y="187534"/>
            <a:ext cx="1668918" cy="84706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61855" y="12173"/>
            <a:ext cx="763423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II Characteristics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6"/>
          <p:cNvSpPr txBox="1"/>
          <p:nvPr/>
        </p:nvSpPr>
        <p:spPr>
          <a:xfrm>
            <a:off x="287724" y="1809810"/>
            <a:ext cx="432596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sz="3600" b="1" i="1" spc="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2.Three systems</a:t>
            </a:r>
            <a:endParaRPr lang="zh-CN" altLang="en-US" sz="3600" b="1" i="1" spc="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615" y="2715771"/>
            <a:ext cx="7039610" cy="95313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i="1" spc="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2.1The </a:t>
            </a:r>
            <a:r>
              <a:rPr lang="en-US" altLang="zh-CN" sz="2800" b="1" i="1" spc="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of people’s </a:t>
            </a:r>
            <a:r>
              <a:rPr lang="en-US" altLang="zh-CN" sz="2800" b="1" i="1" spc="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congresses</a:t>
            </a:r>
            <a:endParaRPr lang="en-US" altLang="zh-CN" sz="2800" b="1" i="1" spc="3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b="1" i="1" spc="3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zh-CN" altLang="en-US" sz="2800" b="1" spc="3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人民代表大会制度</a:t>
            </a:r>
            <a:endParaRPr lang="zh-CN" altLang="en-US" sz="2800" b="1" spc="3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287705" y="3866752"/>
            <a:ext cx="7039501" cy="16300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Multi-party 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cooperation and political consultation under the leadership of the Communist Party of </a:t>
            </a:r>
            <a:r>
              <a:rPr lang="en-US" altLang="zh-CN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China</a:t>
            </a:r>
            <a:endParaRPr lang="en-US" altLang="zh-CN" sz="24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中国共产党领导的多党合作和政治协商制度</a:t>
            </a:r>
            <a:endParaRPr lang="zh-CN" altLang="en-US" sz="3600" b="1" spc="3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287704" y="5694445"/>
            <a:ext cx="7039501" cy="95313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2.3 Regional </a:t>
            </a:r>
            <a:r>
              <a:rPr lang="en-US" altLang="zh-CN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ethnic </a:t>
            </a:r>
            <a:r>
              <a:rPr lang="en-US" altLang="zh-CN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autonomy</a:t>
            </a:r>
            <a:endParaRPr lang="en-US" altLang="zh-CN" sz="28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zh-CN" altLang="en-US" sz="2800" b="1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民族区域自治制度</a:t>
            </a:r>
            <a:endParaRPr lang="zh-CN" altLang="en-US" sz="28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33192" y="4837850"/>
            <a:ext cx="35541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asic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390578" y="2830805"/>
            <a:ext cx="45961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system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右大括号 14"/>
          <p:cNvSpPr/>
          <p:nvPr/>
        </p:nvSpPr>
        <p:spPr>
          <a:xfrm>
            <a:off x="7511896" y="4184073"/>
            <a:ext cx="380421" cy="192578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6"/>
          <p:cNvSpPr txBox="1"/>
          <p:nvPr/>
        </p:nvSpPr>
        <p:spPr>
          <a:xfrm>
            <a:off x="287724" y="1069544"/>
            <a:ext cx="432596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en-US" altLang="zh-CN" sz="3200" b="1" i="1" spc="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1.One Constitution</a:t>
            </a:r>
            <a:endParaRPr lang="zh-CN" altLang="en-US" sz="3200" b="1" i="1" spc="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ldLvl="0" animBg="1"/>
      <p:bldP spid="11" grpId="0" bldLvl="0" animBg="1"/>
      <p:bldP spid="13" grpId="0" bldLvl="0" animBg="1"/>
      <p:bldP spid="3" grpId="0"/>
      <p:bldP spid="14" grpId="0"/>
      <p:bldP spid="15" grpId="0" bldLvl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726888" cy="624113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940871" y="-25"/>
            <a:ext cx="106368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i="1" spc="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2.1The </a:t>
            </a:r>
            <a:r>
              <a:rPr lang="en-US" altLang="zh-CN" sz="4000" b="1" i="1" spc="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 </a:t>
            </a:r>
            <a:r>
              <a:rPr lang="en-US" altLang="zh-CN" sz="4000" b="1" i="1" spc="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zh-CN" sz="4000" b="1" i="1" spc="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Congresses</a:t>
            </a:r>
            <a:endParaRPr lang="zh-CN" alt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17" y="672744"/>
            <a:ext cx="4702855" cy="60761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119" y="6161269"/>
            <a:ext cx="2054048" cy="521176"/>
          </a:xfrm>
          <a:prstGeom prst="rect">
            <a:avLst/>
          </a:prstGeom>
        </p:spPr>
      </p:pic>
      <p:sp>
        <p:nvSpPr>
          <p:cNvPr id="20" name="上箭头 19"/>
          <p:cNvSpPr/>
          <p:nvPr/>
        </p:nvSpPr>
        <p:spPr>
          <a:xfrm>
            <a:off x="7503083" y="5367862"/>
            <a:ext cx="262060" cy="7105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929" y="4394164"/>
            <a:ext cx="6931158" cy="944303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7910072" y="5287622"/>
            <a:ext cx="4667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election </a:t>
            </a:r>
            <a:endParaRPr lang="en-US" altLang="zh-CN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直接选举</a:t>
            </a:r>
            <a:endParaRPr lang="zh-CN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上箭头 22"/>
          <p:cNvSpPr/>
          <p:nvPr/>
        </p:nvSpPr>
        <p:spPr>
          <a:xfrm>
            <a:off x="7488860" y="3631908"/>
            <a:ext cx="262060" cy="7232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7794210" y="3493973"/>
            <a:ext cx="4667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indirect election </a:t>
            </a:r>
            <a:endParaRPr lang="en-US" altLang="zh-CN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间接选举</a:t>
            </a:r>
            <a:endParaRPr lang="zh-CN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462129"/>
            <a:ext cx="7014753" cy="111555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5768" y="786098"/>
            <a:ext cx="4356884" cy="921259"/>
          </a:xfrm>
          <a:prstGeom prst="rect">
            <a:avLst/>
          </a:prstGeom>
        </p:spPr>
      </p:pic>
      <p:sp>
        <p:nvSpPr>
          <p:cNvPr id="30" name="上箭头 29"/>
          <p:cNvSpPr/>
          <p:nvPr/>
        </p:nvSpPr>
        <p:spPr>
          <a:xfrm>
            <a:off x="7473944" y="1729581"/>
            <a:ext cx="262060" cy="7232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794210" y="1626683"/>
            <a:ext cx="4667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indirect election </a:t>
            </a:r>
            <a:endParaRPr lang="en-US" altLang="zh-CN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间接选举</a:t>
            </a:r>
            <a:endParaRPr lang="zh-CN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23" grpId="0" animBg="1"/>
      <p:bldP spid="24" grpId="0"/>
      <p:bldP spid="30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3142188" y="330322"/>
            <a:ext cx="672186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 Political Party System</a:t>
            </a:r>
            <a:endParaRPr lang="zh-CN" altLang="en-US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5624"/>
            <a:ext cx="12192000" cy="156552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593" y="93054"/>
            <a:ext cx="1668918" cy="84706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601245" cy="940115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1028555" y="2786503"/>
            <a:ext cx="4343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One-Party System </a:t>
            </a:r>
            <a:r>
              <a:rPr lang="zh-CN" altLang="en-US" sz="28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一党制</a:t>
            </a:r>
            <a:endParaRPr lang="zh-CN" altLang="en-US" sz="28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054660" y="3455524"/>
            <a:ext cx="4029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Two-Party System </a:t>
            </a:r>
            <a:r>
              <a:rPr lang="zh-CN" altLang="en-US" sz="28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两党制</a:t>
            </a:r>
            <a:endParaRPr lang="zh-CN" altLang="en-US" sz="28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365487" y="1992418"/>
            <a:ext cx="2608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</a:t>
            </a:r>
            <a:endParaRPr lang="zh-CN" altLang="en-US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1048613" y="4212985"/>
            <a:ext cx="4303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Multi-Party System </a:t>
            </a:r>
            <a:r>
              <a:rPr lang="zh-CN" altLang="en-US" sz="2800" b="1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多党制</a:t>
            </a:r>
            <a:endParaRPr lang="zh-CN" altLang="en-US" sz="2800" b="1" dirty="0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125311" y="1881971"/>
            <a:ext cx="2608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China</a:t>
            </a:r>
            <a:endParaRPr lang="zh-CN" alt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170294" y="2621704"/>
            <a:ext cx="54952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Multiparty cooperation and political consultation under the leadership of the Communist Party of </a:t>
            </a:r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China</a:t>
            </a:r>
            <a:endParaRPr lang="en-US" altLang="zh-CN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423544" y="1770545"/>
            <a:ext cx="5361709" cy="3574885"/>
          </a:xfrm>
          <a:prstGeom prst="roundRect">
            <a:avLst/>
          </a:prstGeom>
          <a:noFill/>
          <a:ln w="12700" cap="flat" cmpd="sng" algn="ctr">
            <a:solidFill>
              <a:srgbClr val="435258"/>
            </a:solidFill>
            <a:prstDash val="dash"/>
            <a:miter lim="800000"/>
          </a:ln>
          <a:effectLst/>
        </p:spPr>
        <p:txBody>
          <a:bodyPr lIns="121899" tIns="60949" rIns="121899" bIns="60949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ea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6154737" y="1770544"/>
            <a:ext cx="5510848" cy="3574885"/>
          </a:xfrm>
          <a:prstGeom prst="roundRect">
            <a:avLst/>
          </a:prstGeom>
          <a:noFill/>
          <a:ln w="12700" cap="flat" cmpd="sng" algn="ctr">
            <a:solidFill>
              <a:srgbClr val="435258"/>
            </a:solidFill>
            <a:prstDash val="dash"/>
            <a:miter lim="800000"/>
          </a:ln>
          <a:effectLst/>
        </p:spPr>
        <p:txBody>
          <a:bodyPr lIns="121899" tIns="60949" rIns="121899" bIns="60949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095336" y="399237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中国共产党领导的多党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合作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和政治协商制度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  <p:bldP spid="49" grpId="0" bldLvl="0" animBg="1"/>
      <p:bldP spid="50" grpId="0" bldLvl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024075" cy="7315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153" y="134946"/>
            <a:ext cx="1668918" cy="84706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36" y="1662770"/>
            <a:ext cx="4702355" cy="383895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813191" y="3018992"/>
            <a:ext cx="72951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It avoids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kinds of malpractices caused by </a:t>
            </a:r>
            <a:endParaRPr lang="en-US" altLang="zh-CN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one-party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dictatorship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supervision.</a:t>
            </a:r>
            <a:endParaRPr lang="zh-CN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590824" y="464296"/>
            <a:ext cx="672186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2.2.1 Advantages</a:t>
            </a:r>
            <a:endParaRPr lang="zh-CN" altLang="en-US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13191" y="4576859"/>
            <a:ext cx="72951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Parties also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supervise each other and ensure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zh-CN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people are masters of their own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affairs.</a:t>
            </a:r>
            <a:endParaRPr lang="zh-CN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61672" y="2478585"/>
            <a:ext cx="529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避免多党竞争造成的政治动荡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23588" y="4015746"/>
            <a:ext cx="529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避免一党专政、缺少监督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123588" y="5560072"/>
            <a:ext cx="529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相互监督，保障人民当家作主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813191" y="1503154"/>
            <a:ext cx="72951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It avoids political turbulence caused by multi-party competition and mutual strife.</a:t>
            </a:r>
            <a:endParaRPr lang="zh-CN" alt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5" grpId="0"/>
      <p:bldP spid="14" grpId="0"/>
      <p:bldP spid="15" grpId="0"/>
      <p:bldP spid="17" grpId="0"/>
    </p:bldLst>
  </p:timing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a*1"/>
  <p:tag name="KSO_WM_TEMPLATE_CATEGORY" val="custom"/>
  <p:tag name="KSO_WM_TEMPLATE_INDEX" val="20202627"/>
  <p:tag name="KSO_WM_UNIT_LAYERLEVEL" val="1"/>
  <p:tag name="KSO_WM_TAG_VERSION" val="1.0"/>
  <p:tag name="KSO_WM_BEAUTIFY_FLAG" val="#wm#"/>
  <p:tag name="KSO_WM_UNIT_ISCONTENTSTITLE" val="1"/>
  <p:tag name="KSO_WM_UNIT_PRESET_TEXT" val="目录"/>
  <p:tag name="KSO_WM_UNIT_NOCLEAR" val="0"/>
  <p:tag name="KSO_WM_UNIT_VALUE" val="2"/>
  <p:tag name="KSO_WM_DIAGRAM_GROUP_CODE" val="l1-1"/>
  <p:tag name="KSO_WM_UNIT_TYPE" val="a"/>
  <p:tag name="KSO_WM_UNIT_INDEX" val="1"/>
  <p:tag name="KSO_WM_UNIT_TEXT_FILL_FORE_SCHEMECOLOR_INDEX" val="5"/>
  <p:tag name="KSO_WM_UNIT_TEXT_FILL_TYPE" val="1"/>
  <p:tag name="KSO_WM_UNIT_USESOURCEFORMAT_APPLY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l_h_i*1_1_1"/>
  <p:tag name="KSO_WM_TEMPLATE_CATEGORY" val="custom"/>
  <p:tag name="KSO_WM_TEMPLATE_INDEX" val="20202627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1_1"/>
  <p:tag name="KSO_WM_UNIT_USESOURCEFORMAT_APPLY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l_h_a*1_1_1"/>
  <p:tag name="KSO_WM_TEMPLATE_CATEGORY" val="custom"/>
  <p:tag name="KSO_WM_TEMPLATE_INDEX" val="20202627"/>
  <p:tag name="KSO_WM_UNIT_LAYERLEVEL" val="1_1_1"/>
  <p:tag name="KSO_WM_TAG_VERSION" val="1.0"/>
  <p:tag name="KSO_WM_BEAUTIFY_FLAG" val="#wm#"/>
  <p:tag name="KSO_WM_UNIT_ISCONTENTSTITLE" val="0"/>
  <p:tag name="KSO_WM_UNIT_PRESET_TEXT" val="单击此处添加标题"/>
  <p:tag name="KSO_WM_UNIT_NOCLEAR" val="0"/>
  <p:tag name="KSO_WM_UNIT_VALUE" val="15"/>
  <p:tag name="KSO_WM_DIAGRAM_GROUP_CODE" val="l1-1"/>
  <p:tag name="KSO_WM_UNIT_TYPE" val="l_h_a"/>
  <p:tag name="KSO_WM_UNIT_INDEX" val="1_1_1"/>
  <p:tag name="KSO_WM_UNIT_TEXT_FILL_FORE_SCHEMECOLOR_INDEX" val="5"/>
  <p:tag name="KSO_WM_UNIT_TEXT_FILL_TYPE" val="1"/>
  <p:tag name="KSO_WM_UNIT_USESOURCEFORMAT_APPLY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l_h_i*1_3_1"/>
  <p:tag name="KSO_WM_TEMPLATE_CATEGORY" val="custom"/>
  <p:tag name="KSO_WM_TEMPLATE_INDEX" val="20202627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1"/>
  <p:tag name="KSO_WM_UNIT_USESOURCEFORMAT_APPLY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l_h_a*1_3_1"/>
  <p:tag name="KSO_WM_TEMPLATE_CATEGORY" val="custom"/>
  <p:tag name="KSO_WM_TEMPLATE_INDEX" val="20202627"/>
  <p:tag name="KSO_WM_UNIT_LAYERLEVEL" val="1_1_1"/>
  <p:tag name="KSO_WM_TAG_VERSION" val="1.0"/>
  <p:tag name="KSO_WM_BEAUTIFY_FLAG" val="#wm#"/>
  <p:tag name="KSO_WM_UNIT_ISCONTENTSTITLE" val="0"/>
  <p:tag name="KSO_WM_UNIT_PRESET_TEXT" val="单击此处添加标题"/>
  <p:tag name="KSO_WM_UNIT_NOCLEAR" val="0"/>
  <p:tag name="KSO_WM_UNIT_VALUE" val="15"/>
  <p:tag name="KSO_WM_DIAGRAM_GROUP_CODE" val="l1-1"/>
  <p:tag name="KSO_WM_UNIT_TYPE" val="l_h_a"/>
  <p:tag name="KSO_WM_UNIT_INDEX" val="1_3_1"/>
  <p:tag name="KSO_WM_UNIT_TEXT_FILL_FORE_SCHEMECOLOR_INDEX" val="5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l_h_i*1_2_1"/>
  <p:tag name="KSO_WM_TEMPLATE_CATEGORY" val="custom"/>
  <p:tag name="KSO_WM_TEMPLATE_INDEX" val="20202627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2_1"/>
  <p:tag name="KSO_WM_UNIT_USESOURCEFORMAT_APPLY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627_3*l_h_a*1_2_1"/>
  <p:tag name="KSO_WM_TEMPLATE_CATEGORY" val="custom"/>
  <p:tag name="KSO_WM_TEMPLATE_INDEX" val="20202627"/>
  <p:tag name="KSO_WM_UNIT_LAYERLEVEL" val="1_1_1"/>
  <p:tag name="KSO_WM_TAG_VERSION" val="1.0"/>
  <p:tag name="KSO_WM_BEAUTIFY_FLAG" val="#wm#"/>
  <p:tag name="KSO_WM_UNIT_ISCONTENTSTITLE" val="0"/>
  <p:tag name="KSO_WM_UNIT_PRESET_TEXT" val="单击此处添加标题"/>
  <p:tag name="KSO_WM_UNIT_NOCLEAR" val="0"/>
  <p:tag name="KSO_WM_UNIT_VALUE" val="15"/>
  <p:tag name="KSO_WM_DIAGRAM_GROUP_CODE" val="l1-1"/>
  <p:tag name="KSO_WM_UNIT_TYPE" val="l_h_a"/>
  <p:tag name="KSO_WM_UNIT_INDEX" val="1_2_1"/>
  <p:tag name="KSO_WM_UNIT_TEXT_FILL_FORE_SCHEMECOLOR_INDEX" val="5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SLIDE_ID" val="custom20202627_3"/>
  <p:tag name="KSO_WM_TEMPLATE_SUBCATEGORY" val="0"/>
  <p:tag name="KSO_WM_TEMPLATE_MASTER_TYPE" val="1"/>
  <p:tag name="KSO_WM_TEMPLATE_COLOR_TYPE" val="0"/>
  <p:tag name="KSO_WM_SLIDE_ITEM_CNT" val="3"/>
  <p:tag name="KSO_WM_SLIDE_INDEX" val="3"/>
  <p:tag name="KSO_WM_TAG_VERSION" val="1.0"/>
  <p:tag name="KSO_WM_BEAUTIFY_FLAG" val="#wm#"/>
  <p:tag name="KSO_WM_TEMPLATE_CATEGORY" val="custom"/>
  <p:tag name="KSO_WM_TEMPLATE_INDEX" val="20202627"/>
  <p:tag name="KSO_WM_DIAGRAM_GROUP_CODE" val="l1-1"/>
  <p:tag name="KSO_WM_SLIDE_DIAGTYPE" val="l"/>
  <p:tag name="KSO_WM_SLIDE_LAYOUT" val="a_l"/>
  <p:tag name="KSO_WM_SLIDE_LAYOUT_CNT" val="1_1"/>
  <p:tag name="KSO_WM_SLIDE_TYPE" val="contents"/>
  <p:tag name="KSO_WM_SLIDE_SUBTYPE" val="diag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软雅黑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2621</Words>
  <Application>WPS 演示</Application>
  <PresentationFormat>宽屏</PresentationFormat>
  <Paragraphs>160</Paragraphs>
  <Slides>14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Times New Roman</vt:lpstr>
      <vt:lpstr>Arial Black</vt:lpstr>
      <vt:lpstr>隶书</vt:lpstr>
      <vt:lpstr>Baskerville Old Face</vt:lpstr>
      <vt:lpstr>Calibri</vt:lpstr>
      <vt:lpstr>微软雅黑</vt:lpstr>
      <vt:lpstr>Arial Unicode MS</vt:lpstr>
      <vt:lpstr>等线 Light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风云办公</dc:creator>
  <cp:lastModifiedBy>Sophie</cp:lastModifiedBy>
  <cp:revision>91</cp:revision>
  <dcterms:created xsi:type="dcterms:W3CDTF">2018-11-23T07:00:00Z</dcterms:created>
  <dcterms:modified xsi:type="dcterms:W3CDTF">2019-09-05T12:47:36Z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2052-11.1.0.8907</vt:lpwstr>
  </property>
</Properties>
</file>