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40"/>
  </p:notesMasterIdLst>
  <p:sldIdLst>
    <p:sldId id="260" r:id="rId3"/>
    <p:sldId id="261" r:id="rId4"/>
    <p:sldId id="273" r:id="rId5"/>
    <p:sldId id="286" r:id="rId6"/>
    <p:sldId id="287" r:id="rId7"/>
    <p:sldId id="305" r:id="rId8"/>
    <p:sldId id="290" r:id="rId9"/>
    <p:sldId id="291" r:id="rId10"/>
    <p:sldId id="309" r:id="rId11"/>
    <p:sldId id="306" r:id="rId12"/>
    <p:sldId id="292" r:id="rId13"/>
    <p:sldId id="293" r:id="rId14"/>
    <p:sldId id="294" r:id="rId15"/>
    <p:sldId id="298" r:id="rId16"/>
    <p:sldId id="295" r:id="rId17"/>
    <p:sldId id="296" r:id="rId18"/>
    <p:sldId id="307" r:id="rId19"/>
    <p:sldId id="301" r:id="rId20"/>
    <p:sldId id="302" r:id="rId21"/>
    <p:sldId id="303" r:id="rId22"/>
    <p:sldId id="311" r:id="rId23"/>
    <p:sldId id="313" r:id="rId24"/>
    <p:sldId id="316" r:id="rId25"/>
    <p:sldId id="323" r:id="rId26"/>
    <p:sldId id="262" r:id="rId27"/>
    <p:sldId id="288" r:id="rId28"/>
    <p:sldId id="266" r:id="rId29"/>
    <p:sldId id="267" r:id="rId30"/>
    <p:sldId id="289" r:id="rId31"/>
    <p:sldId id="268" r:id="rId32"/>
    <p:sldId id="319" r:id="rId33"/>
    <p:sldId id="317" r:id="rId34"/>
    <p:sldId id="318" r:id="rId35"/>
    <p:sldId id="308" r:id="rId36"/>
    <p:sldId id="320" r:id="rId37"/>
    <p:sldId id="321" r:id="rId38"/>
    <p:sldId id="322" r:id="rId39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000" b="1" u="sng" kern="1200">
        <a:solidFill>
          <a:schemeClr val="tx1"/>
        </a:solidFill>
        <a:latin typeface="Calibri" pitchFamily="34" charset="0"/>
        <a:ea typeface="等线"/>
        <a:cs typeface="等线"/>
      </a:defRPr>
    </a:lvl1pPr>
    <a:lvl2pPr marL="457200" algn="l" defTabSz="457200" rtl="0" fontAlgn="base">
      <a:spcBef>
        <a:spcPct val="0"/>
      </a:spcBef>
      <a:spcAft>
        <a:spcPct val="0"/>
      </a:spcAft>
      <a:defRPr sz="2000" b="1" u="sng" kern="1200">
        <a:solidFill>
          <a:schemeClr val="tx1"/>
        </a:solidFill>
        <a:latin typeface="Calibri" pitchFamily="34" charset="0"/>
        <a:ea typeface="等线"/>
        <a:cs typeface="等线"/>
      </a:defRPr>
    </a:lvl2pPr>
    <a:lvl3pPr marL="914400" algn="l" defTabSz="457200" rtl="0" fontAlgn="base">
      <a:spcBef>
        <a:spcPct val="0"/>
      </a:spcBef>
      <a:spcAft>
        <a:spcPct val="0"/>
      </a:spcAft>
      <a:defRPr sz="2000" b="1" u="sng" kern="1200">
        <a:solidFill>
          <a:schemeClr val="tx1"/>
        </a:solidFill>
        <a:latin typeface="Calibri" pitchFamily="34" charset="0"/>
        <a:ea typeface="等线"/>
        <a:cs typeface="等线"/>
      </a:defRPr>
    </a:lvl3pPr>
    <a:lvl4pPr marL="1371600" algn="l" defTabSz="457200" rtl="0" fontAlgn="base">
      <a:spcBef>
        <a:spcPct val="0"/>
      </a:spcBef>
      <a:spcAft>
        <a:spcPct val="0"/>
      </a:spcAft>
      <a:defRPr sz="2000" b="1" u="sng" kern="1200">
        <a:solidFill>
          <a:schemeClr val="tx1"/>
        </a:solidFill>
        <a:latin typeface="Calibri" pitchFamily="34" charset="0"/>
        <a:ea typeface="等线"/>
        <a:cs typeface="等线"/>
      </a:defRPr>
    </a:lvl4pPr>
    <a:lvl5pPr marL="1828800" algn="l" defTabSz="457200" rtl="0" fontAlgn="base">
      <a:spcBef>
        <a:spcPct val="0"/>
      </a:spcBef>
      <a:spcAft>
        <a:spcPct val="0"/>
      </a:spcAft>
      <a:defRPr sz="2000" b="1" u="sng" kern="1200">
        <a:solidFill>
          <a:schemeClr val="tx1"/>
        </a:solidFill>
        <a:latin typeface="Calibri" pitchFamily="34" charset="0"/>
        <a:ea typeface="等线"/>
        <a:cs typeface="等线"/>
      </a:defRPr>
    </a:lvl5pPr>
    <a:lvl6pPr marL="2286000" algn="l" defTabSz="914400" rtl="0" eaLnBrk="1" latinLnBrk="0" hangingPunct="1">
      <a:defRPr sz="2000" b="1" u="sng" kern="1200">
        <a:solidFill>
          <a:schemeClr val="tx1"/>
        </a:solidFill>
        <a:latin typeface="Calibri" pitchFamily="34" charset="0"/>
        <a:ea typeface="等线"/>
        <a:cs typeface="等线"/>
      </a:defRPr>
    </a:lvl6pPr>
    <a:lvl7pPr marL="2743200" algn="l" defTabSz="914400" rtl="0" eaLnBrk="1" latinLnBrk="0" hangingPunct="1">
      <a:defRPr sz="2000" b="1" u="sng" kern="1200">
        <a:solidFill>
          <a:schemeClr val="tx1"/>
        </a:solidFill>
        <a:latin typeface="Calibri" pitchFamily="34" charset="0"/>
        <a:ea typeface="等线"/>
        <a:cs typeface="等线"/>
      </a:defRPr>
    </a:lvl7pPr>
    <a:lvl8pPr marL="3200400" algn="l" defTabSz="914400" rtl="0" eaLnBrk="1" latinLnBrk="0" hangingPunct="1">
      <a:defRPr sz="2000" b="1" u="sng" kern="1200">
        <a:solidFill>
          <a:schemeClr val="tx1"/>
        </a:solidFill>
        <a:latin typeface="Calibri" pitchFamily="34" charset="0"/>
        <a:ea typeface="等线"/>
        <a:cs typeface="等线"/>
      </a:defRPr>
    </a:lvl8pPr>
    <a:lvl9pPr marL="3657600" algn="l" defTabSz="914400" rtl="0" eaLnBrk="1" latinLnBrk="0" hangingPunct="1">
      <a:defRPr sz="2000" b="1" u="sng" kern="1200">
        <a:solidFill>
          <a:schemeClr val="tx1"/>
        </a:solidFill>
        <a:latin typeface="Calibri" pitchFamily="34" charset="0"/>
        <a:ea typeface="等线"/>
        <a:cs typeface="等线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9933"/>
    <a:srgbClr val="660033"/>
    <a:srgbClr val="000099"/>
    <a:srgbClr val="FFFF00"/>
    <a:srgbClr val="FF3399"/>
    <a:srgbClr val="C00000"/>
    <a:srgbClr val="9900CC"/>
    <a:srgbClr val="CC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5" autoAdjust="0"/>
    <p:restoredTop sz="95788" autoAdjust="0"/>
  </p:normalViewPr>
  <p:slideViewPr>
    <p:cSldViewPr snapToGrid="0">
      <p:cViewPr varScale="1">
        <p:scale>
          <a:sx n="70" d="100"/>
          <a:sy n="70" d="100"/>
        </p:scale>
        <p:origin x="-738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96"/>
    </p:cViewPr>
  </p:sorterViewPr>
  <p:notesViewPr>
    <p:cSldViewPr snapToGrid="0">
      <p:cViewPr varScale="1">
        <p:scale>
          <a:sx n="62" d="100"/>
          <a:sy n="62" d="100"/>
        </p:scale>
        <p:origin x="-2442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200" b="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200" b="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7D24224-A6D8-4024-BA62-B8CC17D25A74}" type="datetimeFigureOut">
              <a:rPr lang="zh-CN" altLang="en-US"/>
              <a:pPr>
                <a:defRPr/>
              </a:pPr>
              <a:t>2019/9/11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200" b="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200" b="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E5E7003-990C-4080-8E45-BB65657E68A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cs typeface="等线"/>
            </a:endParaRPr>
          </a:p>
        </p:txBody>
      </p:sp>
      <p:sp>
        <p:nvSpPr>
          <p:cNvPr id="6147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84C6574-80C3-41AE-9700-75D823EC0BAE}" type="slidenum">
              <a:rPr lang="zh-CN" altLang="en-US">
                <a:cs typeface="等线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zh-CN" altLang="en-US">
              <a:cs typeface="等线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cs typeface="等线"/>
            </a:endParaRPr>
          </a:p>
        </p:txBody>
      </p:sp>
      <p:sp>
        <p:nvSpPr>
          <p:cNvPr id="12291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miter lim="800000"/>
          </a:ln>
        </p:spPr>
        <p:txBody>
          <a:bodyPr anchor="b"/>
          <a:lstStyle/>
          <a:p>
            <a:pPr algn="r">
              <a:defRPr/>
            </a:pPr>
            <a:fld id="{82F11DF5-2C1B-400F-8B61-5AB3B067335C}" type="slidenum">
              <a:rPr lang="zh-CN" altLang="en-US" sz="1200" b="0" u="none">
                <a:latin typeface="+mn-lt"/>
                <a:ea typeface="+mn-ea"/>
              </a:rPr>
              <a:pPr algn="r">
                <a:defRPr/>
              </a:pPr>
              <a:t>10</a:t>
            </a:fld>
            <a:endParaRPr lang="en-US" altLang="zh-CN" sz="1200" b="0" u="none">
              <a:latin typeface="+mn-lt"/>
              <a:ea typeface="+mn-ea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CN" smtClean="0">
                <a:solidFill>
                  <a:schemeClr val="bg1"/>
                </a:solidFill>
                <a:ea typeface="宋体" charset="-122"/>
              </a:rPr>
              <a:t>1978</a:t>
            </a:r>
            <a:r>
              <a:rPr lang="zh-CN" altLang="en-US" smtClean="0">
                <a:solidFill>
                  <a:schemeClr val="bg1"/>
                </a:solidFill>
                <a:ea typeface="宋体" charset="-122"/>
              </a:rPr>
              <a:t>年，十一届三中全会提出</a:t>
            </a:r>
            <a:r>
              <a:rPr lang="en-US" altLang="zh-CN" smtClean="0">
                <a:solidFill>
                  <a:schemeClr val="bg1"/>
                </a:solidFill>
                <a:ea typeface="宋体" charset="-122"/>
              </a:rPr>
              <a:t>[</a:t>
            </a:r>
            <a:r>
              <a:rPr lang="zh-CN" altLang="en-US" smtClean="0">
                <a:solidFill>
                  <a:schemeClr val="bg1"/>
                </a:solidFill>
                <a:ea typeface="宋体" charset="-122"/>
              </a:rPr>
              <a:t>有法可依、有法必依、执法必严、  违法必究</a:t>
            </a:r>
            <a:r>
              <a:rPr lang="en-US" altLang="zh-CN" smtClean="0">
                <a:solidFill>
                  <a:schemeClr val="bg1"/>
                </a:solidFill>
                <a:ea typeface="宋体" charset="-122"/>
              </a:rPr>
              <a:t>]16</a:t>
            </a:r>
            <a:r>
              <a:rPr lang="zh-CN" altLang="en-US" smtClean="0">
                <a:solidFill>
                  <a:schemeClr val="bg1"/>
                </a:solidFill>
                <a:ea typeface="宋体" charset="-122"/>
              </a:rPr>
              <a:t>字方针。</a:t>
            </a:r>
          </a:p>
        </p:txBody>
      </p:sp>
      <p:sp>
        <p:nvSpPr>
          <p:cNvPr id="39939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83AAB72-3209-4861-B076-015D84B0F01F}" type="slidenum">
              <a:rPr lang="zh-CN" altLang="en-US" sz="1200" b="0" u="none">
                <a:latin typeface="等线"/>
              </a:rPr>
              <a:pPr algn="r"/>
              <a:t>11</a:t>
            </a:fld>
            <a:endParaRPr lang="en-US" altLang="zh-CN" sz="1200" b="0" u="none">
              <a:latin typeface="等线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CN" smtClean="0">
                <a:solidFill>
                  <a:srgbClr val="C00000"/>
                </a:solidFill>
                <a:ea typeface="宋体" charset="-122"/>
              </a:rPr>
              <a:t>1997</a:t>
            </a:r>
            <a:r>
              <a:rPr lang="zh-CN" altLang="en-US" smtClean="0">
                <a:solidFill>
                  <a:schemeClr val="bg1"/>
                </a:solidFill>
                <a:ea typeface="宋体" charset="-122"/>
              </a:rPr>
              <a:t>年，十五大确立“依法治国”的基本方略并将“建设社会主义法治国家”列入社会主义现代化建设的重要目标。</a:t>
            </a:r>
          </a:p>
        </p:txBody>
      </p:sp>
      <p:sp>
        <p:nvSpPr>
          <p:cNvPr id="41987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E336938-0053-472E-B8B0-C3C1FF598A25}" type="slidenum">
              <a:rPr lang="zh-CN" altLang="en-US" sz="1200" b="0" u="none">
                <a:latin typeface="等线"/>
              </a:rPr>
              <a:pPr algn="r"/>
              <a:t>12</a:t>
            </a:fld>
            <a:endParaRPr lang="en-US" altLang="zh-CN" sz="1200" b="0" u="none">
              <a:latin typeface="等线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CN" smtClean="0">
                <a:cs typeface="等线"/>
              </a:rPr>
              <a:t>1999</a:t>
            </a:r>
            <a:r>
              <a:rPr lang="zh-CN" altLang="en-US" smtClean="0">
                <a:cs typeface="等线"/>
              </a:rPr>
              <a:t>年，将</a:t>
            </a:r>
            <a:r>
              <a:rPr lang="en-US" altLang="zh-CN" smtClean="0">
                <a:cs typeface="等线"/>
              </a:rPr>
              <a:t>”</a:t>
            </a:r>
            <a:r>
              <a:rPr lang="zh-CN" altLang="en-US" smtClean="0">
                <a:cs typeface="等线"/>
              </a:rPr>
              <a:t>中华人民共和国实行依法治国，建设社会主义法治国家</a:t>
            </a:r>
            <a:r>
              <a:rPr lang="en-US" altLang="zh-CN" smtClean="0">
                <a:cs typeface="等线"/>
              </a:rPr>
              <a:t>”</a:t>
            </a:r>
            <a:r>
              <a:rPr lang="zh-CN" altLang="en-US" smtClean="0">
                <a:cs typeface="等线"/>
              </a:rPr>
              <a:t>载入宪法。</a:t>
            </a:r>
          </a:p>
        </p:txBody>
      </p:sp>
      <p:sp>
        <p:nvSpPr>
          <p:cNvPr id="44035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BE73629-A7FA-4685-AA80-F5D96E4AF61E}" type="slidenum">
              <a:rPr lang="zh-CN" altLang="en-US" sz="1200" b="0" u="none">
                <a:latin typeface="等线"/>
              </a:rPr>
              <a:pPr algn="r"/>
              <a:t>13</a:t>
            </a:fld>
            <a:endParaRPr lang="en-US" altLang="zh-CN" sz="1200" b="0" u="none">
              <a:latin typeface="等线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CN" smtClean="0">
                <a:solidFill>
                  <a:schemeClr val="bg1"/>
                </a:solidFill>
                <a:ea typeface="宋体" charset="-122"/>
              </a:rPr>
              <a:t>2007</a:t>
            </a:r>
            <a:r>
              <a:rPr lang="zh-CN" altLang="en-US" smtClean="0">
                <a:solidFill>
                  <a:schemeClr val="bg1"/>
                </a:solidFill>
                <a:ea typeface="宋体" charset="-122"/>
              </a:rPr>
              <a:t>年，十七大提出加快建设“社会主义法治国家”。</a:t>
            </a:r>
          </a:p>
        </p:txBody>
      </p:sp>
      <p:sp>
        <p:nvSpPr>
          <p:cNvPr id="46083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E865ECE-0084-43F6-9681-F21D52D62505}" type="slidenum">
              <a:rPr lang="zh-CN" altLang="en-US" sz="1200" b="0" u="none">
                <a:latin typeface="等线"/>
              </a:rPr>
              <a:pPr algn="r"/>
              <a:t>14</a:t>
            </a:fld>
            <a:endParaRPr lang="en-US" altLang="zh-CN" sz="1200" b="0" u="none">
              <a:latin typeface="等线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CN" smtClean="0">
                <a:solidFill>
                  <a:schemeClr val="bg1"/>
                </a:solidFill>
                <a:ea typeface="宋体" charset="-122"/>
              </a:rPr>
              <a:t>2014</a:t>
            </a:r>
            <a:r>
              <a:rPr lang="zh-CN" altLang="en-US" smtClean="0">
                <a:solidFill>
                  <a:schemeClr val="bg1"/>
                </a:solidFill>
                <a:ea typeface="宋体" charset="-122"/>
              </a:rPr>
              <a:t>年，十八届四中全会第一次将“依法治国”定为会议主题。</a:t>
            </a:r>
          </a:p>
        </p:txBody>
      </p:sp>
      <p:sp>
        <p:nvSpPr>
          <p:cNvPr id="48131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7714A2B-3279-475C-BCB6-869F9455EF02}" type="slidenum">
              <a:rPr lang="zh-CN" altLang="en-US" sz="1200" b="0" u="none">
                <a:latin typeface="等线"/>
              </a:rPr>
              <a:pPr algn="r"/>
              <a:t>15</a:t>
            </a:fld>
            <a:endParaRPr lang="en-US" altLang="zh-CN" sz="1200" b="0" u="none">
              <a:latin typeface="等线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CN" altLang="en-US" smtClean="0">
                <a:cs typeface="等线"/>
              </a:rPr>
              <a:t>习主席在十九大报告中说</a:t>
            </a:r>
            <a:r>
              <a:rPr lang="en-US" altLang="zh-CN" smtClean="0">
                <a:cs typeface="等线"/>
              </a:rPr>
              <a:t>:“</a:t>
            </a:r>
            <a:r>
              <a:rPr lang="zh-CN" altLang="en-US" smtClean="0">
                <a:cs typeface="等线"/>
              </a:rPr>
              <a:t>民主法治建设迈出重大步伐，积极发展社会主义民主政治，推进全面依法治国</a:t>
            </a:r>
            <a:r>
              <a:rPr lang="en-US" altLang="zh-CN" smtClean="0">
                <a:cs typeface="等线"/>
              </a:rPr>
              <a:t>.”</a:t>
            </a:r>
          </a:p>
        </p:txBody>
      </p:sp>
      <p:sp>
        <p:nvSpPr>
          <p:cNvPr id="50179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8594FA5-C821-47D8-A2D7-5990C39B641D}" type="slidenum">
              <a:rPr lang="zh-CN" altLang="en-US" sz="1200" b="0" u="none">
                <a:latin typeface="等线"/>
              </a:rPr>
              <a:pPr algn="r"/>
              <a:t>16</a:t>
            </a:fld>
            <a:endParaRPr lang="en-US" altLang="zh-CN" sz="1200" b="0" u="none">
              <a:latin typeface="等线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cs typeface="等线"/>
            </a:endParaRPr>
          </a:p>
        </p:txBody>
      </p:sp>
      <p:sp>
        <p:nvSpPr>
          <p:cNvPr id="12291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miter lim="800000"/>
          </a:ln>
        </p:spPr>
        <p:txBody>
          <a:bodyPr anchor="b"/>
          <a:lstStyle/>
          <a:p>
            <a:pPr algn="r">
              <a:defRPr/>
            </a:pPr>
            <a:fld id="{4C0E9451-19F1-47DA-85E6-CB80A2C5F852}" type="slidenum">
              <a:rPr lang="zh-CN" altLang="en-US" sz="1200" b="0" u="none">
                <a:latin typeface="+mn-lt"/>
                <a:ea typeface="+mn-ea"/>
              </a:rPr>
              <a:pPr algn="r">
                <a:defRPr/>
              </a:pPr>
              <a:t>17</a:t>
            </a:fld>
            <a:endParaRPr lang="en-US" altLang="zh-CN" sz="1200" b="0" u="none">
              <a:latin typeface="+mn-lt"/>
              <a:ea typeface="+mn-ea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>
              <a:cs typeface="等线"/>
            </a:endParaRPr>
          </a:p>
        </p:txBody>
      </p:sp>
      <p:sp>
        <p:nvSpPr>
          <p:cNvPr id="54275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C11F1B9-272F-40FC-A108-55B20443F7CB}" type="slidenum">
              <a:rPr lang="zh-CN" altLang="en-US" sz="1200" b="0" u="none">
                <a:latin typeface="等线"/>
              </a:rPr>
              <a:pPr algn="r"/>
              <a:t>18</a:t>
            </a:fld>
            <a:endParaRPr lang="en-US" altLang="zh-CN" sz="1200" b="0" u="none">
              <a:latin typeface="等线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>
              <a:cs typeface="等线"/>
            </a:endParaRPr>
          </a:p>
        </p:txBody>
      </p:sp>
      <p:sp>
        <p:nvSpPr>
          <p:cNvPr id="56323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3A3B6A9-E9A5-468A-A4FB-BD40C2433ED7}" type="slidenum">
              <a:rPr lang="zh-CN" altLang="en-US" sz="1200" b="0" u="none">
                <a:latin typeface="等线"/>
              </a:rPr>
              <a:pPr algn="r"/>
              <a:t>19</a:t>
            </a:fld>
            <a:endParaRPr lang="en-US" altLang="zh-CN" sz="1200" b="0" u="none">
              <a:latin typeface="等线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cs typeface="等线"/>
            </a:endParaRPr>
          </a:p>
        </p:txBody>
      </p:sp>
      <p:sp>
        <p:nvSpPr>
          <p:cNvPr id="819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BAA9DC-5540-4493-AD18-5BD7A27C636F}" type="slidenum">
              <a:rPr lang="zh-CN" altLang="en-US">
                <a:cs typeface="等线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zh-CN" altLang="en-US">
              <a:cs typeface="等线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>
              <a:cs typeface="等线"/>
            </a:endParaRPr>
          </a:p>
        </p:txBody>
      </p:sp>
      <p:sp>
        <p:nvSpPr>
          <p:cNvPr id="58371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7DD698E-3BE3-4BE3-BC05-1EABD5DC62DA}" type="slidenum">
              <a:rPr lang="zh-CN" altLang="en-US" sz="1200" b="0" u="none">
                <a:latin typeface="等线"/>
              </a:rPr>
              <a:pPr algn="r"/>
              <a:t>20</a:t>
            </a:fld>
            <a:endParaRPr lang="en-US" altLang="zh-CN" sz="1200" b="0" u="none">
              <a:latin typeface="等线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charset="-122"/>
              </a:rPr>
              <a:t>arrears: </a:t>
            </a:r>
            <a:r>
              <a:rPr lang="zh-CN" altLang="en-US" smtClean="0">
                <a:ea typeface="宋体" charset="-122"/>
              </a:rPr>
              <a:t>欠款  </a:t>
            </a:r>
            <a:r>
              <a:rPr lang="en-US" altLang="zh-CN" smtClean="0">
                <a:ea typeface="宋体" charset="-122"/>
              </a:rPr>
              <a:t>remuneration:</a:t>
            </a:r>
            <a:r>
              <a:rPr lang="zh-CN" altLang="en-US" smtClean="0">
                <a:ea typeface="宋体" charset="-122"/>
              </a:rPr>
              <a:t>酬金</a:t>
            </a:r>
            <a:r>
              <a:rPr lang="en-US" altLang="zh-CN" smtClean="0">
                <a:ea typeface="宋体" charset="-122"/>
              </a:rPr>
              <a:t>,</a:t>
            </a:r>
            <a:r>
              <a:rPr lang="zh-CN" altLang="en-US" smtClean="0">
                <a:ea typeface="宋体" charset="-122"/>
              </a:rPr>
              <a:t>报酬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charset="-122"/>
              </a:rPr>
              <a:t>minor: </a:t>
            </a:r>
            <a:r>
              <a:rPr lang="zh-CN" altLang="en-US" smtClean="0">
                <a:ea typeface="宋体" charset="-122"/>
              </a:rPr>
              <a:t>未成年人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>
              <a:cs typeface="等线"/>
            </a:endParaRPr>
          </a:p>
        </p:txBody>
      </p:sp>
      <p:sp>
        <p:nvSpPr>
          <p:cNvPr id="65539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A98B276-9FB4-4EBF-AF66-FD50B4E0ABF3}" type="slidenum">
              <a:rPr lang="zh-CN" altLang="en-US" sz="1200" b="0" u="none">
                <a:latin typeface="等线"/>
              </a:rPr>
              <a:pPr algn="r"/>
              <a:t>24</a:t>
            </a:fld>
            <a:endParaRPr lang="en-US" altLang="zh-CN" sz="1200" b="0" u="none">
              <a:latin typeface="等线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cs typeface="等线"/>
            </a:endParaRPr>
          </a:p>
        </p:txBody>
      </p:sp>
      <p:sp>
        <p:nvSpPr>
          <p:cNvPr id="1229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25F5B8-461D-453B-B9CA-3DE4B20D04A2}" type="slidenum">
              <a:rPr lang="zh-CN" altLang="en-US">
                <a:cs typeface="等线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 altLang="zh-CN">
              <a:cs typeface="等线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CN" smtClean="0">
                <a:cs typeface="等线"/>
              </a:rPr>
              <a:t>verdict: (</a:t>
            </a:r>
            <a:r>
              <a:rPr lang="zh-CN" altLang="en-US" smtClean="0">
                <a:cs typeface="等线"/>
              </a:rPr>
              <a:t>陪审团的</a:t>
            </a:r>
            <a:r>
              <a:rPr lang="en-US" altLang="zh-CN" smtClean="0">
                <a:cs typeface="等线"/>
              </a:rPr>
              <a:t>)</a:t>
            </a:r>
            <a:r>
              <a:rPr lang="zh-CN" altLang="en-US" smtClean="0">
                <a:cs typeface="等线"/>
              </a:rPr>
              <a:t>裁断</a:t>
            </a:r>
            <a:r>
              <a:rPr lang="en-US" altLang="zh-CN" smtClean="0">
                <a:cs typeface="等线"/>
              </a:rPr>
              <a:t>, </a:t>
            </a:r>
            <a:r>
              <a:rPr lang="zh-CN" altLang="en-US" smtClean="0">
                <a:cs typeface="等线"/>
              </a:rPr>
              <a:t>裁决</a:t>
            </a:r>
            <a:r>
              <a:rPr lang="en-US" altLang="zh-CN" smtClean="0">
                <a:cs typeface="等线"/>
              </a:rPr>
              <a:t>, </a:t>
            </a:r>
            <a:r>
              <a:rPr lang="zh-CN" altLang="en-US" smtClean="0">
                <a:cs typeface="等线"/>
              </a:rPr>
              <a:t>裁定</a:t>
            </a:r>
          </a:p>
        </p:txBody>
      </p:sp>
      <p:sp>
        <p:nvSpPr>
          <p:cNvPr id="16387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miter lim="800000"/>
          </a:ln>
        </p:spPr>
        <p:txBody>
          <a:bodyPr anchor="b"/>
          <a:lstStyle/>
          <a:p>
            <a:pPr algn="r">
              <a:defRPr/>
            </a:pPr>
            <a:fld id="{1A2B9565-EF8C-4987-BDA1-46E90E2338D5}" type="slidenum">
              <a:rPr lang="zh-CN" altLang="en-US" sz="1200" b="0" u="none">
                <a:latin typeface="+mn-lt"/>
                <a:ea typeface="+mn-ea"/>
              </a:rPr>
              <a:pPr algn="r">
                <a:defRPr/>
              </a:pPr>
              <a:t>26</a:t>
            </a:fld>
            <a:endParaRPr lang="en-US" altLang="zh-CN" sz="1200" b="0" u="none">
              <a:latin typeface="+mn-lt"/>
              <a:ea typeface="+mn-ea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cs typeface="等线"/>
            </a:endParaRPr>
          </a:p>
        </p:txBody>
      </p:sp>
      <p:sp>
        <p:nvSpPr>
          <p:cNvPr id="1433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0CCFA9-2362-4D99-9E1D-36F1AB8AE92F}" type="slidenum">
              <a:rPr lang="zh-CN" altLang="en-US">
                <a:cs typeface="等线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 altLang="zh-CN">
              <a:cs typeface="等线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CN" smtClean="0">
                <a:cs typeface="等线"/>
              </a:rPr>
              <a:t>impulsively: </a:t>
            </a:r>
            <a:r>
              <a:rPr lang="zh-CN" altLang="en-US" smtClean="0">
                <a:cs typeface="等线"/>
              </a:rPr>
              <a:t>冲动地反应</a:t>
            </a:r>
            <a:r>
              <a:rPr lang="en-US" altLang="zh-CN" smtClean="0">
                <a:cs typeface="等线"/>
              </a:rPr>
              <a:t>,</a:t>
            </a:r>
            <a:r>
              <a:rPr lang="zh-CN" altLang="en-US" smtClean="0">
                <a:cs typeface="等线"/>
              </a:rPr>
              <a:t>表现   </a:t>
            </a:r>
            <a:r>
              <a:rPr lang="en-US" altLang="zh-CN" smtClean="0">
                <a:cs typeface="等线"/>
              </a:rPr>
              <a:t>dash:</a:t>
            </a:r>
            <a:r>
              <a:rPr lang="zh-CN" altLang="en-US" smtClean="0">
                <a:cs typeface="等线"/>
              </a:rPr>
              <a:t>猛冲</a:t>
            </a:r>
            <a:r>
              <a:rPr lang="en-US" altLang="zh-CN" smtClean="0">
                <a:cs typeface="等线"/>
              </a:rPr>
              <a:t>,</a:t>
            </a:r>
            <a:r>
              <a:rPr lang="zh-CN" altLang="en-US" smtClean="0">
                <a:cs typeface="等线"/>
              </a:rPr>
              <a:t>突进  </a:t>
            </a:r>
            <a:r>
              <a:rPr lang="en-US" altLang="zh-CN" smtClean="0">
                <a:cs typeface="等线"/>
              </a:rPr>
              <a:t>panick</a:t>
            </a:r>
            <a:r>
              <a:rPr lang="en-US" altLang="zh-CN" smtClean="0">
                <a:cs typeface="等线"/>
                <a:sym typeface="Wingdings" pitchFamily="2" charset="2"/>
              </a:rPr>
              <a:t>: (</a:t>
            </a:r>
            <a:r>
              <a:rPr lang="zh-CN" altLang="en-US" smtClean="0">
                <a:cs typeface="等线"/>
                <a:sym typeface="Wingdings" pitchFamily="2" charset="2"/>
              </a:rPr>
              <a:t>使人或动物</a:t>
            </a:r>
            <a:r>
              <a:rPr lang="en-US" altLang="zh-CN" smtClean="0">
                <a:cs typeface="等线"/>
                <a:sym typeface="Wingdings" pitchFamily="2" charset="2"/>
              </a:rPr>
              <a:t>)</a:t>
            </a:r>
            <a:r>
              <a:rPr lang="zh-CN" altLang="en-US" smtClean="0">
                <a:cs typeface="等线"/>
                <a:sym typeface="Wingdings" pitchFamily="2" charset="2"/>
              </a:rPr>
              <a:t>受惊</a:t>
            </a:r>
            <a:endParaRPr lang="zh-CN" altLang="en-US" smtClean="0">
              <a:cs typeface="等线"/>
            </a:endParaRPr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53AAE7-1CD3-41B2-B6DA-93AC54CE1632}" type="slidenum">
              <a:rPr lang="zh-CN" altLang="en-US">
                <a:cs typeface="等线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 altLang="zh-CN">
              <a:cs typeface="等线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CN" smtClean="0">
                <a:cs typeface="等线"/>
              </a:rPr>
              <a:t>detention: </a:t>
            </a:r>
            <a:r>
              <a:rPr lang="zh-CN" altLang="en-US" smtClean="0">
                <a:cs typeface="等线"/>
              </a:rPr>
              <a:t>阻止</a:t>
            </a:r>
            <a:r>
              <a:rPr lang="en-US" altLang="zh-CN" smtClean="0">
                <a:cs typeface="等线"/>
              </a:rPr>
              <a:t>,</a:t>
            </a:r>
            <a:r>
              <a:rPr lang="zh-CN" altLang="en-US" smtClean="0">
                <a:cs typeface="等线"/>
              </a:rPr>
              <a:t>滞留</a:t>
            </a:r>
            <a:r>
              <a:rPr lang="en-US" altLang="zh-CN" smtClean="0">
                <a:cs typeface="等线"/>
              </a:rPr>
              <a:t>,</a:t>
            </a:r>
            <a:r>
              <a:rPr lang="zh-CN" altLang="en-US" smtClean="0">
                <a:cs typeface="等线"/>
              </a:rPr>
              <a:t>拘留</a:t>
            </a:r>
            <a:r>
              <a:rPr lang="en-US" altLang="zh-CN" smtClean="0">
                <a:cs typeface="等线"/>
              </a:rPr>
              <a:t>(</a:t>
            </a:r>
            <a:r>
              <a:rPr lang="zh-CN" altLang="en-US" smtClean="0">
                <a:cs typeface="等线"/>
              </a:rPr>
              <a:t>尤</a:t>
            </a:r>
            <a:r>
              <a:rPr lang="en-US" altLang="zh-CN" smtClean="0">
                <a:cs typeface="等线"/>
              </a:rPr>
              <a:t>)</a:t>
            </a:r>
            <a:r>
              <a:rPr lang="zh-CN" altLang="en-US" smtClean="0">
                <a:cs typeface="等线"/>
              </a:rPr>
              <a:t>监禁  </a:t>
            </a:r>
            <a:r>
              <a:rPr lang="en-US" altLang="zh-CN" smtClean="0">
                <a:cs typeface="等线"/>
              </a:rPr>
              <a:t>probation:</a:t>
            </a:r>
            <a:r>
              <a:rPr lang="zh-CN" altLang="en-US" smtClean="0">
                <a:cs typeface="等线"/>
              </a:rPr>
              <a:t>缓刑</a:t>
            </a:r>
            <a:r>
              <a:rPr lang="en-US" altLang="zh-CN" smtClean="0">
                <a:cs typeface="等线"/>
              </a:rPr>
              <a:t>(</a:t>
            </a:r>
            <a:r>
              <a:rPr lang="zh-CN" altLang="en-US" smtClean="0">
                <a:cs typeface="等线"/>
              </a:rPr>
              <a:t>尤对年轻犯人施行的</a:t>
            </a:r>
            <a:r>
              <a:rPr lang="en-US" altLang="zh-CN" smtClean="0">
                <a:cs typeface="等线"/>
              </a:rPr>
              <a:t>)  derail: (</a:t>
            </a:r>
            <a:r>
              <a:rPr lang="zh-CN" altLang="en-US" smtClean="0">
                <a:cs typeface="等线"/>
              </a:rPr>
              <a:t>使火车等</a:t>
            </a:r>
            <a:r>
              <a:rPr lang="en-US" altLang="zh-CN" smtClean="0">
                <a:cs typeface="等线"/>
              </a:rPr>
              <a:t>)</a:t>
            </a:r>
            <a:r>
              <a:rPr lang="zh-CN" altLang="en-US" smtClean="0">
                <a:cs typeface="等线"/>
              </a:rPr>
              <a:t>脱轨</a:t>
            </a:r>
          </a:p>
        </p:txBody>
      </p:sp>
      <p:sp>
        <p:nvSpPr>
          <p:cNvPr id="14339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miter lim="800000"/>
          </a:ln>
        </p:spPr>
        <p:txBody>
          <a:bodyPr anchor="b"/>
          <a:lstStyle/>
          <a:p>
            <a:pPr algn="r">
              <a:defRPr/>
            </a:pPr>
            <a:fld id="{CA1A38CD-FE84-4B71-93CA-BED0127FF7A8}" type="slidenum">
              <a:rPr lang="zh-CN" altLang="en-US" sz="1200" b="0" u="none">
                <a:latin typeface="+mn-lt"/>
                <a:ea typeface="+mn-ea"/>
              </a:rPr>
              <a:pPr algn="r">
                <a:defRPr/>
              </a:pPr>
              <a:t>29</a:t>
            </a:fld>
            <a:endParaRPr lang="en-US" altLang="zh-CN" sz="1200" b="0" u="none">
              <a:latin typeface="+mn-lt"/>
              <a:ea typeface="+mn-ea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CN" smtClean="0">
                <a:cs typeface="等线"/>
              </a:rPr>
              <a:t>academic misconduct: </a:t>
            </a:r>
            <a:r>
              <a:rPr lang="zh-CN" altLang="en-US" smtClean="0">
                <a:cs typeface="等线"/>
              </a:rPr>
              <a:t>学术不端</a:t>
            </a:r>
          </a:p>
        </p:txBody>
      </p:sp>
      <p:sp>
        <p:nvSpPr>
          <p:cNvPr id="1843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C93CF36-9F91-439B-ADC9-85A1ACB14E70}" type="slidenum">
              <a:rPr lang="zh-CN" altLang="en-US">
                <a:cs typeface="等线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n-US" altLang="zh-CN">
              <a:cs typeface="等线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CN" altLang="en-US" smtClean="0">
                <a:cs typeface="等线"/>
              </a:rPr>
              <a:t>刑法</a:t>
            </a:r>
            <a:r>
              <a:rPr lang="en-US" altLang="zh-CN" smtClean="0">
                <a:cs typeface="等线"/>
              </a:rPr>
              <a:t>;</a:t>
            </a:r>
            <a:r>
              <a:rPr lang="zh-CN" altLang="en-US" smtClean="0">
                <a:cs typeface="等线"/>
              </a:rPr>
              <a:t>劳动法</a:t>
            </a:r>
            <a:r>
              <a:rPr lang="en-US" altLang="zh-CN" smtClean="0">
                <a:cs typeface="等线"/>
              </a:rPr>
              <a:t>;</a:t>
            </a:r>
            <a:r>
              <a:rPr lang="zh-CN" altLang="en-US" smtClean="0">
                <a:cs typeface="等线"/>
              </a:rPr>
              <a:t>婚姻法</a:t>
            </a:r>
            <a:r>
              <a:rPr lang="en-US" altLang="zh-CN" smtClean="0">
                <a:cs typeface="等线"/>
              </a:rPr>
              <a:t>;</a:t>
            </a:r>
            <a:r>
              <a:rPr lang="zh-CN" altLang="en-US" smtClean="0">
                <a:cs typeface="等线"/>
              </a:rPr>
              <a:t>教育法</a:t>
            </a:r>
            <a:r>
              <a:rPr lang="en-US" altLang="zh-CN" smtClean="0">
                <a:cs typeface="等线"/>
              </a:rPr>
              <a:t>;</a:t>
            </a:r>
            <a:r>
              <a:rPr lang="zh-CN" altLang="en-US" smtClean="0">
                <a:cs typeface="等线"/>
              </a:rPr>
              <a:t>广告法</a:t>
            </a:r>
            <a:r>
              <a:rPr lang="en-US" altLang="zh-CN" smtClean="0">
                <a:cs typeface="等线"/>
              </a:rPr>
              <a:t>;</a:t>
            </a:r>
            <a:r>
              <a:rPr lang="zh-CN" altLang="en-US" smtClean="0">
                <a:cs typeface="等线"/>
              </a:rPr>
              <a:t>保险法</a:t>
            </a:r>
            <a:r>
              <a:rPr lang="en-US" altLang="zh-CN" smtClean="0">
                <a:cs typeface="等线"/>
              </a:rPr>
              <a:t>;</a:t>
            </a:r>
            <a:r>
              <a:rPr lang="zh-CN" altLang="en-US" smtClean="0">
                <a:cs typeface="等线"/>
              </a:rPr>
              <a:t>合同法</a:t>
            </a:r>
            <a:r>
              <a:rPr lang="en-US" altLang="zh-CN" smtClean="0">
                <a:cs typeface="等线"/>
              </a:rPr>
              <a:t>;</a:t>
            </a:r>
            <a:r>
              <a:rPr lang="zh-CN" altLang="en-US" smtClean="0">
                <a:cs typeface="等线"/>
              </a:rPr>
              <a:t>继承法</a:t>
            </a:r>
            <a:r>
              <a:rPr lang="en-US" altLang="zh-CN" smtClean="0">
                <a:cs typeface="等线"/>
              </a:rPr>
              <a:t>;</a:t>
            </a:r>
            <a:r>
              <a:rPr lang="zh-CN" altLang="en-US" smtClean="0">
                <a:cs typeface="等线"/>
              </a:rPr>
              <a:t>教师法</a:t>
            </a:r>
            <a:r>
              <a:rPr lang="en-US" altLang="zh-CN" smtClean="0">
                <a:cs typeface="等线"/>
              </a:rPr>
              <a:t>;</a:t>
            </a:r>
            <a:r>
              <a:rPr lang="zh-CN" altLang="en-US" smtClean="0">
                <a:cs typeface="等线"/>
              </a:rPr>
              <a:t>律师法</a:t>
            </a:r>
            <a:r>
              <a:rPr lang="en-US" altLang="zh-CN" smtClean="0">
                <a:cs typeface="等线"/>
              </a:rPr>
              <a:t>…</a:t>
            </a:r>
          </a:p>
        </p:txBody>
      </p:sp>
      <p:sp>
        <p:nvSpPr>
          <p:cNvPr id="10243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1D461BC-54C5-4A3F-A057-0B9AC4FE0A9A}" type="slidenum">
              <a:rPr lang="zh-CN" altLang="en-US">
                <a:cs typeface="等线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zh-CN" altLang="en-US">
              <a:cs typeface="等线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 smtClean="0">
              <a:cs typeface="等线"/>
            </a:endParaRPr>
          </a:p>
        </p:txBody>
      </p:sp>
      <p:sp>
        <p:nvSpPr>
          <p:cNvPr id="18435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miter lim="800000"/>
          </a:ln>
        </p:spPr>
        <p:txBody>
          <a:bodyPr anchor="b"/>
          <a:lstStyle/>
          <a:p>
            <a:pPr algn="r">
              <a:defRPr/>
            </a:pPr>
            <a:fld id="{C3E1F93B-77C5-40EC-803A-F6891BAE6253}" type="slidenum">
              <a:rPr lang="zh-CN" altLang="en-US" sz="1200" b="0" u="none">
                <a:latin typeface="+mn-lt"/>
                <a:ea typeface="+mn-ea"/>
              </a:rPr>
              <a:pPr algn="r">
                <a:defRPr/>
              </a:pPr>
              <a:t>31</a:t>
            </a:fld>
            <a:endParaRPr lang="en-US" altLang="zh-CN" sz="1200" b="0" u="none">
              <a:latin typeface="+mn-lt"/>
              <a:ea typeface="+mn-ea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CN" smtClean="0">
                <a:cs typeface="等线"/>
              </a:rPr>
              <a:t>dissertation: </a:t>
            </a:r>
            <a:r>
              <a:rPr lang="zh-CN" altLang="en-US" smtClean="0">
                <a:cs typeface="等线"/>
              </a:rPr>
              <a:t>专题论文</a:t>
            </a:r>
            <a:r>
              <a:rPr lang="en-US" altLang="zh-CN" smtClean="0">
                <a:cs typeface="等线"/>
              </a:rPr>
              <a:t>,(</a:t>
            </a:r>
            <a:r>
              <a:rPr lang="zh-CN" altLang="en-US" smtClean="0">
                <a:cs typeface="等线"/>
              </a:rPr>
              <a:t>尤</a:t>
            </a:r>
            <a:r>
              <a:rPr lang="en-US" altLang="zh-CN" smtClean="0">
                <a:cs typeface="等线"/>
              </a:rPr>
              <a:t>)</a:t>
            </a:r>
            <a:r>
              <a:rPr lang="zh-CN" altLang="en-US" smtClean="0">
                <a:cs typeface="等线"/>
              </a:rPr>
              <a:t>博士学位之类的论文  </a:t>
            </a:r>
            <a:r>
              <a:rPr lang="en-US" altLang="zh-CN" smtClean="0">
                <a:cs typeface="等线"/>
              </a:rPr>
              <a:t>normatively: (</a:t>
            </a:r>
            <a:r>
              <a:rPr lang="zh-CN" altLang="en-US" smtClean="0">
                <a:cs typeface="等线"/>
              </a:rPr>
              <a:t>语言</a:t>
            </a:r>
            <a:r>
              <a:rPr lang="en-US" altLang="zh-CN" smtClean="0">
                <a:cs typeface="等线"/>
              </a:rPr>
              <a:t>,</a:t>
            </a:r>
            <a:r>
              <a:rPr lang="zh-CN" altLang="en-US" smtClean="0">
                <a:cs typeface="等线"/>
              </a:rPr>
              <a:t>行为等</a:t>
            </a:r>
            <a:r>
              <a:rPr lang="en-US" altLang="zh-CN" smtClean="0">
                <a:cs typeface="等线"/>
              </a:rPr>
              <a:t>)</a:t>
            </a:r>
            <a:r>
              <a:rPr lang="zh-CN" altLang="en-US" smtClean="0">
                <a:cs typeface="等线"/>
              </a:rPr>
              <a:t>标准地，规范地</a:t>
            </a:r>
          </a:p>
        </p:txBody>
      </p:sp>
      <p:sp>
        <p:nvSpPr>
          <p:cNvPr id="18435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miter lim="800000"/>
          </a:ln>
        </p:spPr>
        <p:txBody>
          <a:bodyPr anchor="b"/>
          <a:lstStyle/>
          <a:p>
            <a:pPr algn="r">
              <a:defRPr/>
            </a:pPr>
            <a:fld id="{0ED70EEB-F680-4C10-851B-B1D2018CC863}" type="slidenum">
              <a:rPr lang="zh-CN" altLang="en-US" sz="1200" b="0" u="none">
                <a:latin typeface="+mn-lt"/>
                <a:ea typeface="+mn-ea"/>
              </a:rPr>
              <a:pPr algn="r">
                <a:defRPr/>
              </a:pPr>
              <a:t>32</a:t>
            </a:fld>
            <a:endParaRPr lang="en-US" altLang="zh-CN" sz="1200" b="0" u="none">
              <a:latin typeface="+mn-lt"/>
              <a:ea typeface="+mn-ea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CN" smtClean="0">
                <a:cs typeface="等线"/>
              </a:rPr>
              <a:t>strip:</a:t>
            </a:r>
            <a:r>
              <a:rPr lang="zh-CN" altLang="en-US" smtClean="0">
                <a:cs typeface="等线"/>
              </a:rPr>
              <a:t>剥夺某人的</a:t>
            </a:r>
            <a:r>
              <a:rPr lang="en-US" altLang="zh-CN" smtClean="0">
                <a:cs typeface="等线"/>
              </a:rPr>
              <a:t>(</a:t>
            </a:r>
            <a:r>
              <a:rPr lang="zh-CN" altLang="en-US" smtClean="0">
                <a:cs typeface="等线"/>
              </a:rPr>
              <a:t>财产、荣誉等</a:t>
            </a:r>
            <a:r>
              <a:rPr lang="en-US" altLang="zh-CN" smtClean="0">
                <a:cs typeface="等线"/>
              </a:rPr>
              <a:t>)</a:t>
            </a:r>
          </a:p>
        </p:txBody>
      </p:sp>
      <p:sp>
        <p:nvSpPr>
          <p:cNvPr id="18435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miter lim="800000"/>
          </a:ln>
        </p:spPr>
        <p:txBody>
          <a:bodyPr anchor="b"/>
          <a:lstStyle/>
          <a:p>
            <a:pPr algn="r">
              <a:defRPr/>
            </a:pPr>
            <a:fld id="{579E9983-E86B-425D-97E4-C970783C9EA9}" type="slidenum">
              <a:rPr lang="zh-CN" altLang="en-US" sz="1200" b="0" u="none">
                <a:latin typeface="+mn-lt"/>
                <a:ea typeface="+mn-ea"/>
              </a:rPr>
              <a:pPr algn="r">
                <a:defRPr/>
              </a:pPr>
              <a:t>33</a:t>
            </a:fld>
            <a:endParaRPr lang="en-US" altLang="zh-CN" sz="1200" b="0" u="none">
              <a:latin typeface="+mn-lt"/>
              <a:ea typeface="+mn-ea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cs typeface="等线"/>
            </a:endParaRPr>
          </a:p>
        </p:txBody>
      </p:sp>
      <p:sp>
        <p:nvSpPr>
          <p:cNvPr id="18435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miter lim="800000"/>
          </a:ln>
        </p:spPr>
        <p:txBody>
          <a:bodyPr anchor="b"/>
          <a:lstStyle/>
          <a:p>
            <a:pPr algn="r">
              <a:defRPr/>
            </a:pPr>
            <a:fld id="{AF219CA8-D8C2-4890-9C19-C1369BE72582}" type="slidenum">
              <a:rPr lang="zh-CN" altLang="en-US" sz="1200" b="0" u="none">
                <a:latin typeface="+mn-lt"/>
                <a:ea typeface="+mn-ea"/>
              </a:rPr>
              <a:pPr algn="r">
                <a:defRPr/>
              </a:pPr>
              <a:t>34</a:t>
            </a:fld>
            <a:endParaRPr lang="en-US" altLang="zh-CN" sz="1200" b="0" u="none">
              <a:latin typeface="+mn-lt"/>
              <a:ea typeface="+mn-ea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cs typeface="等线"/>
            </a:endParaRPr>
          </a:p>
        </p:txBody>
      </p:sp>
      <p:sp>
        <p:nvSpPr>
          <p:cNvPr id="18435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miter lim="800000"/>
          </a:ln>
        </p:spPr>
        <p:txBody>
          <a:bodyPr anchor="b"/>
          <a:lstStyle/>
          <a:p>
            <a:pPr algn="r">
              <a:defRPr/>
            </a:pPr>
            <a:fld id="{4AFEE4DE-1A05-4526-9098-80D2053F0EDA}" type="slidenum">
              <a:rPr lang="zh-CN" altLang="en-US" sz="1200" b="0" u="none">
                <a:latin typeface="+mn-lt"/>
                <a:ea typeface="+mn-ea"/>
              </a:rPr>
              <a:pPr algn="r">
                <a:defRPr/>
              </a:pPr>
              <a:t>35</a:t>
            </a:fld>
            <a:endParaRPr lang="en-US" altLang="zh-CN" sz="1200" b="0" u="none">
              <a:latin typeface="+mn-lt"/>
              <a:ea typeface="+mn-ea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cs typeface="等线"/>
            </a:endParaRPr>
          </a:p>
        </p:txBody>
      </p:sp>
      <p:sp>
        <p:nvSpPr>
          <p:cNvPr id="18435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miter lim="800000"/>
          </a:ln>
        </p:spPr>
        <p:txBody>
          <a:bodyPr anchor="b"/>
          <a:lstStyle/>
          <a:p>
            <a:pPr algn="r">
              <a:defRPr/>
            </a:pPr>
            <a:fld id="{75F8CFBC-AD2E-4BEF-B4D6-5590A8C5D592}" type="slidenum">
              <a:rPr lang="zh-CN" altLang="en-US" sz="1200" b="0" u="none">
                <a:latin typeface="+mn-lt"/>
                <a:ea typeface="+mn-ea"/>
              </a:rPr>
              <a:pPr algn="r">
                <a:defRPr/>
              </a:pPr>
              <a:t>36</a:t>
            </a:fld>
            <a:endParaRPr lang="en-US" altLang="zh-CN" sz="1200" b="0" u="none">
              <a:latin typeface="+mn-lt"/>
              <a:ea typeface="+mn-ea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cs typeface="等线"/>
            </a:endParaRPr>
          </a:p>
        </p:txBody>
      </p:sp>
      <p:sp>
        <p:nvSpPr>
          <p:cNvPr id="18435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miter lim="800000"/>
          </a:ln>
        </p:spPr>
        <p:txBody>
          <a:bodyPr anchor="b"/>
          <a:lstStyle/>
          <a:p>
            <a:pPr algn="r">
              <a:defRPr/>
            </a:pPr>
            <a:fld id="{EA243C16-A463-4F23-8960-C72B87291CE9}" type="slidenum">
              <a:rPr lang="zh-CN" altLang="en-US" sz="1200" b="0" u="none">
                <a:latin typeface="+mn-lt"/>
                <a:ea typeface="+mn-ea"/>
              </a:rPr>
              <a:pPr algn="r">
                <a:defRPr/>
              </a:pPr>
              <a:t>37</a:t>
            </a:fld>
            <a:endParaRPr lang="en-US" altLang="zh-CN" sz="1200" b="0" u="none">
              <a:latin typeface="+mn-lt"/>
              <a:ea typeface="+mn-ea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cs typeface="等线"/>
            </a:endParaRPr>
          </a:p>
        </p:txBody>
      </p:sp>
      <p:sp>
        <p:nvSpPr>
          <p:cNvPr id="25603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F0A2FF8-94EE-4FBB-8E86-606B55C9E771}" type="slidenum">
              <a:rPr lang="zh-CN" altLang="en-US" sz="1200" b="0" u="none">
                <a:latin typeface="等线"/>
              </a:rPr>
              <a:pPr algn="r"/>
              <a:t>4</a:t>
            </a:fld>
            <a:endParaRPr lang="en-US" altLang="zh-CN" sz="1200" b="0" u="none">
              <a:latin typeface="等线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CN" smtClean="0">
                <a:cs typeface="等线"/>
              </a:rPr>
              <a:t>Civil Law </a:t>
            </a:r>
            <a:r>
              <a:rPr lang="zh-CN" altLang="en-US" smtClean="0">
                <a:cs typeface="等线"/>
              </a:rPr>
              <a:t>民法</a:t>
            </a:r>
            <a:r>
              <a:rPr lang="en-US" altLang="zh-CN" smtClean="0">
                <a:cs typeface="等线"/>
              </a:rPr>
              <a:t>;  Tax Law</a:t>
            </a:r>
            <a:r>
              <a:rPr lang="zh-CN" altLang="en-US" smtClean="0">
                <a:cs typeface="等线"/>
              </a:rPr>
              <a:t>税法</a:t>
            </a:r>
            <a:r>
              <a:rPr lang="en-US" altLang="zh-CN" smtClean="0">
                <a:cs typeface="等线"/>
              </a:rPr>
              <a:t>; The Compulsory Education Law</a:t>
            </a:r>
            <a:r>
              <a:rPr lang="zh-CN" altLang="en-US" smtClean="0">
                <a:cs typeface="等线"/>
              </a:rPr>
              <a:t>义务教育法</a:t>
            </a:r>
            <a:r>
              <a:rPr lang="en-US" altLang="zh-CN" smtClean="0">
                <a:cs typeface="等线"/>
              </a:rPr>
              <a:t>;Consumer Protection Law</a:t>
            </a:r>
            <a:r>
              <a:rPr lang="zh-CN" altLang="en-US" smtClean="0">
                <a:cs typeface="等线"/>
              </a:rPr>
              <a:t>消费者权益保护法</a:t>
            </a:r>
          </a:p>
        </p:txBody>
      </p:sp>
      <p:sp>
        <p:nvSpPr>
          <p:cNvPr id="27651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4B5DA7-19A1-4E23-8602-D8861FCCDC72}" type="slidenum">
              <a:rPr lang="zh-CN" altLang="en-US" sz="1200" b="0" u="none">
                <a:latin typeface="等线"/>
              </a:rPr>
              <a:pPr algn="r"/>
              <a:t>5</a:t>
            </a:fld>
            <a:endParaRPr lang="en-US" altLang="zh-CN" sz="1200" b="0" u="none">
              <a:latin typeface="等线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cs typeface="等线"/>
            </a:endParaRPr>
          </a:p>
        </p:txBody>
      </p:sp>
      <p:sp>
        <p:nvSpPr>
          <p:cNvPr id="12291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miter lim="800000"/>
          </a:ln>
        </p:spPr>
        <p:txBody>
          <a:bodyPr anchor="b"/>
          <a:lstStyle/>
          <a:p>
            <a:pPr algn="r">
              <a:defRPr/>
            </a:pPr>
            <a:fld id="{3CF2AA61-DA3F-4A78-B08D-002B73A89439}" type="slidenum">
              <a:rPr lang="zh-CN" altLang="en-US" sz="1200" b="0" u="none">
                <a:latin typeface="+mn-lt"/>
                <a:ea typeface="+mn-ea"/>
              </a:rPr>
              <a:pPr algn="r">
                <a:defRPr/>
              </a:pPr>
              <a:t>6</a:t>
            </a:fld>
            <a:endParaRPr lang="en-US" altLang="zh-CN" sz="1200" b="0" u="none">
              <a:latin typeface="+mn-lt"/>
              <a:ea typeface="+mn-ea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zh-CN" smtClean="0">
                <a:cs typeface="等线"/>
              </a:rPr>
              <a:t>arbitrary: a. </a:t>
            </a:r>
            <a:r>
              <a:rPr lang="zh-CN" altLang="en-US" smtClean="0">
                <a:cs typeface="等线"/>
              </a:rPr>
              <a:t>任意的</a:t>
            </a:r>
            <a:r>
              <a:rPr lang="en-US" altLang="zh-CN" smtClean="0">
                <a:cs typeface="等线"/>
              </a:rPr>
              <a:t>,</a:t>
            </a:r>
            <a:r>
              <a:rPr lang="zh-CN" altLang="en-US" smtClean="0">
                <a:cs typeface="等线"/>
              </a:rPr>
              <a:t>武断的</a:t>
            </a:r>
            <a:r>
              <a:rPr lang="en-US" altLang="zh-CN" smtClean="0">
                <a:cs typeface="等线"/>
              </a:rPr>
              <a:t>,</a:t>
            </a:r>
            <a:r>
              <a:rPr lang="zh-CN" altLang="en-US" smtClean="0">
                <a:cs typeface="等线"/>
              </a:rPr>
              <a:t>专制的</a:t>
            </a:r>
          </a:p>
        </p:txBody>
      </p:sp>
      <p:sp>
        <p:nvSpPr>
          <p:cNvPr id="31747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ED3F49C-A553-4B59-B12F-EF35B96B0B57}" type="slidenum">
              <a:rPr lang="zh-CN" altLang="en-US" sz="1200" b="0" u="none">
                <a:latin typeface="等线"/>
              </a:rPr>
              <a:pPr algn="r"/>
              <a:t>7</a:t>
            </a:fld>
            <a:endParaRPr lang="en-US" altLang="zh-CN" sz="1200" b="0" u="none">
              <a:latin typeface="等线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zh-CN" smtClean="0">
                <a:cs typeface="等线"/>
              </a:rPr>
              <a:t>constraint: </a:t>
            </a:r>
            <a:r>
              <a:rPr lang="zh-CN" altLang="en-US" smtClean="0">
                <a:cs typeface="等线"/>
              </a:rPr>
              <a:t>限制</a:t>
            </a:r>
            <a:r>
              <a:rPr lang="en-US" altLang="zh-CN" smtClean="0">
                <a:cs typeface="等线"/>
              </a:rPr>
              <a:t>; </a:t>
            </a:r>
            <a:r>
              <a:rPr lang="zh-CN" altLang="en-US" smtClean="0">
                <a:cs typeface="等线"/>
              </a:rPr>
              <a:t>限定</a:t>
            </a:r>
            <a:r>
              <a:rPr lang="en-US" altLang="zh-CN" smtClean="0">
                <a:cs typeface="等线"/>
              </a:rPr>
              <a:t>;</a:t>
            </a:r>
            <a:r>
              <a:rPr lang="zh-CN" altLang="en-US" smtClean="0">
                <a:cs typeface="等线"/>
              </a:rPr>
              <a:t>约束</a:t>
            </a:r>
          </a:p>
        </p:txBody>
      </p:sp>
      <p:sp>
        <p:nvSpPr>
          <p:cNvPr id="33795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742810C-23E2-4573-B260-15BE65399D05}" type="slidenum">
              <a:rPr lang="zh-CN" altLang="en-US" sz="1200" b="0" u="none">
                <a:latin typeface="等线"/>
              </a:rPr>
              <a:pPr algn="r"/>
              <a:t>8</a:t>
            </a:fld>
            <a:endParaRPr lang="en-US" altLang="zh-CN" sz="1200" b="0" u="none">
              <a:latin typeface="等线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>
              <a:cs typeface="等线"/>
            </a:endParaRPr>
          </a:p>
        </p:txBody>
      </p:sp>
      <p:sp>
        <p:nvSpPr>
          <p:cNvPr id="35843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719371C-C226-42A4-BD60-1153ABADBFE5}" type="slidenum">
              <a:rPr lang="zh-CN" altLang="en-US" sz="1200" b="0" u="none">
                <a:latin typeface="等线"/>
              </a:rPr>
              <a:pPr algn="r"/>
              <a:t>9</a:t>
            </a:fld>
            <a:endParaRPr lang="en-US" altLang="zh-CN" sz="1200" b="0" u="none">
              <a:latin typeface="等线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3000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b="0" u="none"/>
          </a:p>
        </p:txBody>
      </p:sp>
      <p:sp>
        <p:nvSpPr>
          <p:cNvPr id="4" name="矩形 4"/>
          <p:cNvSpPr/>
          <p:nvPr userDrawn="1"/>
        </p:nvSpPr>
        <p:spPr>
          <a:xfrm>
            <a:off x="0" y="766763"/>
            <a:ext cx="12192000" cy="74612"/>
          </a:xfrm>
          <a:prstGeom prst="rect">
            <a:avLst/>
          </a:prstGeom>
          <a:solidFill>
            <a:srgbClr val="C00000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b="0" u="none"/>
          </a:p>
        </p:txBody>
      </p:sp>
      <p:pic>
        <p:nvPicPr>
          <p:cNvPr id="5" name="图片 6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0844213" y="-1588"/>
            <a:ext cx="1101725" cy="7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7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-90488" y="12700"/>
            <a:ext cx="1049338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000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3000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30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00" b="0" u="none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感谢您下载包图网平台上提供的</a:t>
            </a:r>
            <a:r>
              <a:rPr lang="en-US" altLang="zh-CN" sz="300" b="0" u="none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PPT</a:t>
            </a:r>
            <a:r>
              <a:rPr lang="zh-CN" altLang="en-US" sz="300" b="0" u="none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600" b="0" u="none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ibaotu.com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65" r:id="rId2"/>
    <p:sldLayoutId id="2147483653" r:id="rId3"/>
  </p:sldLayoutIdLst>
  <p:transition spd="slow" advTm="3000">
    <p:circle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文本框 6"/>
          <p:cNvSpPr txBox="1">
            <a:spLocks noChangeArrowheads="1"/>
          </p:cNvSpPr>
          <p:nvPr userDrawn="1"/>
        </p:nvSpPr>
        <p:spPr bwMode="auto">
          <a:xfrm>
            <a:off x="4318000" y="2971800"/>
            <a:ext cx="3556000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00" b="0" u="none">
                <a:solidFill>
                  <a:schemeClr val="bg1"/>
                </a:solidFill>
                <a:latin typeface="微软雅黑"/>
                <a:ea typeface="微软雅黑"/>
                <a:cs typeface="微软雅黑"/>
                <a:sym typeface="+mn-ea"/>
              </a:rPr>
              <a:t>感谢您下载包图网平台上提供的</a:t>
            </a:r>
            <a:r>
              <a:rPr lang="en-US" altLang="zh-CN" sz="300" b="0" u="none">
                <a:solidFill>
                  <a:schemeClr val="bg1"/>
                </a:solidFill>
                <a:latin typeface="微软雅黑"/>
                <a:ea typeface="微软雅黑"/>
                <a:cs typeface="微软雅黑"/>
                <a:sym typeface="+mn-ea"/>
              </a:rPr>
              <a:t>PPT</a:t>
            </a:r>
            <a:r>
              <a:rPr lang="zh-CN" altLang="en-US" sz="300" b="0" u="none">
                <a:solidFill>
                  <a:schemeClr val="bg1"/>
                </a:solidFill>
                <a:latin typeface="微软雅黑"/>
                <a:ea typeface="微软雅黑"/>
                <a:cs typeface="微软雅黑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>
              <a:defRPr/>
            </a:pPr>
            <a:r>
              <a:rPr lang="en-US" altLang="zh-CN" sz="600" b="0" u="none">
                <a:solidFill>
                  <a:schemeClr val="bg1"/>
                </a:solidFill>
                <a:latin typeface="微软雅黑"/>
                <a:ea typeface="微软雅黑"/>
                <a:cs typeface="微软雅黑"/>
                <a:sym typeface="+mn-ea"/>
              </a:rPr>
              <a:t>ibaotu.com</a:t>
            </a:r>
          </a:p>
        </p:txBody>
      </p:sp>
      <p:pic>
        <p:nvPicPr>
          <p:cNvPr id="5123" name="图片 2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b="0" u="none"/>
          </a:p>
        </p:txBody>
      </p:sp>
      <p:sp>
        <p:nvSpPr>
          <p:cNvPr id="5" name="矩形 4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766763"/>
            <a:ext cx="12192000" cy="74612"/>
          </a:xfrm>
          <a:prstGeom prst="rect">
            <a:avLst/>
          </a:prstGeom>
          <a:solidFill>
            <a:srgbClr val="C00000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b="0" u="none"/>
          </a:p>
        </p:txBody>
      </p:sp>
      <p:pic>
        <p:nvPicPr>
          <p:cNvPr id="5126" name="图片 5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10844213" y="-1588"/>
            <a:ext cx="1101725" cy="7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图片 7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-90488" y="12700"/>
            <a:ext cx="1049338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ransition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图片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7663" y="1471613"/>
            <a:ext cx="1412875" cy="1076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0724" name="文本框 1"/>
          <p:cNvSpPr txBox="1">
            <a:spLocks noChangeArrowheads="1"/>
          </p:cNvSpPr>
          <p:nvPr/>
        </p:nvSpPr>
        <p:spPr bwMode="auto">
          <a:xfrm>
            <a:off x="3082925" y="2473325"/>
            <a:ext cx="6859588" cy="256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sz="6000" u="none">
                <a:solidFill>
                  <a:srgbClr val="FF0000"/>
                </a:solidFill>
                <a:ea typeface="宋体" charset="-122"/>
                <a:cs typeface="Times New Roman" pitchFamily="18" charset="0"/>
              </a:rPr>
              <a:t>Core Socialist Values</a:t>
            </a:r>
            <a:r>
              <a:rPr lang="en-US" altLang="zh-CN" sz="5400" u="none">
                <a:solidFill>
                  <a:srgbClr val="FF0000"/>
                </a:solidFill>
                <a:ea typeface="宋体" charset="-122"/>
                <a:cs typeface="Times New Roman" pitchFamily="18" charset="0"/>
              </a:rPr>
              <a:t> </a:t>
            </a:r>
          </a:p>
          <a:p>
            <a:pPr algn="ctr"/>
            <a:r>
              <a:rPr lang="en-US" altLang="zh-CN" sz="5400" u="none">
                <a:solidFill>
                  <a:srgbClr val="FF0000"/>
                </a:solidFill>
                <a:ea typeface="宋体" charset="-122"/>
                <a:cs typeface="Times New Roman" pitchFamily="18" charset="0"/>
              </a:rPr>
              <a:t>The Rule of Law</a:t>
            </a:r>
          </a:p>
          <a:p>
            <a:pPr algn="ctr"/>
            <a:endParaRPr lang="en-US" altLang="zh-CN" sz="4800" u="none">
              <a:solidFill>
                <a:srgbClr val="FF0000"/>
              </a:solidFill>
              <a:ea typeface="宋体" charset="-122"/>
              <a:cs typeface="Times New Roman" pitchFamily="18" charset="0"/>
            </a:endParaRPr>
          </a:p>
        </p:txBody>
      </p:sp>
      <p:pic>
        <p:nvPicPr>
          <p:cNvPr id="18436" name="Picture 7" descr="B%9F(3U()(A`KD~YB[49W(X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472613" y="4184650"/>
            <a:ext cx="17811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55575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0788" y="3286125"/>
            <a:ext cx="2020887" cy="15382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7107" name="Text Box 4"/>
          <p:cNvSpPr txBox="1">
            <a:spLocks noChangeArrowheads="1"/>
          </p:cNvSpPr>
          <p:nvPr/>
        </p:nvSpPr>
        <p:spPr bwMode="auto">
          <a:xfrm>
            <a:off x="2847975" y="2036763"/>
            <a:ext cx="6597650" cy="579437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200" b="0" u="none">
                <a:solidFill>
                  <a:schemeClr val="bg1"/>
                </a:solidFill>
                <a:ea typeface="宋体" charset="-122"/>
              </a:rPr>
              <a:t>2. Evolution of the rule of law in China</a:t>
            </a:r>
            <a:r>
              <a:rPr lang="en-US" altLang="zh-CN" sz="3200" b="0" u="none">
                <a:solidFill>
                  <a:schemeClr val="bg1"/>
                </a:solidFill>
                <a:latin typeface="Times New Roman" pitchFamily="18" charset="0"/>
                <a:ea typeface="宋体" charset="-122"/>
              </a:rPr>
              <a:t> </a:t>
            </a:r>
            <a:endParaRPr lang="zh-CN" altLang="en-US" sz="3200" b="0" u="none">
              <a:solidFill>
                <a:schemeClr val="bg1"/>
              </a:solidFill>
              <a:ea typeface="宋体" charset="-122"/>
            </a:endParaRPr>
          </a:p>
        </p:txBody>
      </p:sp>
    </p:spTree>
  </p:cSld>
  <p:clrMapOvr>
    <a:masterClrMapping/>
  </p:clrMapOvr>
  <p:transition spd="slow" advTm="3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矩形 1"/>
          <p:cNvSpPr>
            <a:spLocks noChangeArrowheads="1"/>
          </p:cNvSpPr>
          <p:nvPr/>
        </p:nvSpPr>
        <p:spPr bwMode="auto">
          <a:xfrm>
            <a:off x="460375" y="174625"/>
            <a:ext cx="80454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3200" b="0" u="none">
                <a:solidFill>
                  <a:srgbClr val="FF0000"/>
                </a:solidFill>
                <a:ea typeface="微软雅黑" pitchFamily="34" charset="-122"/>
              </a:rPr>
              <a:t>    </a:t>
            </a:r>
            <a:r>
              <a:rPr lang="en-US" altLang="zh-CN" sz="3200" b="0" u="none">
                <a:ea typeface="微软雅黑" pitchFamily="34" charset="-122"/>
              </a:rPr>
              <a:t>Evolution of the rule of law in China</a:t>
            </a:r>
            <a:endParaRPr lang="zh-CN" altLang="en-US" sz="3200" b="0" u="none">
              <a:ea typeface="微软雅黑" pitchFamily="34" charset="-122"/>
            </a:endParaRPr>
          </a:p>
        </p:txBody>
      </p:sp>
      <p:sp>
        <p:nvSpPr>
          <p:cNvPr id="51202" name="文本框 2"/>
          <p:cNvSpPr txBox="1">
            <a:spLocks noChangeArrowheads="1"/>
          </p:cNvSpPr>
          <p:nvPr/>
        </p:nvSpPr>
        <p:spPr bwMode="auto">
          <a:xfrm>
            <a:off x="214313" y="1504950"/>
            <a:ext cx="1196340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 i="1" u="none">
                <a:solidFill>
                  <a:srgbClr val="FF0000"/>
                </a:solidFill>
              </a:rPr>
              <a:t>1978</a:t>
            </a:r>
          </a:p>
          <a:p>
            <a:pPr eaLnBrk="0" hangingPunct="0">
              <a:lnSpc>
                <a:spcPct val="200000"/>
              </a:lnSpc>
            </a:pPr>
            <a:endParaRPr lang="en-US" altLang="zh-CN" sz="900" b="0" u="none"/>
          </a:p>
          <a:p>
            <a:pPr eaLnBrk="0" hangingPunct="0">
              <a:lnSpc>
                <a:spcPct val="200000"/>
              </a:lnSpc>
            </a:pPr>
            <a:r>
              <a:rPr lang="en-US" altLang="zh-CN" u="none">
                <a:latin typeface="Times New Roman" pitchFamily="18" charset="0"/>
              </a:rPr>
              <a:t>        </a:t>
            </a:r>
            <a:r>
              <a:rPr lang="en-US" altLang="zh-CN" sz="2800" u="none"/>
              <a:t>The third plenary session of the 11</a:t>
            </a:r>
            <a:r>
              <a:rPr lang="en-US" altLang="zh-CN" sz="2800" u="none" baseline="30000"/>
              <a:t>th</a:t>
            </a:r>
            <a:r>
              <a:rPr lang="en-US" altLang="zh-CN" sz="2800" u="none"/>
              <a:t> Communist Party of China (CPC) </a:t>
            </a:r>
            <a:r>
              <a:rPr lang="en-US" altLang="zh-CN" sz="2800" u="none">
                <a:ea typeface="宋体" charset="-122"/>
              </a:rPr>
              <a:t>Central Committee </a:t>
            </a:r>
            <a:r>
              <a:rPr lang="en-US" altLang="zh-CN" sz="2800">
                <a:solidFill>
                  <a:srgbClr val="000099"/>
                </a:solidFill>
              </a:rPr>
              <a:t>proposed the policy</a:t>
            </a:r>
            <a:r>
              <a:rPr lang="en-US" altLang="zh-CN" sz="2800" u="none"/>
              <a:t> “ having laws to go by,  laws that must be observed and strictly enforced , and lawbreakers  prosecuted ”.</a:t>
            </a:r>
            <a:endParaRPr lang="zh-CN" altLang="en-US" sz="2800" u="none"/>
          </a:p>
        </p:txBody>
      </p:sp>
      <p:pic>
        <p:nvPicPr>
          <p:cNvPr id="38915" name="Picture 5" descr="http://i.ce.cn/ce/ztpd/xwzt/guonei/2015/sgqm/pl/201502/27/W0201502278225806522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32750" y="4311650"/>
            <a:ext cx="3819525" cy="230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文本框 2"/>
          <p:cNvSpPr txBox="1">
            <a:spLocks noChangeArrowheads="1"/>
          </p:cNvSpPr>
          <p:nvPr/>
        </p:nvSpPr>
        <p:spPr bwMode="auto">
          <a:xfrm>
            <a:off x="285750" y="1066800"/>
            <a:ext cx="11287125" cy="320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 i="1" u="none">
                <a:solidFill>
                  <a:srgbClr val="FF0000"/>
                </a:solidFill>
              </a:rPr>
              <a:t>1997</a:t>
            </a:r>
            <a:endParaRPr lang="en-US" altLang="zh-CN" sz="1800" b="0" u="none"/>
          </a:p>
          <a:p>
            <a:pPr eaLnBrk="0" hangingPunct="0">
              <a:lnSpc>
                <a:spcPct val="200000"/>
              </a:lnSpc>
            </a:pPr>
            <a:r>
              <a:rPr lang="en-US" altLang="zh-CN" u="none">
                <a:latin typeface="Times New Roman" pitchFamily="18" charset="0"/>
              </a:rPr>
              <a:t>         </a:t>
            </a:r>
            <a:r>
              <a:rPr lang="en-US" altLang="zh-CN" sz="2800" u="none"/>
              <a:t>The 15th National Congress of CPC decided to </a:t>
            </a:r>
            <a:r>
              <a:rPr lang="en-US" altLang="zh-CN" sz="2800">
                <a:solidFill>
                  <a:srgbClr val="000099"/>
                </a:solidFill>
              </a:rPr>
              <a:t>make “the rule of  law”</a:t>
            </a:r>
            <a:r>
              <a:rPr lang="en-US" altLang="zh-CN" sz="2800" u="none"/>
              <a:t> a basic strategy and “building a socialist country under the rule of law ” </a:t>
            </a:r>
            <a:r>
              <a:rPr lang="en-US" altLang="zh-CN" sz="2800">
                <a:solidFill>
                  <a:srgbClr val="000099"/>
                </a:solidFill>
              </a:rPr>
              <a:t>an important goal</a:t>
            </a:r>
            <a:r>
              <a:rPr lang="en-US" altLang="zh-CN" sz="2800" u="none"/>
              <a:t> for socialist modernization.</a:t>
            </a:r>
            <a:endParaRPr lang="zh-CN" altLang="en-US" sz="2800" u="none"/>
          </a:p>
        </p:txBody>
      </p:sp>
      <p:pic>
        <p:nvPicPr>
          <p:cNvPr id="53250" name="Picture 5" descr="https://i03piccdn.sogoucdn.com/f806dbc90c5eeca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96075" y="3952875"/>
            <a:ext cx="5324475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矩形 1"/>
          <p:cNvSpPr>
            <a:spLocks noChangeArrowheads="1"/>
          </p:cNvSpPr>
          <p:nvPr/>
        </p:nvSpPr>
        <p:spPr bwMode="auto">
          <a:xfrm>
            <a:off x="460375" y="174625"/>
            <a:ext cx="80454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3200" b="0" u="none">
                <a:solidFill>
                  <a:srgbClr val="FF0000"/>
                </a:solidFill>
                <a:ea typeface="微软雅黑" pitchFamily="34" charset="-122"/>
              </a:rPr>
              <a:t>    </a:t>
            </a:r>
            <a:r>
              <a:rPr lang="en-US" altLang="zh-CN" sz="3200" b="0" u="none">
                <a:ea typeface="微软雅黑" pitchFamily="34" charset="-122"/>
              </a:rPr>
              <a:t>Evolution of the rule of law in China</a:t>
            </a:r>
            <a:endParaRPr lang="zh-CN" altLang="en-US" sz="3200" b="0" u="none">
              <a:ea typeface="微软雅黑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文本框 2"/>
          <p:cNvSpPr txBox="1">
            <a:spLocks noChangeArrowheads="1"/>
          </p:cNvSpPr>
          <p:nvPr/>
        </p:nvSpPr>
        <p:spPr bwMode="auto">
          <a:xfrm>
            <a:off x="4665663" y="1198563"/>
            <a:ext cx="6915150" cy="433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 i="1" u="none">
                <a:solidFill>
                  <a:srgbClr val="FF0000"/>
                </a:solidFill>
              </a:rPr>
              <a:t>1999</a:t>
            </a:r>
          </a:p>
          <a:p>
            <a:pPr eaLnBrk="0" hangingPunct="0"/>
            <a:endParaRPr lang="en-US" altLang="zh-CN" sz="1800" b="0" u="none"/>
          </a:p>
          <a:p>
            <a:pPr eaLnBrk="0" hangingPunct="0">
              <a:lnSpc>
                <a:spcPct val="200000"/>
              </a:lnSpc>
            </a:pPr>
            <a:r>
              <a:rPr lang="en-US" altLang="zh-CN" sz="2400" u="none"/>
              <a:t>       </a:t>
            </a:r>
            <a:r>
              <a:rPr lang="en-US" altLang="zh-CN" sz="2800" u="none"/>
              <a:t>“The PRC exercises the rule of law, building a socialist country governed according to law” </a:t>
            </a:r>
            <a:r>
              <a:rPr lang="en-US" altLang="zh-CN" sz="2800">
                <a:solidFill>
                  <a:srgbClr val="000099"/>
                </a:solidFill>
              </a:rPr>
              <a:t>was added to the Constitution</a:t>
            </a:r>
            <a:r>
              <a:rPr lang="en-US" altLang="zh-CN" sz="2800" u="none">
                <a:solidFill>
                  <a:srgbClr val="000099"/>
                </a:solidFill>
              </a:rPr>
              <a:t>.</a:t>
            </a:r>
            <a:endParaRPr lang="zh-CN" altLang="en-US" sz="2800" u="none">
              <a:solidFill>
                <a:srgbClr val="000099"/>
              </a:solidFill>
            </a:endParaRPr>
          </a:p>
        </p:txBody>
      </p:sp>
      <p:pic>
        <p:nvPicPr>
          <p:cNvPr id="55298" name="Picture 5" descr="https://i04piccdn.sogoucdn.com/81e46c376843b33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7838" y="1725613"/>
            <a:ext cx="3846512" cy="387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矩形 1"/>
          <p:cNvSpPr>
            <a:spLocks noChangeArrowheads="1"/>
          </p:cNvSpPr>
          <p:nvPr/>
        </p:nvSpPr>
        <p:spPr bwMode="auto">
          <a:xfrm>
            <a:off x="460375" y="174625"/>
            <a:ext cx="80454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3200" b="0" u="none">
                <a:solidFill>
                  <a:srgbClr val="FF0000"/>
                </a:solidFill>
                <a:ea typeface="微软雅黑" pitchFamily="34" charset="-122"/>
              </a:rPr>
              <a:t>    </a:t>
            </a:r>
            <a:r>
              <a:rPr lang="en-US" altLang="zh-CN" sz="3200" b="0" u="none">
                <a:ea typeface="微软雅黑" pitchFamily="34" charset="-122"/>
              </a:rPr>
              <a:t>Evolution of the rule of law in China</a:t>
            </a:r>
            <a:endParaRPr lang="zh-CN" altLang="en-US" sz="3200" b="0" u="none">
              <a:ea typeface="微软雅黑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30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文本框 2"/>
          <p:cNvSpPr txBox="1">
            <a:spLocks noChangeArrowheads="1"/>
          </p:cNvSpPr>
          <p:nvPr/>
        </p:nvSpPr>
        <p:spPr bwMode="auto">
          <a:xfrm>
            <a:off x="4910138" y="1022350"/>
            <a:ext cx="6600825" cy="320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 i="1" u="none">
                <a:solidFill>
                  <a:srgbClr val="FF0000"/>
                </a:solidFill>
              </a:rPr>
              <a:t>2007</a:t>
            </a:r>
            <a:endParaRPr lang="en-US" altLang="zh-CN" sz="1800" b="0" u="none"/>
          </a:p>
          <a:p>
            <a:pPr eaLnBrk="0" hangingPunct="0">
              <a:lnSpc>
                <a:spcPct val="200000"/>
              </a:lnSpc>
            </a:pPr>
            <a:r>
              <a:rPr lang="en-US" altLang="zh-CN" sz="2400" u="none"/>
              <a:t>    </a:t>
            </a:r>
            <a:r>
              <a:rPr lang="en-US" altLang="zh-CN" sz="2800" u="none"/>
              <a:t>The 17th CPC National Congress </a:t>
            </a:r>
            <a:r>
              <a:rPr lang="en-US" altLang="zh-CN" sz="2800">
                <a:solidFill>
                  <a:srgbClr val="000099"/>
                </a:solidFill>
              </a:rPr>
              <a:t>called for speeding up</a:t>
            </a:r>
            <a:r>
              <a:rPr lang="en-US" altLang="zh-CN" sz="2800" u="none"/>
              <a:t> the building of a socialist country under the rule of law.</a:t>
            </a:r>
            <a:endParaRPr lang="zh-CN" altLang="en-US" sz="2800" u="none"/>
          </a:p>
        </p:txBody>
      </p:sp>
      <p:sp>
        <p:nvSpPr>
          <p:cNvPr id="45058" name="矩形 1"/>
          <p:cNvSpPr>
            <a:spLocks noChangeArrowheads="1"/>
          </p:cNvSpPr>
          <p:nvPr/>
        </p:nvSpPr>
        <p:spPr bwMode="auto">
          <a:xfrm>
            <a:off x="460375" y="174625"/>
            <a:ext cx="80454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3200" b="0" u="none">
                <a:solidFill>
                  <a:srgbClr val="FF0000"/>
                </a:solidFill>
                <a:ea typeface="微软雅黑" pitchFamily="34" charset="-122"/>
              </a:rPr>
              <a:t>    </a:t>
            </a:r>
            <a:r>
              <a:rPr lang="en-US" altLang="zh-CN" sz="3200" b="0" u="none">
                <a:ea typeface="微软雅黑" pitchFamily="34" charset="-122"/>
              </a:rPr>
              <a:t>Evolution of the rule of law in China</a:t>
            </a:r>
            <a:endParaRPr lang="zh-CN" altLang="en-US" sz="3200" b="0" u="none">
              <a:ea typeface="微软雅黑" pitchFamily="3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932" y="2961070"/>
            <a:ext cx="4058712" cy="27456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7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文本框 2"/>
          <p:cNvSpPr txBox="1">
            <a:spLocks noChangeArrowheads="1"/>
          </p:cNvSpPr>
          <p:nvPr/>
        </p:nvSpPr>
        <p:spPr bwMode="auto">
          <a:xfrm>
            <a:off x="619125" y="1666875"/>
            <a:ext cx="7527925" cy="347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 i="1" u="none">
                <a:solidFill>
                  <a:srgbClr val="FF0000"/>
                </a:solidFill>
              </a:rPr>
              <a:t>2014</a:t>
            </a:r>
          </a:p>
          <a:p>
            <a:pPr eaLnBrk="0" hangingPunct="0"/>
            <a:endParaRPr lang="en-US" altLang="zh-CN" sz="1800" b="0" u="none"/>
          </a:p>
          <a:p>
            <a:pPr eaLnBrk="0" hangingPunct="0">
              <a:lnSpc>
                <a:spcPct val="200000"/>
              </a:lnSpc>
            </a:pPr>
            <a:r>
              <a:rPr lang="en-US" altLang="zh-CN" u="none"/>
              <a:t>        </a:t>
            </a:r>
            <a:r>
              <a:rPr lang="en-US" altLang="zh-CN" sz="2800" u="none"/>
              <a:t>The Fourth Plenary Session of the 18</a:t>
            </a:r>
            <a:r>
              <a:rPr lang="en-US" altLang="zh-CN" sz="2800" u="none" baseline="30000"/>
              <a:t>th</a:t>
            </a:r>
            <a:r>
              <a:rPr lang="en-US" altLang="zh-CN" sz="2800" u="none"/>
              <a:t> CPC Central Committee has taken rule of law as its </a:t>
            </a:r>
            <a:r>
              <a:rPr lang="en-US" altLang="zh-CN" sz="2800">
                <a:solidFill>
                  <a:srgbClr val="000099"/>
                </a:solidFill>
              </a:rPr>
              <a:t>central theme</a:t>
            </a:r>
            <a:r>
              <a:rPr lang="en-US" altLang="zh-CN" sz="2800" u="none"/>
              <a:t> for the first time.</a:t>
            </a:r>
          </a:p>
        </p:txBody>
      </p:sp>
      <p:pic>
        <p:nvPicPr>
          <p:cNvPr id="47106" name="Picture 6" descr="https://i03piccdn.sogoucdn.com/bd738ca06fdd517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88375" y="3854450"/>
            <a:ext cx="31369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7" name="矩形 1"/>
          <p:cNvSpPr>
            <a:spLocks noChangeArrowheads="1"/>
          </p:cNvSpPr>
          <p:nvPr/>
        </p:nvSpPr>
        <p:spPr bwMode="auto">
          <a:xfrm>
            <a:off x="460375" y="174625"/>
            <a:ext cx="80454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3200" b="0" u="none">
                <a:solidFill>
                  <a:srgbClr val="FF0000"/>
                </a:solidFill>
                <a:ea typeface="微软雅黑" pitchFamily="34" charset="-122"/>
              </a:rPr>
              <a:t>    </a:t>
            </a:r>
            <a:r>
              <a:rPr lang="en-US" altLang="zh-CN" sz="3200" b="0" u="none">
                <a:ea typeface="微软雅黑" pitchFamily="34" charset="-122"/>
              </a:rPr>
              <a:t>Evolution of the rule of law in China</a:t>
            </a:r>
            <a:endParaRPr lang="zh-CN" altLang="en-US" sz="3200" b="0" u="none">
              <a:ea typeface="微软雅黑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3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文本框 2"/>
          <p:cNvSpPr txBox="1">
            <a:spLocks noChangeArrowheads="1"/>
          </p:cNvSpPr>
          <p:nvPr/>
        </p:nvSpPr>
        <p:spPr bwMode="auto">
          <a:xfrm>
            <a:off x="342900" y="1143000"/>
            <a:ext cx="6823075" cy="502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 i="1" u="none">
                <a:solidFill>
                  <a:srgbClr val="FF0000"/>
                </a:solidFill>
              </a:rPr>
              <a:t>2017</a:t>
            </a:r>
            <a:endParaRPr lang="en-US" altLang="zh-CN" u="none"/>
          </a:p>
          <a:p>
            <a:pPr eaLnBrk="0" hangingPunct="0">
              <a:lnSpc>
                <a:spcPct val="200000"/>
              </a:lnSpc>
            </a:pPr>
            <a:r>
              <a:rPr lang="en-US" altLang="zh-CN" sz="2400" u="none"/>
              <a:t>President Xi </a:t>
            </a:r>
            <a:r>
              <a:rPr lang="en-US" altLang="zh-CN" sz="2400" u="none">
                <a:ea typeface="宋体" charset="-122"/>
              </a:rPr>
              <a:t>delivered</a:t>
            </a:r>
            <a:r>
              <a:rPr lang="en-US" altLang="zh-CN" sz="2400" u="none"/>
              <a:t> </a:t>
            </a:r>
            <a:r>
              <a:rPr lang="en-US" altLang="zh-CN" sz="2400" u="none">
                <a:ea typeface="宋体" charset="-122"/>
              </a:rPr>
              <a:t>the report</a:t>
            </a:r>
            <a:r>
              <a:rPr lang="en-US" altLang="zh-CN" sz="2400" b="0" u="none">
                <a:solidFill>
                  <a:srgbClr val="000000"/>
                </a:solidFill>
                <a:ea typeface="宋体" charset="-122"/>
              </a:rPr>
              <a:t> </a:t>
            </a:r>
            <a:r>
              <a:rPr lang="en-US" altLang="zh-CN" sz="2400" u="none"/>
              <a:t>at the 19</a:t>
            </a:r>
            <a:r>
              <a:rPr lang="en-US" altLang="zh-CN" sz="2400" u="none" baseline="30000"/>
              <a:t>th</a:t>
            </a:r>
            <a:r>
              <a:rPr lang="en-US" altLang="zh-CN" sz="2400" u="none"/>
              <a:t> National Congress of CPC.</a:t>
            </a:r>
          </a:p>
          <a:p>
            <a:pPr eaLnBrk="0" hangingPunct="0">
              <a:lnSpc>
                <a:spcPct val="200000"/>
              </a:lnSpc>
            </a:pPr>
            <a:r>
              <a:rPr lang="en-US" altLang="zh-CN" sz="2400" u="none"/>
              <a:t> “… We have </a:t>
            </a:r>
            <a:r>
              <a:rPr lang="en-US" altLang="zh-CN" sz="2400">
                <a:solidFill>
                  <a:srgbClr val="000099"/>
                </a:solidFill>
              </a:rPr>
              <a:t>taken major steps</a:t>
            </a:r>
            <a:r>
              <a:rPr lang="en-US" altLang="zh-CN" sz="2400" u="none"/>
              <a:t> in developing democracy and the rule of law. We have </a:t>
            </a:r>
            <a:r>
              <a:rPr lang="en-US" altLang="zh-CN" sz="2400">
                <a:solidFill>
                  <a:srgbClr val="000099"/>
                </a:solidFill>
              </a:rPr>
              <a:t>actively developed</a:t>
            </a:r>
            <a:r>
              <a:rPr lang="en-US" altLang="zh-CN" sz="2400" u="none"/>
              <a:t> socialist democracy and advanced law-based governance….</a:t>
            </a:r>
            <a:r>
              <a:rPr lang="zh-CN" altLang="en-US" sz="2400" u="none"/>
              <a:t>”</a:t>
            </a:r>
          </a:p>
        </p:txBody>
      </p:sp>
      <p:pic>
        <p:nvPicPr>
          <p:cNvPr id="61442" name="Picture 5" descr="https://i04piccdn.sogoucdn.com/de6aaf07d9b4b3e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96163" y="1481138"/>
            <a:ext cx="4133850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矩形 1"/>
          <p:cNvSpPr>
            <a:spLocks noChangeArrowheads="1"/>
          </p:cNvSpPr>
          <p:nvPr/>
        </p:nvSpPr>
        <p:spPr bwMode="auto">
          <a:xfrm>
            <a:off x="460375" y="174625"/>
            <a:ext cx="80454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3200" b="0" u="none">
                <a:solidFill>
                  <a:srgbClr val="FF0000"/>
                </a:solidFill>
                <a:ea typeface="微软雅黑" pitchFamily="34" charset="-122"/>
              </a:rPr>
              <a:t>    </a:t>
            </a:r>
            <a:r>
              <a:rPr lang="en-US" altLang="zh-CN" sz="3200" b="0" u="none">
                <a:ea typeface="微软雅黑" pitchFamily="34" charset="-122"/>
              </a:rPr>
              <a:t>Evolution of the rule of law in China</a:t>
            </a:r>
            <a:endParaRPr lang="zh-CN" altLang="en-US" sz="3200" b="0" u="none">
              <a:ea typeface="微软雅黑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9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9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225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0788" y="3286125"/>
            <a:ext cx="2020887" cy="15382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3491" name="Text Box 4"/>
          <p:cNvSpPr txBox="1">
            <a:spLocks noChangeArrowheads="1"/>
          </p:cNvSpPr>
          <p:nvPr/>
        </p:nvSpPr>
        <p:spPr bwMode="auto">
          <a:xfrm>
            <a:off x="3400425" y="2036763"/>
            <a:ext cx="5457825" cy="579437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200" b="0" u="none">
                <a:solidFill>
                  <a:schemeClr val="bg1"/>
                </a:solidFill>
                <a:ea typeface="宋体" charset="-122"/>
              </a:rPr>
              <a:t>3. Significance of the rule of law</a:t>
            </a:r>
            <a:endParaRPr lang="zh-CN" altLang="en-US" sz="3200" b="0" u="none">
              <a:solidFill>
                <a:schemeClr val="bg1"/>
              </a:solidFill>
              <a:ea typeface="宋体" charset="-122"/>
            </a:endParaRPr>
          </a:p>
        </p:txBody>
      </p:sp>
    </p:spTree>
  </p:cSld>
  <p:clrMapOvr>
    <a:masterClrMapping/>
  </p:clrMapOvr>
  <p:transition spd="slow" advTm="3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矩形 1"/>
          <p:cNvSpPr>
            <a:spLocks noChangeArrowheads="1"/>
          </p:cNvSpPr>
          <p:nvPr/>
        </p:nvSpPr>
        <p:spPr bwMode="auto">
          <a:xfrm>
            <a:off x="882650" y="147638"/>
            <a:ext cx="65674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n-US" altLang="zh-CN" sz="3200" b="0" u="none">
                <a:ea typeface="微软雅黑" pitchFamily="34" charset="-122"/>
                <a:cs typeface="Calibri" pitchFamily="34" charset="0"/>
              </a:rPr>
              <a:t>The Significance of the Rule of Law</a:t>
            </a:r>
            <a:endParaRPr lang="zh-CN" altLang="en-US" sz="3200" b="0" u="none"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809625" y="2459038"/>
            <a:ext cx="609600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600" b="0" u="none" dirty="0">
                <a:latin typeface="+mn-lt"/>
                <a:ea typeface="+mn-ea"/>
                <a:cs typeface="Calibri" panose="020F0502020204030204" pitchFamily="34" charset="0"/>
              </a:rPr>
              <a:t>To be an important guarantee for building a socialist society with Chinese characteristics.</a:t>
            </a:r>
            <a:endParaRPr lang="zh-CN" altLang="zh-CN" sz="3600" b="0" u="none" dirty="0">
              <a:latin typeface="+mn-lt"/>
              <a:ea typeface="+mn-ea"/>
              <a:cs typeface="Calibri" panose="020F0502020204030204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zh-CN" sz="1400" b="0" u="none" kern="100" dirty="0">
              <a:latin typeface="等线" panose="02010600030101010101" pitchFamily="2" charset="-12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/>
        </p:blipFill>
        <p:spPr>
          <a:xfrm>
            <a:off x="8571190" y="4031689"/>
            <a:ext cx="3209991" cy="2146852"/>
          </a:xfrm>
          <a:prstGeom prst="flowChartConnector">
            <a:avLst/>
          </a:prstGeom>
          <a:ln>
            <a:solidFill>
              <a:srgbClr val="C00000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/>
            </a:extLst>
          </a:blip>
          <a:srcRect/>
          <a:stretch/>
        </p:blipFill>
        <p:spPr>
          <a:xfrm>
            <a:off x="7586594" y="1570405"/>
            <a:ext cx="2589591" cy="2511811"/>
          </a:xfrm>
          <a:prstGeom prst="flowChartConnector">
            <a:avLst/>
          </a:prstGeom>
          <a:ln>
            <a:solidFill>
              <a:srgbClr val="C00000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矩形 1"/>
          <p:cNvSpPr>
            <a:spLocks noChangeArrowheads="1"/>
          </p:cNvSpPr>
          <p:nvPr/>
        </p:nvSpPr>
        <p:spPr bwMode="auto">
          <a:xfrm>
            <a:off x="960438" y="100013"/>
            <a:ext cx="68722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600" u="none">
                <a:solidFill>
                  <a:srgbClr val="C00000"/>
                </a:solidFill>
                <a:ea typeface="微软雅黑" pitchFamily="34" charset="-122"/>
                <a:cs typeface="Calibri" pitchFamily="34" charset="0"/>
              </a:rPr>
              <a:t>  </a:t>
            </a:r>
            <a:r>
              <a:rPr lang="en-US" altLang="zh-CN" sz="3200" b="0" u="none">
                <a:ea typeface="微软雅黑" pitchFamily="34" charset="-122"/>
                <a:cs typeface="Calibri" pitchFamily="34" charset="0"/>
              </a:rPr>
              <a:t>The Significance of the Rule of Law</a:t>
            </a:r>
            <a:endParaRPr lang="zh-CN" altLang="en-US" sz="3200" b="0" u="none"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074738" y="2249488"/>
            <a:ext cx="60960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0" u="none" kern="100" dirty="0">
                <a:latin typeface="+mn-lt"/>
                <a:ea typeface="+mn-ea"/>
                <a:cs typeface="+mn-cs"/>
              </a:rPr>
              <a:t>To provide people with good living order, so that people can establish basic, stable and sustainable expectations for their lives.</a:t>
            </a:r>
            <a:endParaRPr lang="zh-CN" altLang="en-US" sz="3200" b="0" u="none" dirty="0"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/>
        </p:blipFill>
        <p:spPr>
          <a:xfrm>
            <a:off x="8326890" y="4222815"/>
            <a:ext cx="3374780" cy="1833427"/>
          </a:xfrm>
          <a:prstGeom prst="flowChartConnector">
            <a:avLst/>
          </a:prstGeom>
          <a:ln>
            <a:solidFill>
              <a:srgbClr val="C00000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/>
            </a:extLst>
          </a:blip>
          <a:srcRect/>
          <a:stretch/>
        </p:blipFill>
        <p:spPr>
          <a:xfrm>
            <a:off x="7833494" y="1265583"/>
            <a:ext cx="2052628" cy="2957233"/>
          </a:xfrm>
          <a:prstGeom prst="flowChartConnector">
            <a:avLst/>
          </a:prstGeom>
          <a:ln>
            <a:solidFill>
              <a:srgbClr val="C00000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图片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4445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5741988" y="609600"/>
            <a:ext cx="3595687" cy="4572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0" u="none">
                <a:solidFill>
                  <a:schemeClr val="bg1"/>
                </a:solidFill>
                <a:ea typeface="微软雅黑" pitchFamily="34" charset="-122"/>
              </a:rPr>
              <a:t>Definition of the rule of law</a:t>
            </a:r>
          </a:p>
        </p:txBody>
      </p:sp>
      <p:sp>
        <p:nvSpPr>
          <p:cNvPr id="20483" name="文本框 3"/>
          <p:cNvSpPr txBox="1">
            <a:spLocks noChangeArrowheads="1"/>
          </p:cNvSpPr>
          <p:nvPr/>
        </p:nvSpPr>
        <p:spPr bwMode="auto">
          <a:xfrm>
            <a:off x="2254250" y="2667000"/>
            <a:ext cx="2060575" cy="65087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 u="none">
                <a:solidFill>
                  <a:srgbClr val="C00000"/>
                </a:solidFill>
                <a:ea typeface="微软雅黑" pitchFamily="34" charset="-122"/>
              </a:rPr>
              <a:t>Contents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5741988" y="1682750"/>
            <a:ext cx="4783137" cy="519113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0" u="none">
                <a:solidFill>
                  <a:schemeClr val="bg1"/>
                </a:solidFill>
                <a:ea typeface="微软雅黑" pitchFamily="34" charset="-122"/>
              </a:rPr>
              <a:t>Evolution of the rule of law in China</a:t>
            </a:r>
            <a:r>
              <a:rPr lang="en-US" altLang="zh-CN" sz="2800" b="0" u="none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5741988" y="2709863"/>
            <a:ext cx="3832225" cy="4572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0" u="none">
                <a:solidFill>
                  <a:schemeClr val="bg1"/>
                </a:solidFill>
                <a:ea typeface="微软雅黑" pitchFamily="34" charset="-122"/>
              </a:rPr>
              <a:t>Significance of the rule of law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5741988" y="3770313"/>
            <a:ext cx="1800225" cy="4572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0" u="none">
                <a:solidFill>
                  <a:schemeClr val="bg1"/>
                </a:solidFill>
                <a:ea typeface="微软雅黑" pitchFamily="34" charset="-122"/>
              </a:rPr>
              <a:t>Case analysis</a:t>
            </a:r>
          </a:p>
        </p:txBody>
      </p:sp>
      <p:cxnSp>
        <p:nvCxnSpPr>
          <p:cNvPr id="10" name="直接连接符 9"/>
          <p:cNvCxnSpPr/>
          <p:nvPr/>
        </p:nvCxnSpPr>
        <p:spPr>
          <a:xfrm>
            <a:off x="4645025" y="1120775"/>
            <a:ext cx="0" cy="3506788"/>
          </a:xfrm>
          <a:prstGeom prst="line">
            <a:avLst/>
          </a:prstGeom>
          <a:ln w="19050">
            <a:solidFill>
              <a:srgbClr val="C00000">
                <a:alpha val="5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>
            <a:spLocks noChangeArrowheads="1"/>
          </p:cNvSpPr>
          <p:nvPr/>
        </p:nvSpPr>
        <p:spPr bwMode="auto">
          <a:xfrm>
            <a:off x="5049838" y="638175"/>
            <a:ext cx="442912" cy="476250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u="none">
                <a:solidFill>
                  <a:srgbClr val="C00000"/>
                </a:solidFill>
                <a:ea typeface="微软雅黑" pitchFamily="34" charset="-122"/>
              </a:rPr>
              <a:t>1.</a:t>
            </a:r>
          </a:p>
        </p:txBody>
      </p:sp>
      <p:sp>
        <p:nvSpPr>
          <p:cNvPr id="13" name="文本框 12"/>
          <p:cNvSpPr txBox="1">
            <a:spLocks noChangeArrowheads="1"/>
          </p:cNvSpPr>
          <p:nvPr/>
        </p:nvSpPr>
        <p:spPr bwMode="auto">
          <a:xfrm>
            <a:off x="5049838" y="1701800"/>
            <a:ext cx="442912" cy="476250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u="none">
                <a:solidFill>
                  <a:srgbClr val="C00000"/>
                </a:solidFill>
                <a:ea typeface="微软雅黑" pitchFamily="34" charset="-122"/>
              </a:rPr>
              <a:t>2.</a:t>
            </a:r>
          </a:p>
        </p:txBody>
      </p:sp>
      <p:sp>
        <p:nvSpPr>
          <p:cNvPr id="14" name="文本框 13"/>
          <p:cNvSpPr txBox="1">
            <a:spLocks noChangeArrowheads="1"/>
          </p:cNvSpPr>
          <p:nvPr/>
        </p:nvSpPr>
        <p:spPr bwMode="auto">
          <a:xfrm>
            <a:off x="5062538" y="2727325"/>
            <a:ext cx="444500" cy="476250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u="none">
                <a:solidFill>
                  <a:srgbClr val="C00000"/>
                </a:solidFill>
                <a:ea typeface="微软雅黑" pitchFamily="34" charset="-122"/>
              </a:rPr>
              <a:t>3.</a:t>
            </a:r>
          </a:p>
        </p:txBody>
      </p:sp>
      <p:sp>
        <p:nvSpPr>
          <p:cNvPr id="15" name="文本框 14"/>
          <p:cNvSpPr txBox="1">
            <a:spLocks noChangeArrowheads="1"/>
          </p:cNvSpPr>
          <p:nvPr/>
        </p:nvSpPr>
        <p:spPr bwMode="auto">
          <a:xfrm>
            <a:off x="5062538" y="3798888"/>
            <a:ext cx="444500" cy="476250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u="none">
                <a:solidFill>
                  <a:srgbClr val="C00000"/>
                </a:solidFill>
                <a:ea typeface="微软雅黑" pitchFamily="34" charset="-122"/>
              </a:rPr>
              <a:t>4.</a:t>
            </a:r>
          </a:p>
        </p:txBody>
      </p:sp>
      <p:sp>
        <p:nvSpPr>
          <p:cNvPr id="3" name="文本框 14"/>
          <p:cNvSpPr txBox="1">
            <a:spLocks noChangeArrowheads="1"/>
          </p:cNvSpPr>
          <p:nvPr/>
        </p:nvSpPr>
        <p:spPr bwMode="auto">
          <a:xfrm>
            <a:off x="5078413" y="4848225"/>
            <a:ext cx="444500" cy="476250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u="none">
                <a:solidFill>
                  <a:srgbClr val="C00000"/>
                </a:solidFill>
                <a:ea typeface="微软雅黑" pitchFamily="34" charset="-122"/>
              </a:rPr>
              <a:t>5.</a:t>
            </a:r>
          </a:p>
        </p:txBody>
      </p:sp>
      <p:sp>
        <p:nvSpPr>
          <p:cNvPr id="8" name="矩形 6"/>
          <p:cNvSpPr>
            <a:spLocks noChangeArrowheads="1"/>
          </p:cNvSpPr>
          <p:nvPr/>
        </p:nvSpPr>
        <p:spPr bwMode="auto">
          <a:xfrm>
            <a:off x="5757863" y="4819650"/>
            <a:ext cx="4576762" cy="519113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0" u="none">
                <a:solidFill>
                  <a:schemeClr val="bg1"/>
                </a:solidFill>
                <a:ea typeface="微软雅黑" pitchFamily="34" charset="-122"/>
              </a:rPr>
              <a:t>Roles and tasks of college students</a:t>
            </a:r>
            <a:r>
              <a:rPr lang="en-US" altLang="zh-CN" sz="2800" b="0" u="none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</a:rPr>
              <a:t> </a:t>
            </a:r>
          </a:p>
        </p:txBody>
      </p:sp>
    </p:spTree>
  </p:cSld>
  <p:clrMapOvr>
    <a:masterClrMapping/>
  </p:clrMapOvr>
  <p:transition spd="slow" advTm="3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483" grpId="0" animBg="1"/>
      <p:bldP spid="5" grpId="0" animBg="1"/>
      <p:bldP spid="6" grpId="0" animBg="1"/>
      <p:bldP spid="7" grpId="0" animBg="1"/>
      <p:bldP spid="11" grpId="0" animBg="1"/>
      <p:bldP spid="13" grpId="0" animBg="1"/>
      <p:bldP spid="14" grpId="0" animBg="1"/>
      <p:bldP spid="15" grpId="0" animBg="1"/>
      <p:bldP spid="3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矩形 1"/>
          <p:cNvSpPr>
            <a:spLocks noChangeArrowheads="1"/>
          </p:cNvSpPr>
          <p:nvPr/>
        </p:nvSpPr>
        <p:spPr bwMode="auto">
          <a:xfrm>
            <a:off x="960438" y="114300"/>
            <a:ext cx="65182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200" u="none">
                <a:solidFill>
                  <a:srgbClr val="C00000"/>
                </a:solidFill>
                <a:ea typeface="微软雅黑" pitchFamily="34" charset="-122"/>
                <a:cs typeface="Calibri" pitchFamily="34" charset="0"/>
              </a:rPr>
              <a:t>   </a:t>
            </a:r>
            <a:r>
              <a:rPr lang="en-US" altLang="zh-CN" sz="3200" b="0" u="none">
                <a:ea typeface="微软雅黑" pitchFamily="34" charset="-122"/>
                <a:cs typeface="Calibri" pitchFamily="34" charset="0"/>
              </a:rPr>
              <a:t>The Significance of the Rule of Law</a:t>
            </a:r>
            <a:endParaRPr lang="zh-CN" altLang="en-US" sz="3200" b="0" u="none"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074738" y="2249488"/>
            <a:ext cx="60960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altLang="zh-CN" sz="3200" b="0" u="none">
                <a:ea typeface="宋体" charset="-122"/>
                <a:cs typeface="Times New Roman" pitchFamily="18" charset="0"/>
              </a:rPr>
              <a:t>To ensure that people enjoy a wide range of rights and freedom in all areas of the society, so that people can live in safety and dignity.</a:t>
            </a:r>
            <a:endParaRPr lang="zh-CN" altLang="zh-CN" sz="3200" b="0" u="none">
              <a:ea typeface="宋体" charset="-122"/>
              <a:cs typeface="Times New Roman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/>
        </p:blipFill>
        <p:spPr>
          <a:xfrm>
            <a:off x="8030818" y="4085208"/>
            <a:ext cx="3673572" cy="1838513"/>
          </a:xfrm>
          <a:prstGeom prst="flowChartConnector">
            <a:avLst/>
          </a:prstGeom>
          <a:ln>
            <a:solidFill>
              <a:srgbClr val="C00000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/>
            </a:extLst>
          </a:blip>
          <a:srcRect/>
          <a:stretch/>
        </p:blipFill>
        <p:spPr>
          <a:xfrm>
            <a:off x="8342124" y="1673823"/>
            <a:ext cx="2775411" cy="2171434"/>
          </a:xfrm>
          <a:prstGeom prst="flowChartConnector">
            <a:avLst/>
          </a:prstGeom>
          <a:ln>
            <a:solidFill>
              <a:srgbClr val="C00000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" descr="t01265a2d75dd908e6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80175" y="1374775"/>
            <a:ext cx="5394325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6729413" y="5184775"/>
            <a:ext cx="48815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sz="2800" b="0" u="none" noProof="1">
                <a:solidFill>
                  <a:srgbClr val="FF0000"/>
                </a:solidFill>
                <a:ea typeface="宋体" charset="-122"/>
              </a:rPr>
              <a:t>  Orderly Traffic at the Crossroad</a:t>
            </a:r>
            <a:endParaRPr lang="en-US" altLang="en-US" sz="2800" b="0" u="none" noProof="1">
              <a:solidFill>
                <a:srgbClr val="FF0000"/>
              </a:solidFill>
              <a:ea typeface="宋体" charset="-122"/>
            </a:endParaRPr>
          </a:p>
        </p:txBody>
      </p:sp>
      <p:pic>
        <p:nvPicPr>
          <p:cNvPr id="5" name="图片 4" descr="图片包含 道路, 户外, 建筑物, 街道&#10;&#10;描述已自动生成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563" y="1374775"/>
            <a:ext cx="553720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771525" y="5248275"/>
            <a:ext cx="4673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0" u="none">
                <a:solidFill>
                  <a:srgbClr val="000099"/>
                </a:solidFill>
                <a:ea typeface="宋体" charset="-122"/>
              </a:rPr>
              <a:t>Chinese Style of Crossing  Road</a:t>
            </a:r>
            <a:endParaRPr lang="zh-CN" altLang="en-US" sz="2800" b="0" u="none">
              <a:solidFill>
                <a:srgbClr val="000099"/>
              </a:solidFill>
              <a:ea typeface="宋体" charset="-122"/>
            </a:endParaRPr>
          </a:p>
        </p:txBody>
      </p:sp>
      <p:sp>
        <p:nvSpPr>
          <p:cNvPr id="59397" name="Text Box 6"/>
          <p:cNvSpPr txBox="1">
            <a:spLocks noChangeArrowheads="1"/>
          </p:cNvSpPr>
          <p:nvPr/>
        </p:nvSpPr>
        <p:spPr bwMode="auto">
          <a:xfrm>
            <a:off x="1136650" y="117475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endParaRPr lang="en-US" altLang="zh-CN" sz="3200" b="0" u="none">
              <a:ea typeface="宋体" charset="-122"/>
            </a:endParaRPr>
          </a:p>
        </p:txBody>
      </p:sp>
      <p:sp>
        <p:nvSpPr>
          <p:cNvPr id="59398" name="Rectangle 7"/>
          <p:cNvSpPr>
            <a:spLocks noChangeArrowheads="1"/>
          </p:cNvSpPr>
          <p:nvPr/>
        </p:nvSpPr>
        <p:spPr bwMode="auto">
          <a:xfrm>
            <a:off x="1073150" y="180975"/>
            <a:ext cx="63341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3200" b="0" u="none">
                <a:ea typeface="宋体" charset="-122"/>
              </a:rPr>
              <a:t> The Significance of the Rule of Law</a:t>
            </a:r>
            <a:endParaRPr lang="zh-CN" altLang="en-US" sz="3200" b="0" u="none"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6089650" y="5592763"/>
            <a:ext cx="59832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0" u="none">
                <a:solidFill>
                  <a:srgbClr val="FF0000"/>
                </a:solidFill>
                <a:ea typeface="宋体" charset="-122"/>
              </a:rPr>
              <a:t>Legal Guarantee of Labor Remuneration</a:t>
            </a:r>
            <a:endParaRPr lang="zh-CN" altLang="en-US" sz="2400" b="0" u="none">
              <a:solidFill>
                <a:srgbClr val="000000"/>
              </a:solidFill>
              <a:ea typeface="宋体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0200" y="1401763"/>
            <a:ext cx="5765800" cy="377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4" descr="图片包含 剪贴画&#10;&#10;描述已自动生成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9350" y="1401763"/>
            <a:ext cx="5632450" cy="377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573088" y="5592763"/>
            <a:ext cx="50371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0" u="none">
                <a:solidFill>
                  <a:srgbClr val="000099"/>
                </a:solidFill>
                <a:ea typeface="宋体" charset="-122"/>
              </a:rPr>
              <a:t>Wage Arrears of Peasant-workers</a:t>
            </a:r>
          </a:p>
        </p:txBody>
      </p:sp>
      <p:sp>
        <p:nvSpPr>
          <p:cNvPr id="60421" name="Rectangle 6"/>
          <p:cNvSpPr>
            <a:spLocks noChangeArrowheads="1"/>
          </p:cNvSpPr>
          <p:nvPr/>
        </p:nvSpPr>
        <p:spPr bwMode="auto">
          <a:xfrm>
            <a:off x="1019175" y="161925"/>
            <a:ext cx="63341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3200" b="0" u="none">
                <a:ea typeface="宋体" charset="-122"/>
              </a:rPr>
              <a:t> The Significance of the Rule of Law</a:t>
            </a:r>
            <a:endParaRPr lang="zh-CN" altLang="en-US" sz="3200" b="0" u="none"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3813" y="1509713"/>
            <a:ext cx="4762500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1703388" y="5646738"/>
            <a:ext cx="19478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sz="2800" b="0" u="none">
                <a:solidFill>
                  <a:srgbClr val="000099"/>
                </a:solidFill>
                <a:ea typeface="宋体" charset="-122"/>
              </a:rPr>
              <a:t>Child Labors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7292975" y="5646738"/>
            <a:ext cx="319563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0" u="none">
                <a:solidFill>
                  <a:srgbClr val="FF0000"/>
                </a:solidFill>
                <a:ea typeface="宋体" charset="-122"/>
              </a:rPr>
              <a:t>Protection of Minors</a:t>
            </a:r>
          </a:p>
        </p:txBody>
      </p:sp>
      <p:pic>
        <p:nvPicPr>
          <p:cNvPr id="62468" name="Picture 5" descr="timg(1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7550" y="1476375"/>
            <a:ext cx="4799013" cy="389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9" name="Rectangle 6"/>
          <p:cNvSpPr>
            <a:spLocks noChangeArrowheads="1"/>
          </p:cNvSpPr>
          <p:nvPr/>
        </p:nvSpPr>
        <p:spPr bwMode="auto">
          <a:xfrm>
            <a:off x="1219200" y="147638"/>
            <a:ext cx="62420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3200" b="0" u="none">
                <a:ea typeface="宋体" charset="-122"/>
              </a:rPr>
              <a:t>The Significance of the Rule of Law</a:t>
            </a:r>
            <a:endParaRPr lang="zh-CN" altLang="en-US" sz="3200" b="0" u="none">
              <a:ea typeface="宋体" charset="-122"/>
            </a:endParaRPr>
          </a:p>
        </p:txBody>
      </p:sp>
      <p:sp>
        <p:nvSpPr>
          <p:cNvPr id="62471" name="Text Box 7"/>
          <p:cNvSpPr txBox="1">
            <a:spLocks noChangeArrowheads="1"/>
          </p:cNvSpPr>
          <p:nvPr/>
        </p:nvSpPr>
        <p:spPr bwMode="auto">
          <a:xfrm>
            <a:off x="608013" y="5459413"/>
            <a:ext cx="546100" cy="1311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200000"/>
              </a:lnSpc>
            </a:pPr>
            <a:r>
              <a:rPr lang="en-US" altLang="zh-CN" sz="4000" u="none"/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矩形 1"/>
          <p:cNvSpPr>
            <a:spLocks noChangeArrowheads="1"/>
          </p:cNvSpPr>
          <p:nvPr/>
        </p:nvSpPr>
        <p:spPr bwMode="auto">
          <a:xfrm>
            <a:off x="974725" y="100013"/>
            <a:ext cx="67960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n-US" altLang="zh-CN" sz="3600" u="none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3200" b="0" u="none">
                <a:cs typeface="Calibri" pitchFamily="34" charset="0"/>
              </a:rPr>
              <a:t>Today’s</a:t>
            </a:r>
            <a:r>
              <a:rPr lang="zh-CN" altLang="en-US" sz="3200" b="0" u="none">
                <a:cs typeface="Calibri" pitchFamily="34" charset="0"/>
              </a:rPr>
              <a:t> </a:t>
            </a:r>
            <a:r>
              <a:rPr lang="en-US" altLang="zh-CN" sz="3200" b="0" u="none">
                <a:cs typeface="Calibri" pitchFamily="34" charset="0"/>
              </a:rPr>
              <a:t>China</a:t>
            </a:r>
            <a:r>
              <a:rPr lang="zh-CN" altLang="en-US" sz="3200" b="0" u="none">
                <a:cs typeface="Calibri" pitchFamily="34" charset="0"/>
              </a:rPr>
              <a:t> </a:t>
            </a:r>
            <a:r>
              <a:rPr lang="en-US" altLang="zh-CN" sz="3200" b="0" u="none">
                <a:cs typeface="Calibri" pitchFamily="34" charset="0"/>
              </a:rPr>
              <a:t>under</a:t>
            </a:r>
            <a:r>
              <a:rPr lang="zh-CN" altLang="en-US" sz="3200" b="0" u="none">
                <a:cs typeface="Calibri" pitchFamily="34" charset="0"/>
              </a:rPr>
              <a:t> </a:t>
            </a:r>
            <a:r>
              <a:rPr lang="en-US" altLang="zh-CN" sz="3200" b="0" u="none">
                <a:cs typeface="Calibri" pitchFamily="34" charset="0"/>
              </a:rPr>
              <a:t>the</a:t>
            </a:r>
            <a:r>
              <a:rPr lang="zh-CN" altLang="en-US" sz="3200" b="0" u="none">
                <a:cs typeface="Calibri" pitchFamily="34" charset="0"/>
              </a:rPr>
              <a:t> </a:t>
            </a:r>
            <a:r>
              <a:rPr lang="en-US" altLang="zh-CN" sz="3200" b="0" u="none">
                <a:cs typeface="Calibri" pitchFamily="34" charset="0"/>
              </a:rPr>
              <a:t>Rule</a:t>
            </a:r>
            <a:r>
              <a:rPr lang="zh-CN" altLang="en-US" sz="3200" b="0" u="none">
                <a:cs typeface="Calibri" pitchFamily="34" charset="0"/>
              </a:rPr>
              <a:t> </a:t>
            </a:r>
            <a:r>
              <a:rPr lang="en-US" altLang="zh-CN" sz="3200" b="0" u="none">
                <a:cs typeface="Calibri" pitchFamily="34" charset="0"/>
              </a:rPr>
              <a:t>of</a:t>
            </a:r>
            <a:r>
              <a:rPr lang="zh-CN" altLang="en-US" sz="3200" b="0" u="none">
                <a:cs typeface="Calibri" pitchFamily="34" charset="0"/>
              </a:rPr>
              <a:t> </a:t>
            </a:r>
            <a:r>
              <a:rPr lang="en-US" altLang="zh-CN" sz="3200" b="0" u="none">
                <a:cs typeface="Calibri" pitchFamily="34" charset="0"/>
              </a:rPr>
              <a:t>Law</a:t>
            </a:r>
            <a:endParaRPr lang="zh-CN" altLang="en-US" sz="3200" b="0" u="none">
              <a:ea typeface="微软雅黑" pitchFamily="34" charset="-122"/>
              <a:cs typeface="Calibri" pitchFamily="34" charset="0"/>
            </a:endParaRPr>
          </a:p>
        </p:txBody>
      </p:sp>
      <p:pic>
        <p:nvPicPr>
          <p:cNvPr id="67586" name="图片 3" descr="t015fd892d0d80bdb0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6013" y="833438"/>
            <a:ext cx="2617787" cy="254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7" name="图片 7" descr="t01353e807aec4040d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60525" y="831850"/>
            <a:ext cx="2860675" cy="254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8" name="图片 1" descr="t016359251a69cb326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62113" y="3636963"/>
            <a:ext cx="2859087" cy="252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9" name="图片 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27600" y="3582988"/>
            <a:ext cx="2616200" cy="252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0" name="图片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48613" y="3597275"/>
            <a:ext cx="2616200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1" name="图片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48613" y="833438"/>
            <a:ext cx="2582862" cy="254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4" name="Text Box 9"/>
          <p:cNvSpPr txBox="1">
            <a:spLocks noChangeArrowheads="1"/>
          </p:cNvSpPr>
          <p:nvPr/>
        </p:nvSpPr>
        <p:spPr bwMode="auto">
          <a:xfrm>
            <a:off x="2184400" y="3257550"/>
            <a:ext cx="1592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sz="2400" u="none">
                <a:solidFill>
                  <a:srgbClr val="660033"/>
                </a:solidFill>
                <a:ea typeface="宋体" charset="-122"/>
              </a:rPr>
              <a:t>Agriculture</a:t>
            </a:r>
          </a:p>
        </p:txBody>
      </p:sp>
      <p:sp>
        <p:nvSpPr>
          <p:cNvPr id="55305" name="Text Box 10"/>
          <p:cNvSpPr txBox="1">
            <a:spLocks noChangeArrowheads="1"/>
          </p:cNvSpPr>
          <p:nvPr/>
        </p:nvSpPr>
        <p:spPr bwMode="auto">
          <a:xfrm>
            <a:off x="5522913" y="3251200"/>
            <a:ext cx="1236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sz="2400" u="none">
                <a:solidFill>
                  <a:srgbClr val="660033"/>
                </a:solidFill>
                <a:ea typeface="宋体" charset="-122"/>
              </a:rPr>
              <a:t>Industry</a:t>
            </a:r>
          </a:p>
        </p:txBody>
      </p:sp>
      <p:sp>
        <p:nvSpPr>
          <p:cNvPr id="55306" name="Text Box 11"/>
          <p:cNvSpPr txBox="1">
            <a:spLocks noChangeArrowheads="1"/>
          </p:cNvSpPr>
          <p:nvPr/>
        </p:nvSpPr>
        <p:spPr bwMode="auto">
          <a:xfrm>
            <a:off x="8770938" y="3254375"/>
            <a:ext cx="1198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sz="2400" u="none">
                <a:solidFill>
                  <a:srgbClr val="660033"/>
                </a:solidFill>
                <a:ea typeface="宋体" charset="-122"/>
              </a:rPr>
              <a:t>Welfare</a:t>
            </a:r>
          </a:p>
        </p:txBody>
      </p:sp>
      <p:sp>
        <p:nvSpPr>
          <p:cNvPr id="55307" name="Text Box 12"/>
          <p:cNvSpPr txBox="1">
            <a:spLocks noChangeArrowheads="1"/>
          </p:cNvSpPr>
          <p:nvPr/>
        </p:nvSpPr>
        <p:spPr bwMode="auto">
          <a:xfrm>
            <a:off x="5305425" y="6003925"/>
            <a:ext cx="21129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en-US" altLang="zh-CN" sz="2400" u="none">
                <a:solidFill>
                  <a:srgbClr val="660033"/>
                </a:solidFill>
                <a:ea typeface="宋体" charset="-122"/>
              </a:rPr>
              <a:t>Transportation</a:t>
            </a:r>
          </a:p>
        </p:txBody>
      </p:sp>
      <p:sp>
        <p:nvSpPr>
          <p:cNvPr id="55308" name="Text Box 13"/>
          <p:cNvSpPr txBox="1">
            <a:spLocks noChangeArrowheads="1"/>
          </p:cNvSpPr>
          <p:nvPr/>
        </p:nvSpPr>
        <p:spPr bwMode="auto">
          <a:xfrm>
            <a:off x="8313738" y="6018213"/>
            <a:ext cx="1892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sz="2400" u="none">
                <a:solidFill>
                  <a:srgbClr val="660033"/>
                </a:solidFill>
                <a:ea typeface="宋体" charset="-122"/>
              </a:rPr>
              <a:t>Space project</a:t>
            </a:r>
          </a:p>
        </p:txBody>
      </p:sp>
      <p:sp>
        <p:nvSpPr>
          <p:cNvPr id="55309" name="Text Box 14"/>
          <p:cNvSpPr txBox="1">
            <a:spLocks noChangeArrowheads="1"/>
          </p:cNvSpPr>
          <p:nvPr/>
        </p:nvSpPr>
        <p:spPr bwMode="auto">
          <a:xfrm>
            <a:off x="2193925" y="6059488"/>
            <a:ext cx="2181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en-US" altLang="zh-CN" sz="2400" u="none">
                <a:solidFill>
                  <a:srgbClr val="660033"/>
                </a:solidFill>
                <a:ea typeface="宋体" charset="-122"/>
              </a:rPr>
              <a:t>Cooperation</a:t>
            </a:r>
          </a:p>
        </p:txBody>
      </p:sp>
      <p:sp>
        <p:nvSpPr>
          <p:cNvPr id="63502" name="Text Box 15"/>
          <p:cNvSpPr txBox="1">
            <a:spLocks noChangeArrowheads="1"/>
          </p:cNvSpPr>
          <p:nvPr/>
        </p:nvSpPr>
        <p:spPr bwMode="auto">
          <a:xfrm>
            <a:off x="179388" y="6456363"/>
            <a:ext cx="9451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sz="2400" i="1" u="none">
                <a:solidFill>
                  <a:srgbClr val="C00000"/>
                </a:solidFill>
                <a:ea typeface="宋体" charset="-122"/>
              </a:rPr>
              <a:t>Rule of law</a:t>
            </a:r>
            <a:r>
              <a:rPr lang="en-US" altLang="zh-CN" sz="2400" i="1" u="none">
                <a:solidFill>
                  <a:srgbClr val="000099"/>
                </a:solidFill>
                <a:ea typeface="宋体" charset="-122"/>
              </a:rPr>
              <a:t> is “a must” if China wants to carry out comprehensive reform.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7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7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5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5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5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5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5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55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63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4505325" y="2232025"/>
            <a:ext cx="2844800" cy="579438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200" u="none">
                <a:solidFill>
                  <a:schemeClr val="bg1"/>
                </a:solidFill>
                <a:ea typeface="微软雅黑" pitchFamily="34" charset="-122"/>
              </a:rPr>
              <a:t>4. Case Analysis</a:t>
            </a:r>
            <a:endParaRPr lang="zh-CN" altLang="en-US" sz="3200" b="0" u="none">
              <a:solidFill>
                <a:schemeClr val="bg1"/>
              </a:solidFill>
              <a:ea typeface="宋体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0788" y="3286125"/>
            <a:ext cx="2020887" cy="15382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 advTm="3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矩形 1"/>
          <p:cNvSpPr>
            <a:spLocks noChangeArrowheads="1"/>
          </p:cNvSpPr>
          <p:nvPr/>
        </p:nvSpPr>
        <p:spPr bwMode="auto">
          <a:xfrm>
            <a:off x="823913" y="212725"/>
            <a:ext cx="29098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u="none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3200" b="0" u="none">
                <a:ea typeface="宋体" charset="-122"/>
              </a:rPr>
              <a:t>Case Analysis</a:t>
            </a:r>
            <a:endParaRPr lang="zh-CN" altLang="en-US" sz="3200" b="0" u="none">
              <a:ea typeface="宋体" charset="-122"/>
            </a:endParaRPr>
          </a:p>
        </p:txBody>
      </p:sp>
      <p:sp>
        <p:nvSpPr>
          <p:cNvPr id="67586" name="Rectangle 5"/>
          <p:cNvSpPr>
            <a:spLocks noChangeArrowheads="1"/>
          </p:cNvSpPr>
          <p:nvPr/>
        </p:nvSpPr>
        <p:spPr bwMode="auto">
          <a:xfrm>
            <a:off x="741363" y="1271588"/>
            <a:ext cx="31003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sz="2800" u="none">
                <a:solidFill>
                  <a:srgbClr val="000000"/>
                </a:solidFill>
                <a:ea typeface="宋体" charset="-122"/>
              </a:rPr>
              <a:t>Case Ⅰ</a:t>
            </a:r>
            <a:r>
              <a:rPr lang="en-US" altLang="zh-CN" sz="2800" b="0" u="none">
                <a:solidFill>
                  <a:srgbClr val="000000"/>
                </a:solidFill>
                <a:ea typeface="宋体" charset="-122"/>
              </a:rPr>
              <a:t>   </a:t>
            </a:r>
            <a:r>
              <a:rPr lang="en-US" altLang="zh-CN" sz="2800" u="none">
                <a:solidFill>
                  <a:srgbClr val="000000"/>
                </a:solidFill>
                <a:ea typeface="宋体" charset="-122"/>
              </a:rPr>
              <a:t>Theft Case</a:t>
            </a:r>
            <a:endParaRPr lang="zh-CN" altLang="en-US" sz="2800" u="none">
              <a:solidFill>
                <a:srgbClr val="000000"/>
              </a:solidFill>
              <a:ea typeface="宋体" charset="-122"/>
            </a:endParaRPr>
          </a:p>
        </p:txBody>
      </p:sp>
      <p:sp>
        <p:nvSpPr>
          <p:cNvPr id="67587" name="Text Box 6"/>
          <p:cNvSpPr txBox="1">
            <a:spLocks noChangeArrowheads="1"/>
          </p:cNvSpPr>
          <p:nvPr/>
        </p:nvSpPr>
        <p:spPr bwMode="auto">
          <a:xfrm>
            <a:off x="2306638" y="2160588"/>
            <a:ext cx="78073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14400"/>
            <a:r>
              <a:rPr lang="en-US" altLang="zh-CN" sz="3200" i="1" u="none">
                <a:solidFill>
                  <a:srgbClr val="000099"/>
                </a:solidFill>
                <a:ea typeface="宋体" charset="-122"/>
              </a:rPr>
              <a:t>Student gets court verdict, college admission </a:t>
            </a:r>
          </a:p>
          <a:p>
            <a:pPr algn="ctr" defTabSz="914400"/>
            <a:r>
              <a:rPr lang="en-US" altLang="zh-CN" sz="3200" i="1" u="none">
                <a:solidFill>
                  <a:srgbClr val="FF3399"/>
                </a:solidFill>
                <a:ea typeface="宋体" charset="-122"/>
              </a:rPr>
              <a:t>on the same day</a:t>
            </a:r>
          </a:p>
        </p:txBody>
      </p:sp>
      <p:pic>
        <p:nvPicPr>
          <p:cNvPr id="67588" name="Picture 7" descr="mmexport156795603447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8" y="3243263"/>
            <a:ext cx="4762500" cy="341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9" name="Picture 9" descr="mmexport156795602892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00950" y="3171825"/>
            <a:ext cx="3905250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0" name="Picture 7" descr="tim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03825" y="3700463"/>
            <a:ext cx="2312988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7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AutoShape 6"/>
          <p:cNvSpPr>
            <a:spLocks noChangeArrowheads="1"/>
          </p:cNvSpPr>
          <p:nvPr/>
        </p:nvSpPr>
        <p:spPr bwMode="auto">
          <a:xfrm>
            <a:off x="5251450" y="1974850"/>
            <a:ext cx="6759575" cy="345598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 sz="2400" b="0" u="none">
              <a:solidFill>
                <a:srgbClr val="000000"/>
              </a:solidFill>
              <a:ea typeface="宋体" charset="-122"/>
            </a:endParaRPr>
          </a:p>
        </p:txBody>
      </p:sp>
      <p:sp>
        <p:nvSpPr>
          <p:cNvPr id="70658" name="矩形 1"/>
          <p:cNvSpPr>
            <a:spLocks noChangeArrowheads="1"/>
          </p:cNvSpPr>
          <p:nvPr/>
        </p:nvSpPr>
        <p:spPr bwMode="auto">
          <a:xfrm>
            <a:off x="823913" y="146050"/>
            <a:ext cx="29098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u="none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3200" b="0" u="none">
                <a:ea typeface="宋体" charset="-122"/>
              </a:rPr>
              <a:t>Case Analysis</a:t>
            </a:r>
            <a:endParaRPr lang="zh-CN" altLang="en-US" sz="3200" b="0" u="none">
              <a:ea typeface="宋体" charset="-122"/>
            </a:endParaRPr>
          </a:p>
        </p:txBody>
      </p:sp>
      <p:pic>
        <p:nvPicPr>
          <p:cNvPr id="69635" name="Picture 8" descr="mmexport156795601975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" y="2003425"/>
            <a:ext cx="4738688" cy="341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6" name="Text Box 9"/>
          <p:cNvSpPr txBox="1">
            <a:spLocks noChangeArrowheads="1"/>
          </p:cNvSpPr>
          <p:nvPr/>
        </p:nvSpPr>
        <p:spPr bwMode="auto">
          <a:xfrm>
            <a:off x="5349875" y="2116138"/>
            <a:ext cx="6842125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lnSpc>
                <a:spcPct val="120000"/>
              </a:lnSpc>
            </a:pPr>
            <a:r>
              <a:rPr lang="en-US" altLang="zh-CN" sz="2400" b="0" u="none">
                <a:solidFill>
                  <a:srgbClr val="000000"/>
                </a:solidFill>
                <a:ea typeface="宋体" charset="-122"/>
              </a:rPr>
              <a:t>      </a:t>
            </a:r>
            <a:r>
              <a:rPr lang="en-US" altLang="zh-CN" sz="2800" b="0" u="none">
                <a:solidFill>
                  <a:srgbClr val="000000"/>
                </a:solidFill>
                <a:ea typeface="宋体" charset="-122"/>
              </a:rPr>
              <a:t>On July 1, one month after Liu finished </a:t>
            </a:r>
            <a:r>
              <a:rPr lang="en-US" altLang="zh-CN" sz="2800" b="0" u="none">
                <a:solidFill>
                  <a:srgbClr val="000099"/>
                </a:solidFill>
                <a:ea typeface="宋体" charset="-122"/>
              </a:rPr>
              <a:t>the</a:t>
            </a:r>
            <a:r>
              <a:rPr lang="en-US" altLang="zh-CN" sz="2800" b="0" u="none">
                <a:solidFill>
                  <a:srgbClr val="000000"/>
                </a:solidFill>
                <a:ea typeface="宋体" charset="-122"/>
              </a:rPr>
              <a:t> </a:t>
            </a:r>
            <a:r>
              <a:rPr lang="en-US" altLang="zh-CN" sz="2800" b="0" u="none">
                <a:solidFill>
                  <a:srgbClr val="000099"/>
                </a:solidFill>
                <a:ea typeface="宋体" charset="-122"/>
              </a:rPr>
              <a:t>college entrance examinations</a:t>
            </a:r>
            <a:r>
              <a:rPr lang="en-US" altLang="zh-CN" sz="2800" b="0" u="none">
                <a:solidFill>
                  <a:srgbClr val="000000"/>
                </a:solidFill>
                <a:ea typeface="宋体" charset="-122"/>
              </a:rPr>
              <a:t>, he stayed overnight playing games at a local internet café. After taking a nap, he woke up the next morning to discover that his phone had disappeared.</a:t>
            </a:r>
          </a:p>
        </p:txBody>
      </p:sp>
    </p:spTree>
  </p:cSld>
  <p:clrMapOvr>
    <a:masterClrMapping/>
  </p:clrMapOvr>
  <p:transition spd="slow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9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9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3" grpId="0" animBg="1"/>
      <p:bldP spid="6963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矩形 1"/>
          <p:cNvSpPr>
            <a:spLocks noChangeArrowheads="1"/>
          </p:cNvSpPr>
          <p:nvPr/>
        </p:nvSpPr>
        <p:spPr bwMode="auto">
          <a:xfrm>
            <a:off x="823913" y="212725"/>
            <a:ext cx="711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u="none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endParaRPr lang="zh-CN" altLang="en-US" sz="3200" b="0" u="none">
              <a:ea typeface="宋体" charset="-122"/>
            </a:endParaRPr>
          </a:p>
        </p:txBody>
      </p:sp>
      <p:sp>
        <p:nvSpPr>
          <p:cNvPr id="72706" name="Rectangle 10"/>
          <p:cNvSpPr>
            <a:spLocks noChangeArrowheads="1"/>
          </p:cNvSpPr>
          <p:nvPr/>
        </p:nvSpPr>
        <p:spPr bwMode="auto">
          <a:xfrm>
            <a:off x="1436688" y="139700"/>
            <a:ext cx="2382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sz="3200" b="0" u="none">
                <a:ea typeface="宋体" charset="-122"/>
              </a:rPr>
              <a:t>Case Analysis</a:t>
            </a:r>
            <a:endParaRPr lang="zh-CN" altLang="en-US" sz="3200" b="0" u="none">
              <a:ea typeface="宋体" charset="-122"/>
            </a:endParaRPr>
          </a:p>
        </p:txBody>
      </p:sp>
      <p:sp>
        <p:nvSpPr>
          <p:cNvPr id="71683" name="Text Box 11"/>
          <p:cNvSpPr txBox="1">
            <a:spLocks noChangeArrowheads="1"/>
          </p:cNvSpPr>
          <p:nvPr/>
        </p:nvSpPr>
        <p:spPr bwMode="auto">
          <a:xfrm>
            <a:off x="96838" y="1312863"/>
            <a:ext cx="8269287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sz="2400" b="0" u="none">
                <a:solidFill>
                  <a:srgbClr val="000000"/>
                </a:solidFill>
                <a:ea typeface="宋体" charset="-122"/>
              </a:rPr>
              <a:t>       While Liu </a:t>
            </a:r>
            <a:r>
              <a:rPr lang="en-US" altLang="zh-CN" sz="2400" b="0" u="none">
                <a:solidFill>
                  <a:srgbClr val="000099"/>
                </a:solidFill>
                <a:ea typeface="宋体" charset="-122"/>
              </a:rPr>
              <a:t>desperately</a:t>
            </a:r>
            <a:r>
              <a:rPr lang="en-US" altLang="zh-CN" sz="2400" b="0" u="none">
                <a:solidFill>
                  <a:schemeClr val="accent1"/>
                </a:solidFill>
                <a:ea typeface="宋体" charset="-122"/>
              </a:rPr>
              <a:t> </a:t>
            </a:r>
            <a:r>
              <a:rPr lang="en-US" altLang="zh-CN" sz="2400" b="0" u="none">
                <a:solidFill>
                  <a:srgbClr val="000000"/>
                </a:solidFill>
                <a:ea typeface="宋体" charset="-122"/>
              </a:rPr>
              <a:t>searched for his phone, he discovered </a:t>
            </a:r>
          </a:p>
          <a:p>
            <a:pPr defTabSz="914400"/>
            <a:r>
              <a:rPr lang="en-US" altLang="zh-CN" sz="2400" b="0" u="none">
                <a:solidFill>
                  <a:srgbClr val="000000"/>
                </a:solidFill>
                <a:ea typeface="宋体" charset="-122"/>
              </a:rPr>
              <a:t>a man sleeping behind him with his phone by his side.</a:t>
            </a:r>
          </a:p>
          <a:p>
            <a:pPr defTabSz="914400"/>
            <a:r>
              <a:rPr lang="en-US" altLang="zh-CN" sz="2400" b="0" u="none">
                <a:solidFill>
                  <a:srgbClr val="000000"/>
                </a:solidFill>
                <a:ea typeface="宋体" charset="-122"/>
              </a:rPr>
              <a:t>       </a:t>
            </a:r>
          </a:p>
          <a:p>
            <a:pPr defTabSz="914400"/>
            <a:r>
              <a:rPr lang="en-US" altLang="zh-CN" sz="2400" b="0" u="none">
                <a:solidFill>
                  <a:srgbClr val="000000"/>
                </a:solidFill>
                <a:ea typeface="宋体" charset="-122"/>
              </a:rPr>
              <a:t>       Feeling upset and </a:t>
            </a:r>
            <a:r>
              <a:rPr lang="en-US" altLang="zh-CN" sz="2400" b="0" u="none">
                <a:solidFill>
                  <a:srgbClr val="000099"/>
                </a:solidFill>
                <a:ea typeface="宋体" charset="-122"/>
              </a:rPr>
              <a:t>mad</a:t>
            </a:r>
            <a:r>
              <a:rPr lang="en-US" altLang="zh-CN" sz="2400" b="0" u="none">
                <a:solidFill>
                  <a:srgbClr val="000000"/>
                </a:solidFill>
                <a:ea typeface="宋体" charset="-122"/>
              </a:rPr>
              <a:t>, Liu </a:t>
            </a:r>
            <a:r>
              <a:rPr lang="en-US" altLang="zh-CN" sz="2400" b="0" u="none">
                <a:solidFill>
                  <a:srgbClr val="000099"/>
                </a:solidFill>
                <a:ea typeface="宋体" charset="-122"/>
              </a:rPr>
              <a:t>impulsively</a:t>
            </a:r>
            <a:r>
              <a:rPr lang="en-US" altLang="zh-CN" sz="2400" b="0" u="none">
                <a:solidFill>
                  <a:srgbClr val="000000"/>
                </a:solidFill>
                <a:ea typeface="宋体" charset="-122"/>
              </a:rPr>
              <a:t> decided to pocket the </a:t>
            </a:r>
          </a:p>
          <a:p>
            <a:pPr defTabSz="914400"/>
            <a:r>
              <a:rPr lang="en-US" altLang="zh-CN" sz="2400" b="0" u="none">
                <a:solidFill>
                  <a:srgbClr val="000000"/>
                </a:solidFill>
                <a:ea typeface="宋体" charset="-122"/>
              </a:rPr>
              <a:t>stranger’s device as </a:t>
            </a:r>
            <a:r>
              <a:rPr lang="en-US" altLang="zh-CN" sz="2400" b="0" u="none">
                <a:solidFill>
                  <a:srgbClr val="000099"/>
                </a:solidFill>
                <a:ea typeface="宋体" charset="-122"/>
              </a:rPr>
              <a:t>compensation</a:t>
            </a:r>
            <a:r>
              <a:rPr lang="en-US" altLang="zh-CN" sz="2400" b="0" u="none">
                <a:solidFill>
                  <a:srgbClr val="000000"/>
                </a:solidFill>
                <a:ea typeface="宋体" charset="-122"/>
              </a:rPr>
              <a:t> for his own loss.</a:t>
            </a:r>
          </a:p>
          <a:p>
            <a:pPr defTabSz="914400"/>
            <a:r>
              <a:rPr lang="en-US" altLang="zh-CN" sz="2400" b="0" u="none">
                <a:solidFill>
                  <a:srgbClr val="000000"/>
                </a:solidFill>
                <a:ea typeface="宋体" charset="-122"/>
              </a:rPr>
              <a:t>       </a:t>
            </a:r>
          </a:p>
          <a:p>
            <a:pPr defTabSz="914400"/>
            <a:r>
              <a:rPr lang="en-US" altLang="zh-CN" sz="2400" b="0" u="none">
                <a:solidFill>
                  <a:srgbClr val="000000"/>
                </a:solidFill>
                <a:ea typeface="宋体" charset="-122"/>
              </a:rPr>
              <a:t>       Liu picked up the phone and </a:t>
            </a:r>
            <a:r>
              <a:rPr lang="en-US" altLang="zh-CN" sz="2400" b="0" u="none">
                <a:solidFill>
                  <a:srgbClr val="000099"/>
                </a:solidFill>
                <a:ea typeface="宋体" charset="-122"/>
              </a:rPr>
              <a:t>dashed</a:t>
            </a:r>
            <a:r>
              <a:rPr lang="en-US" altLang="zh-CN" sz="2400" b="0" u="none">
                <a:solidFill>
                  <a:srgbClr val="000000"/>
                </a:solidFill>
                <a:ea typeface="宋体" charset="-122"/>
              </a:rPr>
              <a:t> out. However, he soon </a:t>
            </a:r>
          </a:p>
          <a:p>
            <a:pPr defTabSz="914400"/>
            <a:r>
              <a:rPr lang="en-US" altLang="zh-CN" sz="2400" b="0" u="none">
                <a:solidFill>
                  <a:srgbClr val="000099"/>
                </a:solidFill>
                <a:ea typeface="宋体" charset="-122"/>
              </a:rPr>
              <a:t>panick</a:t>
            </a:r>
            <a:r>
              <a:rPr lang="en-US" altLang="zh-CN" sz="2400" b="0" u="none">
                <a:solidFill>
                  <a:srgbClr val="000000"/>
                </a:solidFill>
                <a:ea typeface="宋体" charset="-122"/>
              </a:rPr>
              <a:t>ed and regretted his action, realizing he had committed a </a:t>
            </a:r>
          </a:p>
          <a:p>
            <a:pPr defTabSz="914400"/>
            <a:r>
              <a:rPr lang="en-US" altLang="zh-CN" sz="2400" b="0" u="none">
                <a:solidFill>
                  <a:srgbClr val="000000"/>
                </a:solidFill>
                <a:ea typeface="宋体" charset="-122"/>
              </a:rPr>
              <a:t>crime. He ended up throwing the phone in the trash.</a:t>
            </a:r>
          </a:p>
        </p:txBody>
      </p:sp>
      <p:pic>
        <p:nvPicPr>
          <p:cNvPr id="72708" name="Picture 5" descr="mmexport156795603919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8350" y="3089275"/>
            <a:ext cx="3803650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9" name="AutoShape 6"/>
          <p:cNvSpPr>
            <a:spLocks noChangeArrowheads="1"/>
          </p:cNvSpPr>
          <p:nvPr/>
        </p:nvSpPr>
        <p:spPr bwMode="auto">
          <a:xfrm>
            <a:off x="25400" y="1300163"/>
            <a:ext cx="8332788" cy="3581400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660033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sz="2400" b="0" u="none">
              <a:solidFill>
                <a:srgbClr val="000000"/>
              </a:solidFill>
              <a:ea typeface="宋体" charset="-122"/>
            </a:endParaRPr>
          </a:p>
        </p:txBody>
      </p:sp>
      <p:sp>
        <p:nvSpPr>
          <p:cNvPr id="72710" name="AutoShape 7"/>
          <p:cNvSpPr>
            <a:spLocks noChangeArrowheads="1"/>
          </p:cNvSpPr>
          <p:nvPr/>
        </p:nvSpPr>
        <p:spPr bwMode="auto">
          <a:xfrm>
            <a:off x="0" y="1327150"/>
            <a:ext cx="8345488" cy="3554413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sz="2400" b="0" u="none">
              <a:solidFill>
                <a:srgbClr val="000000"/>
              </a:solidFill>
              <a:ea typeface="宋体" charset="-122"/>
            </a:endParaRPr>
          </a:p>
        </p:txBody>
      </p:sp>
      <p:sp>
        <p:nvSpPr>
          <p:cNvPr id="72711" name="AutoShape 8"/>
          <p:cNvSpPr>
            <a:spLocks noChangeArrowheads="1"/>
          </p:cNvSpPr>
          <p:nvPr/>
        </p:nvSpPr>
        <p:spPr bwMode="auto">
          <a:xfrm>
            <a:off x="193675" y="1327150"/>
            <a:ext cx="8139113" cy="3567113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sz="2400" b="0" u="none">
              <a:solidFill>
                <a:srgbClr val="000000"/>
              </a:solidFill>
              <a:ea typeface="宋体" charset="-122"/>
            </a:endParaRPr>
          </a:p>
        </p:txBody>
      </p:sp>
      <p:sp>
        <p:nvSpPr>
          <p:cNvPr id="72712" name="AutoShape 9"/>
          <p:cNvSpPr>
            <a:spLocks noChangeArrowheads="1"/>
          </p:cNvSpPr>
          <p:nvPr/>
        </p:nvSpPr>
        <p:spPr bwMode="auto">
          <a:xfrm>
            <a:off x="193675" y="1339850"/>
            <a:ext cx="3400425" cy="1158875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sz="2400" b="0" u="none">
              <a:solidFill>
                <a:srgbClr val="000000"/>
              </a:solidFill>
              <a:ea typeface="宋体" charset="-122"/>
            </a:endParaRPr>
          </a:p>
        </p:txBody>
      </p:sp>
      <p:sp>
        <p:nvSpPr>
          <p:cNvPr id="72713" name="AutoShape 10"/>
          <p:cNvSpPr>
            <a:spLocks noChangeArrowheads="1"/>
          </p:cNvSpPr>
          <p:nvPr/>
        </p:nvSpPr>
        <p:spPr bwMode="auto">
          <a:xfrm>
            <a:off x="219075" y="1403350"/>
            <a:ext cx="733425" cy="8382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sz="2400" b="0" u="none">
              <a:solidFill>
                <a:srgbClr val="000000"/>
              </a:solidFill>
              <a:ea typeface="宋体" charset="-122"/>
            </a:endParaRPr>
          </a:p>
        </p:txBody>
      </p:sp>
      <p:sp>
        <p:nvSpPr>
          <p:cNvPr id="71690" name="AutoShape 11"/>
          <p:cNvSpPr>
            <a:spLocks noChangeArrowheads="1"/>
          </p:cNvSpPr>
          <p:nvPr/>
        </p:nvSpPr>
        <p:spPr bwMode="auto">
          <a:xfrm>
            <a:off x="0" y="1339850"/>
            <a:ext cx="8370888" cy="3476625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sz="2400" b="0" u="none">
              <a:solidFill>
                <a:srgbClr val="000000"/>
              </a:solidFill>
              <a:ea typeface="宋体" charset="-122"/>
            </a:endParaRPr>
          </a:p>
        </p:txBody>
      </p:sp>
    </p:spTree>
  </p:cSld>
  <p:clrMapOvr>
    <a:masterClrMapping/>
  </p:clrMapOvr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/>
      <p:bldP spid="7169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矩形 1"/>
          <p:cNvSpPr>
            <a:spLocks noChangeArrowheads="1"/>
          </p:cNvSpPr>
          <p:nvPr/>
        </p:nvSpPr>
        <p:spPr bwMode="auto">
          <a:xfrm>
            <a:off x="823913" y="146050"/>
            <a:ext cx="29083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0" u="none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3200" b="0" u="none">
                <a:ea typeface="宋体" charset="-122"/>
              </a:rPr>
              <a:t>Case Analysis</a:t>
            </a:r>
            <a:endParaRPr lang="zh-CN" altLang="en-US" sz="3200" b="0" u="none">
              <a:ea typeface="宋体" charset="-122"/>
            </a:endParaRPr>
          </a:p>
        </p:txBody>
      </p:sp>
      <p:sp>
        <p:nvSpPr>
          <p:cNvPr id="73730" name="Text Box 4"/>
          <p:cNvSpPr txBox="1">
            <a:spLocks noChangeArrowheads="1"/>
          </p:cNvSpPr>
          <p:nvPr/>
        </p:nvSpPr>
        <p:spPr bwMode="auto">
          <a:xfrm>
            <a:off x="374650" y="1811338"/>
            <a:ext cx="950753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lnSpc>
                <a:spcPct val="120000"/>
              </a:lnSpc>
            </a:pPr>
            <a:r>
              <a:rPr lang="en-US" altLang="zh-CN" sz="2800" b="0" u="none">
                <a:solidFill>
                  <a:srgbClr val="000000"/>
                </a:solidFill>
                <a:ea typeface="宋体" charset="-122"/>
              </a:rPr>
              <a:t>       Liu was sentenced to </a:t>
            </a:r>
            <a:r>
              <a:rPr lang="en-US" altLang="zh-CN" sz="2800" b="0" u="none">
                <a:solidFill>
                  <a:srgbClr val="000099"/>
                </a:solidFill>
                <a:ea typeface="宋体" charset="-122"/>
              </a:rPr>
              <a:t>four</a:t>
            </a:r>
            <a:r>
              <a:rPr lang="en-US" altLang="zh-CN" sz="2800" b="0" u="none">
                <a:solidFill>
                  <a:srgbClr val="000000"/>
                </a:solidFill>
                <a:ea typeface="宋体" charset="-122"/>
              </a:rPr>
              <a:t> months in </a:t>
            </a:r>
            <a:r>
              <a:rPr lang="en-US" altLang="zh-CN" sz="2800" b="0" u="none">
                <a:solidFill>
                  <a:srgbClr val="000099"/>
                </a:solidFill>
                <a:ea typeface="宋体" charset="-122"/>
              </a:rPr>
              <a:t>detention </a:t>
            </a:r>
            <a:r>
              <a:rPr lang="en-US" altLang="zh-CN" sz="2800" b="0" u="none">
                <a:solidFill>
                  <a:srgbClr val="000000"/>
                </a:solidFill>
                <a:ea typeface="宋体" charset="-122"/>
              </a:rPr>
              <a:t>after stealing a stranger’s phone. He was placed on </a:t>
            </a:r>
            <a:r>
              <a:rPr lang="en-US" altLang="zh-CN" sz="2800" b="0" u="none">
                <a:solidFill>
                  <a:srgbClr val="000099"/>
                </a:solidFill>
                <a:ea typeface="宋体" charset="-122"/>
              </a:rPr>
              <a:t>probation</a:t>
            </a:r>
            <a:r>
              <a:rPr lang="en-US" altLang="zh-CN" sz="2800" b="0" u="none">
                <a:solidFill>
                  <a:srgbClr val="000000"/>
                </a:solidFill>
                <a:ea typeface="宋体" charset="-122"/>
              </a:rPr>
              <a:t> for </a:t>
            </a:r>
            <a:r>
              <a:rPr lang="en-US" altLang="zh-CN" sz="2800" b="0" u="none">
                <a:solidFill>
                  <a:srgbClr val="000099"/>
                </a:solidFill>
                <a:ea typeface="宋体" charset="-122"/>
              </a:rPr>
              <a:t>six</a:t>
            </a:r>
            <a:r>
              <a:rPr lang="en-US" altLang="zh-CN" sz="2800" b="0" u="none">
                <a:solidFill>
                  <a:srgbClr val="000000"/>
                </a:solidFill>
                <a:ea typeface="宋体" charset="-122"/>
              </a:rPr>
              <a:t> months, </a:t>
            </a:r>
          </a:p>
          <a:p>
            <a:pPr defTabSz="914400">
              <a:lnSpc>
                <a:spcPct val="120000"/>
              </a:lnSpc>
            </a:pPr>
            <a:r>
              <a:rPr lang="en-US" altLang="zh-CN" sz="2800" b="0" u="none">
                <a:solidFill>
                  <a:srgbClr val="000000"/>
                </a:solidFill>
                <a:ea typeface="宋体" charset="-122"/>
              </a:rPr>
              <a:t>and ordered to remain in his hometown, potentially </a:t>
            </a:r>
            <a:r>
              <a:rPr lang="en-US" altLang="zh-CN" sz="2800" b="0" u="none">
                <a:solidFill>
                  <a:srgbClr val="000099"/>
                </a:solidFill>
                <a:ea typeface="宋体" charset="-122"/>
              </a:rPr>
              <a:t>derail</a:t>
            </a:r>
            <a:r>
              <a:rPr lang="en-US" altLang="zh-CN" sz="2800" b="0" u="none">
                <a:solidFill>
                  <a:srgbClr val="000000"/>
                </a:solidFill>
                <a:ea typeface="宋体" charset="-122"/>
              </a:rPr>
              <a:t>ing his plans of attending the college in September.</a:t>
            </a:r>
          </a:p>
        </p:txBody>
      </p:sp>
      <p:sp>
        <p:nvSpPr>
          <p:cNvPr id="74755" name="AutoShape 4"/>
          <p:cNvSpPr>
            <a:spLocks noChangeArrowheads="1"/>
          </p:cNvSpPr>
          <p:nvPr/>
        </p:nvSpPr>
        <p:spPr bwMode="auto">
          <a:xfrm>
            <a:off x="2073275" y="2279650"/>
            <a:ext cx="88900" cy="1982788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sz="2400" b="0" u="none">
              <a:solidFill>
                <a:srgbClr val="000000"/>
              </a:solidFill>
              <a:ea typeface="宋体" charset="-122"/>
            </a:endParaRPr>
          </a:p>
        </p:txBody>
      </p:sp>
      <p:sp>
        <p:nvSpPr>
          <p:cNvPr id="74756" name="AutoShape 6"/>
          <p:cNvSpPr>
            <a:spLocks noChangeArrowheads="1"/>
          </p:cNvSpPr>
          <p:nvPr/>
        </p:nvSpPr>
        <p:spPr bwMode="auto">
          <a:xfrm>
            <a:off x="1506538" y="2266950"/>
            <a:ext cx="9826625" cy="2111375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sz="2400" b="0" u="none">
              <a:solidFill>
                <a:srgbClr val="000000"/>
              </a:solidFill>
              <a:ea typeface="宋体" charset="-122"/>
            </a:endParaRPr>
          </a:p>
        </p:txBody>
      </p:sp>
      <p:sp>
        <p:nvSpPr>
          <p:cNvPr id="74757" name="AutoShape 7"/>
          <p:cNvSpPr>
            <a:spLocks noChangeArrowheads="1"/>
          </p:cNvSpPr>
          <p:nvPr/>
        </p:nvSpPr>
        <p:spPr bwMode="auto">
          <a:xfrm>
            <a:off x="1546225" y="2189163"/>
            <a:ext cx="9748838" cy="225425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zh-CN" altLang="en-US" sz="2400" b="0" u="none">
              <a:solidFill>
                <a:srgbClr val="000000"/>
              </a:solidFill>
              <a:ea typeface="宋体" charset="-122"/>
            </a:endParaRPr>
          </a:p>
        </p:txBody>
      </p:sp>
      <p:sp>
        <p:nvSpPr>
          <p:cNvPr id="74758" name="AutoShape 8"/>
          <p:cNvSpPr>
            <a:spLocks noChangeArrowheads="1"/>
          </p:cNvSpPr>
          <p:nvPr/>
        </p:nvSpPr>
        <p:spPr bwMode="auto">
          <a:xfrm>
            <a:off x="2279650" y="0"/>
            <a:ext cx="914400" cy="914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sz="2400" b="0" u="none">
              <a:solidFill>
                <a:srgbClr val="000000"/>
              </a:solidFill>
              <a:ea typeface="宋体" charset="-122"/>
            </a:endParaRPr>
          </a:p>
        </p:txBody>
      </p:sp>
      <p:sp>
        <p:nvSpPr>
          <p:cNvPr id="73735" name="AutoShape 9"/>
          <p:cNvSpPr>
            <a:spLocks noChangeArrowheads="1"/>
          </p:cNvSpPr>
          <p:nvPr/>
        </p:nvSpPr>
        <p:spPr bwMode="auto">
          <a:xfrm>
            <a:off x="233363" y="1635125"/>
            <a:ext cx="9801225" cy="2524125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660033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zh-CN" altLang="en-US" sz="2400" b="0" u="none">
              <a:solidFill>
                <a:srgbClr val="000000"/>
              </a:solidFill>
              <a:ea typeface="宋体" charset="-122"/>
            </a:endParaRPr>
          </a:p>
        </p:txBody>
      </p:sp>
      <p:sp>
        <p:nvSpPr>
          <p:cNvPr id="74760" name="AutoShape 10"/>
          <p:cNvSpPr>
            <a:spLocks noChangeArrowheads="1"/>
          </p:cNvSpPr>
          <p:nvPr/>
        </p:nvSpPr>
        <p:spPr bwMode="auto">
          <a:xfrm>
            <a:off x="1531938" y="2151063"/>
            <a:ext cx="9839325" cy="229235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zh-CN" altLang="en-US" sz="2400" b="0" u="none">
              <a:solidFill>
                <a:srgbClr val="000000"/>
              </a:solidFill>
              <a:ea typeface="宋体" charset="-122"/>
            </a:endParaRPr>
          </a:p>
        </p:txBody>
      </p:sp>
      <p:pic>
        <p:nvPicPr>
          <p:cNvPr id="73737" name="Picture 12" descr="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35888" y="4476750"/>
            <a:ext cx="4024312" cy="212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3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/>
      <p:bldP spid="7373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b="0" u="none"/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1122363" y="1250950"/>
            <a:ext cx="38227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 u="none">
                <a:solidFill>
                  <a:srgbClr val="C00000"/>
                </a:solidFill>
                <a:ea typeface="楷体_GB2312"/>
                <a:cs typeface="微软雅黑" pitchFamily="34" charset="-122"/>
              </a:rPr>
              <a:t>Warm-up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2350" y="5319713"/>
            <a:ext cx="1414463" cy="1076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533" name="Text Box 8"/>
          <p:cNvSpPr txBox="1">
            <a:spLocks noChangeArrowheads="1"/>
          </p:cNvSpPr>
          <p:nvPr/>
        </p:nvSpPr>
        <p:spPr bwMode="auto">
          <a:xfrm>
            <a:off x="974725" y="2181225"/>
            <a:ext cx="510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sz="2400" b="0" u="none">
                <a:ea typeface="宋体" charset="-122"/>
              </a:rPr>
              <a:t>1. Why does our country make the law?</a:t>
            </a:r>
          </a:p>
        </p:txBody>
      </p:sp>
      <p:sp>
        <p:nvSpPr>
          <p:cNvPr id="22534" name="Text Box 9"/>
          <p:cNvSpPr txBox="1">
            <a:spLocks noChangeArrowheads="1"/>
          </p:cNvSpPr>
          <p:nvPr/>
        </p:nvSpPr>
        <p:spPr bwMode="auto">
          <a:xfrm>
            <a:off x="904875" y="4214813"/>
            <a:ext cx="9420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sz="2400" b="0" u="none">
                <a:ea typeface="宋体" charset="-122"/>
              </a:rPr>
              <a:t>2. What’s the basic law of China? Can you name some laws in our country?</a:t>
            </a:r>
          </a:p>
        </p:txBody>
      </p:sp>
      <p:sp>
        <p:nvSpPr>
          <p:cNvPr id="34823" name="Text Box 10"/>
          <p:cNvSpPr txBox="1">
            <a:spLocks noChangeArrowheads="1"/>
          </p:cNvSpPr>
          <p:nvPr/>
        </p:nvSpPr>
        <p:spPr bwMode="auto">
          <a:xfrm>
            <a:off x="1103313" y="4843463"/>
            <a:ext cx="9231312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en-US" altLang="zh-CN" sz="2400" b="0">
                <a:solidFill>
                  <a:srgbClr val="C00000"/>
                </a:solidFill>
                <a:ea typeface="宋体" charset="-122"/>
              </a:rPr>
              <a:t>Our basic law is the Constitution of the People’s Republic of China.</a:t>
            </a:r>
          </a:p>
          <a:p>
            <a:pPr defTabSz="914400"/>
            <a:r>
              <a:rPr lang="en-US" altLang="zh-CN" sz="2400" b="0">
                <a:solidFill>
                  <a:srgbClr val="C00000"/>
                </a:solidFill>
                <a:ea typeface="宋体" charset="-122"/>
              </a:rPr>
              <a:t>Criminal Law; Labor Law; Marriage Law; Education Law; Advertisement Law; Insurance Law; Contract Law; Succession Law; Teachers Law;  Lawyers Law…</a:t>
            </a:r>
            <a:r>
              <a:rPr lang="en-US" altLang="zh-CN" b="0">
                <a:solidFill>
                  <a:srgbClr val="C00000"/>
                </a:solidFill>
                <a:latin typeface="Times New Roman" pitchFamily="18" charset="0"/>
                <a:ea typeface="宋体" charset="-122"/>
              </a:rPr>
              <a:t>    </a:t>
            </a:r>
          </a:p>
        </p:txBody>
      </p:sp>
      <p:pic>
        <p:nvPicPr>
          <p:cNvPr id="34824" name="图片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62925" y="255588"/>
            <a:ext cx="2844800" cy="393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 Box 10"/>
          <p:cNvSpPr txBox="1">
            <a:spLocks noChangeArrowheads="1"/>
          </p:cNvSpPr>
          <p:nvPr/>
        </p:nvSpPr>
        <p:spPr bwMode="auto">
          <a:xfrm>
            <a:off x="1220788" y="2652713"/>
            <a:ext cx="6832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sz="2400" b="0">
                <a:solidFill>
                  <a:srgbClr val="C00000"/>
                </a:solidFill>
                <a:ea typeface="宋体" charset="-122"/>
              </a:rPr>
              <a:t>Our country wants to ensure social fairness and carry </a:t>
            </a:r>
          </a:p>
          <a:p>
            <a:pPr defTabSz="914400"/>
            <a:r>
              <a:rPr lang="en-US" altLang="zh-CN" sz="2400" b="0">
                <a:solidFill>
                  <a:srgbClr val="C00000"/>
                </a:solidFill>
                <a:ea typeface="宋体" charset="-122"/>
              </a:rPr>
              <a:t>out comprehensive reform.</a:t>
            </a:r>
          </a:p>
        </p:txBody>
      </p:sp>
    </p:spTree>
  </p:cSld>
  <p:clrMapOvr>
    <a:masterClrMapping/>
  </p:clrMapOvr>
  <p:transition spd="slow" advTm="3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348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1000"/>
                                        <p:tgtEl>
                                          <p:spTgt spid="348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1000"/>
                                        <p:tgtEl>
                                          <p:spTgt spid="348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10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1000"/>
                                        <p:tgtEl>
                                          <p:spTgt spid="348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矩形 1"/>
          <p:cNvSpPr>
            <a:spLocks noChangeArrowheads="1"/>
          </p:cNvSpPr>
          <p:nvPr/>
        </p:nvSpPr>
        <p:spPr bwMode="auto">
          <a:xfrm>
            <a:off x="823913" y="201613"/>
            <a:ext cx="31861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200" b="0" u="none">
                <a:ea typeface="宋体" charset="-122"/>
              </a:rPr>
              <a:t>   Case Analysis</a:t>
            </a:r>
            <a:r>
              <a:rPr lang="zh-CN" altLang="en-US" sz="3200" u="none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 </a:t>
            </a:r>
          </a:p>
        </p:txBody>
      </p:sp>
      <p:sp>
        <p:nvSpPr>
          <p:cNvPr id="76802" name="Text Box 45"/>
          <p:cNvSpPr txBox="1">
            <a:spLocks noChangeArrowheads="1"/>
          </p:cNvSpPr>
          <p:nvPr/>
        </p:nvSpPr>
        <p:spPr bwMode="auto">
          <a:xfrm>
            <a:off x="8289925" y="2243138"/>
            <a:ext cx="184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endParaRPr lang="zh-CN" altLang="en-US" sz="3200" b="0" u="none">
              <a:solidFill>
                <a:srgbClr val="000000"/>
              </a:solidFill>
              <a:latin typeface="Times New Roman" pitchFamily="18" charset="0"/>
              <a:ea typeface="宋体" charset="-122"/>
            </a:endParaRPr>
          </a:p>
        </p:txBody>
      </p:sp>
      <p:sp>
        <p:nvSpPr>
          <p:cNvPr id="76803" name="Text Box 46"/>
          <p:cNvSpPr txBox="1">
            <a:spLocks noChangeArrowheads="1"/>
          </p:cNvSpPr>
          <p:nvPr/>
        </p:nvSpPr>
        <p:spPr bwMode="auto">
          <a:xfrm>
            <a:off x="7958138" y="2471738"/>
            <a:ext cx="176847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en-US" altLang="zh-CN" sz="1600" b="0" u="none">
                <a:solidFill>
                  <a:srgbClr val="000000"/>
                </a:solidFill>
                <a:ea typeface="宋体" charset="-122"/>
              </a:rPr>
              <a:t>       </a:t>
            </a:r>
            <a:r>
              <a:rPr lang="en-US" altLang="zh-CN" sz="1600" u="none">
                <a:solidFill>
                  <a:schemeClr val="bg1"/>
                </a:solidFill>
                <a:ea typeface="宋体" charset="-122"/>
              </a:rPr>
              <a:t>Persist in a </a:t>
            </a:r>
          </a:p>
          <a:p>
            <a:pPr defTabSz="914400"/>
            <a:r>
              <a:rPr lang="en-US" altLang="zh-CN" sz="1600" u="none">
                <a:solidFill>
                  <a:schemeClr val="bg1"/>
                </a:solidFill>
                <a:ea typeface="宋体" charset="-122"/>
              </a:rPr>
              <a:t>joint commitment</a:t>
            </a:r>
          </a:p>
          <a:p>
            <a:pPr defTabSz="914400"/>
            <a:r>
              <a:rPr lang="en-US" altLang="zh-CN" sz="1600" u="none">
                <a:solidFill>
                  <a:schemeClr val="bg1"/>
                </a:solidFill>
                <a:ea typeface="宋体" charset="-122"/>
              </a:rPr>
              <a:t>to  rule of law and rule of virtue</a:t>
            </a:r>
          </a:p>
        </p:txBody>
      </p:sp>
      <p:sp>
        <p:nvSpPr>
          <p:cNvPr id="75780" name="Text Box 47"/>
          <p:cNvSpPr txBox="1">
            <a:spLocks noChangeArrowheads="1"/>
          </p:cNvSpPr>
          <p:nvPr/>
        </p:nvSpPr>
        <p:spPr bwMode="auto">
          <a:xfrm>
            <a:off x="708025" y="1274763"/>
            <a:ext cx="63182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sz="3200" u="none">
                <a:solidFill>
                  <a:srgbClr val="000000"/>
                </a:solidFill>
                <a:ea typeface="宋体" charset="-122"/>
              </a:rPr>
              <a:t>Case Ⅱ   Academic Misconduct Case</a:t>
            </a:r>
          </a:p>
        </p:txBody>
      </p:sp>
      <p:pic>
        <p:nvPicPr>
          <p:cNvPr id="75781" name="Picture 48" descr="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95975" y="2190750"/>
            <a:ext cx="4314825" cy="394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2" name="Text Box 49"/>
          <p:cNvSpPr txBox="1">
            <a:spLocks noChangeArrowheads="1"/>
          </p:cNvSpPr>
          <p:nvPr/>
        </p:nvSpPr>
        <p:spPr bwMode="auto">
          <a:xfrm>
            <a:off x="1814513" y="3635375"/>
            <a:ext cx="2698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sz="2800" b="0" u="none">
                <a:solidFill>
                  <a:srgbClr val="9900CC"/>
                </a:solidFill>
                <a:ea typeface="宋体" charset="-122"/>
              </a:rPr>
              <a:t>Actor Zhai Tianlin</a:t>
            </a:r>
          </a:p>
        </p:txBody>
      </p:sp>
      <p:sp>
        <p:nvSpPr>
          <p:cNvPr id="76807" name="Oval 8"/>
          <p:cNvSpPr>
            <a:spLocks noChangeArrowheads="1"/>
          </p:cNvSpPr>
          <p:nvPr/>
        </p:nvSpPr>
        <p:spPr bwMode="auto">
          <a:xfrm>
            <a:off x="1274763" y="3348038"/>
            <a:ext cx="811212" cy="901700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sz="2400" b="0" u="none">
              <a:solidFill>
                <a:srgbClr val="000000"/>
              </a:solidFill>
              <a:ea typeface="宋体" charset="-122"/>
            </a:endParaRPr>
          </a:p>
        </p:txBody>
      </p:sp>
      <p:sp>
        <p:nvSpPr>
          <p:cNvPr id="76808" name="Oval 9"/>
          <p:cNvSpPr>
            <a:spLocks noChangeArrowheads="1"/>
          </p:cNvSpPr>
          <p:nvPr/>
        </p:nvSpPr>
        <p:spPr bwMode="auto">
          <a:xfrm>
            <a:off x="1803400" y="3567113"/>
            <a:ext cx="2717800" cy="708025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sz="2400" b="0" u="none">
              <a:solidFill>
                <a:srgbClr val="000000"/>
              </a:solidFill>
              <a:ea typeface="宋体" charset="-122"/>
            </a:endParaRPr>
          </a:p>
        </p:txBody>
      </p:sp>
      <p:sp>
        <p:nvSpPr>
          <p:cNvPr id="75785" name="Oval 10"/>
          <p:cNvSpPr>
            <a:spLocks noChangeArrowheads="1"/>
          </p:cNvSpPr>
          <p:nvPr/>
        </p:nvSpPr>
        <p:spPr bwMode="auto">
          <a:xfrm>
            <a:off x="1816100" y="3476625"/>
            <a:ext cx="2690813" cy="941388"/>
          </a:xfrm>
          <a:prstGeom prst="ellipse">
            <a:avLst/>
          </a:prstGeom>
          <a:noFill/>
          <a:ln w="9525" algn="ctr">
            <a:solidFill>
              <a:srgbClr val="660033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sz="2400" b="0" u="none">
              <a:solidFill>
                <a:srgbClr val="000000"/>
              </a:solidFill>
              <a:ea typeface="宋体" charset="-122"/>
            </a:endParaRPr>
          </a:p>
        </p:txBody>
      </p:sp>
    </p:spTree>
  </p:cSld>
  <p:clrMapOvr>
    <a:masterClrMapping/>
  </p:clrMapOvr>
  <p:transition spd="slow" advTm="3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5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2" grpId="0"/>
      <p:bldP spid="7578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矩形 1"/>
          <p:cNvSpPr>
            <a:spLocks noChangeArrowheads="1"/>
          </p:cNvSpPr>
          <p:nvPr/>
        </p:nvSpPr>
        <p:spPr bwMode="auto">
          <a:xfrm>
            <a:off x="823913" y="201613"/>
            <a:ext cx="31861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3200" b="0" u="none">
                <a:ea typeface="宋体" charset="-122"/>
              </a:rPr>
              <a:t>   Case Analysis</a:t>
            </a:r>
            <a:r>
              <a:rPr lang="zh-CN" altLang="en-US" sz="3200" u="none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 </a:t>
            </a:r>
          </a:p>
        </p:txBody>
      </p:sp>
      <p:sp>
        <p:nvSpPr>
          <p:cNvPr id="78850" name="Text Box 45"/>
          <p:cNvSpPr txBox="1">
            <a:spLocks noChangeArrowheads="1"/>
          </p:cNvSpPr>
          <p:nvPr/>
        </p:nvSpPr>
        <p:spPr bwMode="auto">
          <a:xfrm>
            <a:off x="8289925" y="2243138"/>
            <a:ext cx="184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endParaRPr lang="zh-CN" altLang="en-US" sz="3200" b="0" u="none">
              <a:solidFill>
                <a:srgbClr val="000000"/>
              </a:solidFill>
              <a:latin typeface="Times New Roman" pitchFamily="18" charset="0"/>
              <a:ea typeface="宋体" charset="-122"/>
            </a:endParaRPr>
          </a:p>
        </p:txBody>
      </p:sp>
      <p:sp>
        <p:nvSpPr>
          <p:cNvPr id="78851" name="Text Box 46"/>
          <p:cNvSpPr txBox="1">
            <a:spLocks noChangeArrowheads="1"/>
          </p:cNvSpPr>
          <p:nvPr/>
        </p:nvSpPr>
        <p:spPr bwMode="auto">
          <a:xfrm>
            <a:off x="7958138" y="2471738"/>
            <a:ext cx="176847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en-US" altLang="zh-CN" sz="1600" b="0" u="none">
                <a:solidFill>
                  <a:srgbClr val="000000"/>
                </a:solidFill>
                <a:ea typeface="宋体" charset="-122"/>
              </a:rPr>
              <a:t>       </a:t>
            </a:r>
            <a:r>
              <a:rPr lang="en-US" altLang="zh-CN" sz="1600" u="none">
                <a:solidFill>
                  <a:schemeClr val="bg1"/>
                </a:solidFill>
                <a:ea typeface="宋体" charset="-122"/>
              </a:rPr>
              <a:t>Persist in a </a:t>
            </a:r>
          </a:p>
          <a:p>
            <a:pPr defTabSz="914400"/>
            <a:r>
              <a:rPr lang="en-US" altLang="zh-CN" sz="1600" u="none">
                <a:solidFill>
                  <a:schemeClr val="bg1"/>
                </a:solidFill>
                <a:ea typeface="宋体" charset="-122"/>
              </a:rPr>
              <a:t>joint commitment</a:t>
            </a:r>
          </a:p>
          <a:p>
            <a:pPr defTabSz="914400"/>
            <a:r>
              <a:rPr lang="en-US" altLang="zh-CN" sz="1600" u="none">
                <a:solidFill>
                  <a:schemeClr val="bg1"/>
                </a:solidFill>
                <a:ea typeface="宋体" charset="-122"/>
              </a:rPr>
              <a:t>to  rule of law and rule of virtue</a:t>
            </a:r>
          </a:p>
        </p:txBody>
      </p:sp>
      <p:pic>
        <p:nvPicPr>
          <p:cNvPr id="77828" name="Picture 8" descr="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38988" y="1193800"/>
            <a:ext cx="3886200" cy="455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29" name="Picture 9" descr="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0888" y="1149350"/>
            <a:ext cx="5172075" cy="454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30" name="Text Box 7"/>
          <p:cNvSpPr txBox="1">
            <a:spLocks noChangeArrowheads="1"/>
          </p:cNvSpPr>
          <p:nvPr/>
        </p:nvSpPr>
        <p:spPr bwMode="auto">
          <a:xfrm>
            <a:off x="963613" y="5942013"/>
            <a:ext cx="406558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sz="2400" b="0" u="none">
                <a:solidFill>
                  <a:srgbClr val="000099"/>
                </a:solidFill>
                <a:ea typeface="宋体" charset="-122"/>
              </a:rPr>
              <a:t>PhD from Beijing Film Academy</a:t>
            </a:r>
          </a:p>
        </p:txBody>
      </p:sp>
      <p:sp>
        <p:nvSpPr>
          <p:cNvPr id="77831" name="Text Box 8"/>
          <p:cNvSpPr txBox="1">
            <a:spLocks noChangeArrowheads="1"/>
          </p:cNvSpPr>
          <p:nvPr/>
        </p:nvSpPr>
        <p:spPr bwMode="auto">
          <a:xfrm>
            <a:off x="6423025" y="6057900"/>
            <a:ext cx="5576888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sz="2400" b="0" u="none">
                <a:solidFill>
                  <a:srgbClr val="000099"/>
                </a:solidFill>
                <a:ea typeface="宋体" charset="-122"/>
              </a:rPr>
              <a:t>postdoctoral candidate at Peking University</a:t>
            </a:r>
          </a:p>
        </p:txBody>
      </p:sp>
    </p:spTree>
  </p:cSld>
  <p:clrMapOvr>
    <a:masterClrMapping/>
  </p:clrMapOvr>
  <p:transition spd="slow" advTm="3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78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矩形 1"/>
          <p:cNvSpPr>
            <a:spLocks noChangeArrowheads="1"/>
          </p:cNvSpPr>
          <p:nvPr/>
        </p:nvSpPr>
        <p:spPr bwMode="auto">
          <a:xfrm>
            <a:off x="823913" y="201613"/>
            <a:ext cx="31861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3200" b="0" u="none">
                <a:ea typeface="宋体" charset="-122"/>
              </a:rPr>
              <a:t>   Case Analysis</a:t>
            </a:r>
            <a:r>
              <a:rPr lang="zh-CN" altLang="en-US" sz="3200" u="none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 </a:t>
            </a:r>
          </a:p>
        </p:txBody>
      </p:sp>
      <p:sp>
        <p:nvSpPr>
          <p:cNvPr id="80898" name="Text Box 45"/>
          <p:cNvSpPr txBox="1">
            <a:spLocks noChangeArrowheads="1"/>
          </p:cNvSpPr>
          <p:nvPr/>
        </p:nvSpPr>
        <p:spPr bwMode="auto">
          <a:xfrm>
            <a:off x="8289925" y="2243138"/>
            <a:ext cx="184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endParaRPr lang="zh-CN" altLang="en-US" sz="3200" b="0" u="none">
              <a:solidFill>
                <a:srgbClr val="000000"/>
              </a:solidFill>
              <a:latin typeface="Times New Roman" pitchFamily="18" charset="0"/>
              <a:ea typeface="宋体" charset="-122"/>
            </a:endParaRPr>
          </a:p>
        </p:txBody>
      </p:sp>
      <p:sp>
        <p:nvSpPr>
          <p:cNvPr id="80899" name="Text Box 46"/>
          <p:cNvSpPr txBox="1">
            <a:spLocks noChangeArrowheads="1"/>
          </p:cNvSpPr>
          <p:nvPr/>
        </p:nvSpPr>
        <p:spPr bwMode="auto">
          <a:xfrm>
            <a:off x="7958138" y="2471738"/>
            <a:ext cx="176847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en-US" altLang="zh-CN" sz="1600" b="0" u="none">
                <a:solidFill>
                  <a:srgbClr val="000000"/>
                </a:solidFill>
                <a:ea typeface="宋体" charset="-122"/>
              </a:rPr>
              <a:t>       </a:t>
            </a:r>
            <a:r>
              <a:rPr lang="en-US" altLang="zh-CN" sz="1600" u="none">
                <a:solidFill>
                  <a:schemeClr val="bg1"/>
                </a:solidFill>
                <a:ea typeface="宋体" charset="-122"/>
              </a:rPr>
              <a:t>Persist in a </a:t>
            </a:r>
          </a:p>
          <a:p>
            <a:pPr defTabSz="914400"/>
            <a:r>
              <a:rPr lang="en-US" altLang="zh-CN" sz="1600" u="none">
                <a:solidFill>
                  <a:schemeClr val="bg1"/>
                </a:solidFill>
                <a:ea typeface="宋体" charset="-122"/>
              </a:rPr>
              <a:t>joint commitment</a:t>
            </a:r>
          </a:p>
          <a:p>
            <a:pPr defTabSz="914400"/>
            <a:r>
              <a:rPr lang="en-US" altLang="zh-CN" sz="1600" u="none">
                <a:solidFill>
                  <a:schemeClr val="bg1"/>
                </a:solidFill>
                <a:ea typeface="宋体" charset="-122"/>
              </a:rPr>
              <a:t>to  rule of law and rule of virtue</a:t>
            </a:r>
          </a:p>
        </p:txBody>
      </p:sp>
      <p:sp>
        <p:nvSpPr>
          <p:cNvPr id="79876" name="Text Box 8"/>
          <p:cNvSpPr txBox="1">
            <a:spLocks noChangeArrowheads="1"/>
          </p:cNvSpPr>
          <p:nvPr/>
        </p:nvSpPr>
        <p:spPr bwMode="auto">
          <a:xfrm>
            <a:off x="219075" y="1903413"/>
            <a:ext cx="821213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sz="2400" b="0" u="none">
                <a:solidFill>
                  <a:srgbClr val="000000"/>
                </a:solidFill>
                <a:ea typeface="宋体" charset="-122"/>
              </a:rPr>
              <a:t>       </a:t>
            </a:r>
            <a:r>
              <a:rPr lang="en-US" altLang="zh-CN" sz="2800" b="0" u="none">
                <a:solidFill>
                  <a:srgbClr val="000000"/>
                </a:solidFill>
                <a:ea typeface="宋体" charset="-122"/>
              </a:rPr>
              <a:t>In a </a:t>
            </a:r>
            <a:r>
              <a:rPr lang="en-US" altLang="zh-CN" sz="2800" b="0" u="none">
                <a:solidFill>
                  <a:srgbClr val="000099"/>
                </a:solidFill>
                <a:ea typeface="宋体" charset="-122"/>
              </a:rPr>
              <a:t>dissertation</a:t>
            </a:r>
            <a:r>
              <a:rPr lang="en-US" altLang="zh-CN" sz="2800" b="0" u="none">
                <a:solidFill>
                  <a:srgbClr val="000000"/>
                </a:solidFill>
                <a:ea typeface="宋体" charset="-122"/>
              </a:rPr>
              <a:t> Zhai published while pursuing his </a:t>
            </a:r>
          </a:p>
          <a:p>
            <a:pPr defTabSz="914400"/>
            <a:r>
              <a:rPr lang="en-US" altLang="zh-CN" sz="2800" b="0" u="none">
                <a:solidFill>
                  <a:srgbClr val="000000"/>
                </a:solidFill>
                <a:ea typeface="宋体" charset="-122"/>
              </a:rPr>
              <a:t>PhD in the academy, he used the viewpoints of other</a:t>
            </a:r>
          </a:p>
          <a:p>
            <a:pPr defTabSz="914400"/>
            <a:r>
              <a:rPr lang="en-US" altLang="zh-CN" sz="2800" b="0" u="none">
                <a:solidFill>
                  <a:srgbClr val="000000"/>
                </a:solidFill>
                <a:ea typeface="宋体" charset="-122"/>
              </a:rPr>
              <a:t>experts but didn’t give credit, which showed Zhai didn’t</a:t>
            </a:r>
          </a:p>
          <a:p>
            <a:pPr defTabSz="914400"/>
            <a:r>
              <a:rPr lang="en-US" altLang="zh-CN" sz="2800" b="0" u="none">
                <a:solidFill>
                  <a:srgbClr val="000000"/>
                </a:solidFill>
                <a:ea typeface="宋体" charset="-122"/>
              </a:rPr>
              <a:t>act normatively and precisely in his academic work.</a:t>
            </a:r>
          </a:p>
        </p:txBody>
      </p:sp>
      <p:pic>
        <p:nvPicPr>
          <p:cNvPr id="79877" name="Picture 7" descr="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7788" y="4043363"/>
            <a:ext cx="408622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8" name="AutoShape 8"/>
          <p:cNvSpPr>
            <a:spLocks noChangeArrowheads="1"/>
          </p:cNvSpPr>
          <p:nvPr/>
        </p:nvSpPr>
        <p:spPr bwMode="auto">
          <a:xfrm>
            <a:off x="180975" y="1674813"/>
            <a:ext cx="8242300" cy="2330450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660033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sz="2400" b="0" u="none">
              <a:solidFill>
                <a:srgbClr val="000000"/>
              </a:solidFill>
              <a:ea typeface="宋体" charset="-122"/>
            </a:endParaRPr>
          </a:p>
        </p:txBody>
      </p:sp>
      <p:sp>
        <p:nvSpPr>
          <p:cNvPr id="80903" name="Line 8"/>
          <p:cNvSpPr>
            <a:spLocks noChangeShapeType="1"/>
          </p:cNvSpPr>
          <p:nvPr/>
        </p:nvSpPr>
        <p:spPr bwMode="auto">
          <a:xfrm>
            <a:off x="10701338" y="5314950"/>
            <a:ext cx="8715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 spd="slow" advTm="3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9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6" grpId="0"/>
      <p:bldP spid="7987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矩形 1"/>
          <p:cNvSpPr>
            <a:spLocks noChangeArrowheads="1"/>
          </p:cNvSpPr>
          <p:nvPr/>
        </p:nvSpPr>
        <p:spPr bwMode="auto">
          <a:xfrm>
            <a:off x="823913" y="201613"/>
            <a:ext cx="31861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3200" b="0" u="none">
                <a:ea typeface="宋体" charset="-122"/>
              </a:rPr>
              <a:t>   Case Analysis</a:t>
            </a:r>
            <a:r>
              <a:rPr lang="zh-CN" altLang="en-US" sz="3200" u="none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 </a:t>
            </a:r>
          </a:p>
        </p:txBody>
      </p:sp>
      <p:sp>
        <p:nvSpPr>
          <p:cNvPr id="82946" name="Text Box 45"/>
          <p:cNvSpPr txBox="1">
            <a:spLocks noChangeArrowheads="1"/>
          </p:cNvSpPr>
          <p:nvPr/>
        </p:nvSpPr>
        <p:spPr bwMode="auto">
          <a:xfrm>
            <a:off x="8289925" y="2243138"/>
            <a:ext cx="184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endParaRPr lang="zh-CN" altLang="en-US" sz="3200" b="0" u="none">
              <a:solidFill>
                <a:srgbClr val="000000"/>
              </a:solidFill>
              <a:latin typeface="Times New Roman" pitchFamily="18" charset="0"/>
              <a:ea typeface="宋体" charset="-122"/>
            </a:endParaRPr>
          </a:p>
        </p:txBody>
      </p:sp>
      <p:sp>
        <p:nvSpPr>
          <p:cNvPr id="82947" name="Text Box 46"/>
          <p:cNvSpPr txBox="1">
            <a:spLocks noChangeArrowheads="1"/>
          </p:cNvSpPr>
          <p:nvPr/>
        </p:nvSpPr>
        <p:spPr bwMode="auto">
          <a:xfrm>
            <a:off x="7958138" y="2471738"/>
            <a:ext cx="176847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en-US" altLang="zh-CN" sz="1600" b="0" u="none">
                <a:solidFill>
                  <a:srgbClr val="000000"/>
                </a:solidFill>
                <a:ea typeface="宋体" charset="-122"/>
              </a:rPr>
              <a:t>       </a:t>
            </a:r>
            <a:r>
              <a:rPr lang="en-US" altLang="zh-CN" sz="1600" u="none">
                <a:solidFill>
                  <a:schemeClr val="bg1"/>
                </a:solidFill>
                <a:ea typeface="宋体" charset="-122"/>
              </a:rPr>
              <a:t>Persist in a </a:t>
            </a:r>
          </a:p>
          <a:p>
            <a:pPr defTabSz="914400"/>
            <a:r>
              <a:rPr lang="en-US" altLang="zh-CN" sz="1600" u="none">
                <a:solidFill>
                  <a:schemeClr val="bg1"/>
                </a:solidFill>
                <a:ea typeface="宋体" charset="-122"/>
              </a:rPr>
              <a:t>joint commitment</a:t>
            </a:r>
          </a:p>
          <a:p>
            <a:pPr defTabSz="914400"/>
            <a:r>
              <a:rPr lang="en-US" altLang="zh-CN" sz="1600" u="none">
                <a:solidFill>
                  <a:schemeClr val="bg1"/>
                </a:solidFill>
                <a:ea typeface="宋体" charset="-122"/>
              </a:rPr>
              <a:t>to  rule of law and rule of virtue</a:t>
            </a:r>
          </a:p>
        </p:txBody>
      </p:sp>
      <p:sp>
        <p:nvSpPr>
          <p:cNvPr id="81924" name="Text Box 8"/>
          <p:cNvSpPr txBox="1">
            <a:spLocks noChangeArrowheads="1"/>
          </p:cNvSpPr>
          <p:nvPr/>
        </p:nvSpPr>
        <p:spPr bwMode="auto">
          <a:xfrm>
            <a:off x="242888" y="2449513"/>
            <a:ext cx="72929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en-US" altLang="zh-CN" sz="2400" b="0" u="none">
                <a:solidFill>
                  <a:srgbClr val="000000"/>
                </a:solidFill>
                <a:ea typeface="宋体" charset="-122"/>
              </a:rPr>
              <a:t>       </a:t>
            </a:r>
            <a:r>
              <a:rPr lang="en-US" altLang="zh-CN" sz="2800" b="0" u="none">
                <a:solidFill>
                  <a:srgbClr val="000000"/>
                </a:solidFill>
                <a:ea typeface="宋体" charset="-122"/>
              </a:rPr>
              <a:t>Be found </a:t>
            </a:r>
            <a:r>
              <a:rPr lang="en-US" altLang="zh-CN" sz="2800" b="0" u="none">
                <a:solidFill>
                  <a:srgbClr val="000099"/>
                </a:solidFill>
                <a:ea typeface="宋体" charset="-122"/>
              </a:rPr>
              <a:t>guilty</a:t>
            </a:r>
            <a:r>
              <a:rPr lang="en-US" altLang="zh-CN" sz="2800" b="0" u="none">
                <a:solidFill>
                  <a:srgbClr val="000000"/>
                </a:solidFill>
                <a:ea typeface="宋体" charset="-122"/>
              </a:rPr>
              <a:t>, Zhai has been </a:t>
            </a:r>
            <a:r>
              <a:rPr lang="en-US" altLang="zh-CN" sz="2800" b="0" u="none">
                <a:solidFill>
                  <a:srgbClr val="000099"/>
                </a:solidFill>
                <a:ea typeface="宋体" charset="-122"/>
              </a:rPr>
              <a:t>strip</a:t>
            </a:r>
            <a:r>
              <a:rPr lang="en-US" altLang="zh-CN" sz="2800" b="0" u="none">
                <a:solidFill>
                  <a:srgbClr val="000000"/>
                </a:solidFill>
                <a:ea typeface="宋体" charset="-122"/>
              </a:rPr>
              <a:t>ped of his doctoral degree at Beijing Film Academy. Peking University has also removed Zhai from its postdoctoral research program.</a:t>
            </a:r>
          </a:p>
        </p:txBody>
      </p:sp>
      <p:pic>
        <p:nvPicPr>
          <p:cNvPr id="81925" name="Picture 11" descr="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58100" y="1000125"/>
            <a:ext cx="3943350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6" name="AutoShape 7"/>
          <p:cNvSpPr>
            <a:spLocks noChangeArrowheads="1"/>
          </p:cNvSpPr>
          <p:nvPr/>
        </p:nvSpPr>
        <p:spPr bwMode="auto">
          <a:xfrm>
            <a:off x="192088" y="2357438"/>
            <a:ext cx="7329487" cy="2138362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660033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 sz="2400" b="0" u="none">
              <a:solidFill>
                <a:srgbClr val="000000"/>
              </a:solidFill>
              <a:ea typeface="宋体" charset="-122"/>
            </a:endParaRPr>
          </a:p>
        </p:txBody>
      </p:sp>
      <p:sp>
        <p:nvSpPr>
          <p:cNvPr id="82951" name="Oval 9"/>
          <p:cNvSpPr>
            <a:spLocks noChangeArrowheads="1"/>
          </p:cNvSpPr>
          <p:nvPr/>
        </p:nvSpPr>
        <p:spPr bwMode="auto">
          <a:xfrm>
            <a:off x="7758113" y="1157288"/>
            <a:ext cx="357187" cy="628650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lnSpc>
                <a:spcPct val="200000"/>
              </a:lnSpc>
            </a:pPr>
            <a:endParaRPr lang="zh-CN" altLang="en-US"/>
          </a:p>
        </p:txBody>
      </p:sp>
    </p:spTree>
  </p:cSld>
  <p:clrMapOvr>
    <a:masterClrMapping/>
  </p:clrMapOvr>
  <p:transition spd="slow" advTm="3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4" grpId="0"/>
      <p:bldP spid="8192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823913" y="201613"/>
            <a:ext cx="6356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3200" b="0" u="none">
                <a:latin typeface="Times New Roman" pitchFamily="18" charset="0"/>
                <a:ea typeface="宋体" charset="-122"/>
              </a:rPr>
              <a:t> </a:t>
            </a:r>
            <a:r>
              <a:rPr lang="en-US" altLang="zh-CN" sz="3200" b="0" u="none">
                <a:ea typeface="宋体" charset="-122"/>
              </a:rPr>
              <a:t>Roles and tasks of college students</a:t>
            </a:r>
            <a:endParaRPr lang="zh-CN" altLang="en-US" sz="3200" b="0" u="none">
              <a:ea typeface="宋体" charset="-122"/>
            </a:endParaRPr>
          </a:p>
        </p:txBody>
      </p:sp>
      <p:sp>
        <p:nvSpPr>
          <p:cNvPr id="84994" name="Text Box 45"/>
          <p:cNvSpPr txBox="1">
            <a:spLocks noChangeArrowheads="1"/>
          </p:cNvSpPr>
          <p:nvPr/>
        </p:nvSpPr>
        <p:spPr bwMode="auto">
          <a:xfrm>
            <a:off x="8289925" y="2243138"/>
            <a:ext cx="184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 sz="3200" b="0" u="none">
              <a:solidFill>
                <a:srgbClr val="000000"/>
              </a:solidFill>
              <a:latin typeface="Times New Roman" pitchFamily="18" charset="0"/>
              <a:ea typeface="宋体" charset="-122"/>
            </a:endParaRPr>
          </a:p>
        </p:txBody>
      </p:sp>
      <p:sp>
        <p:nvSpPr>
          <p:cNvPr id="75779" name="Rectangle 47"/>
          <p:cNvSpPr>
            <a:spLocks noChangeArrowheads="1"/>
          </p:cNvSpPr>
          <p:nvPr/>
        </p:nvSpPr>
        <p:spPr bwMode="auto">
          <a:xfrm>
            <a:off x="715963" y="2963863"/>
            <a:ext cx="82169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en-US" altLang="zh-CN" sz="2800" u="none">
                <a:solidFill>
                  <a:srgbClr val="000099"/>
                </a:solidFill>
                <a:ea typeface="宋体" charset="-122"/>
              </a:rPr>
              <a:t>Discussion:</a:t>
            </a:r>
            <a:r>
              <a:rPr lang="en-US" altLang="zh-CN" sz="2800" u="none">
                <a:solidFill>
                  <a:srgbClr val="C00000"/>
                </a:solidFill>
                <a:ea typeface="宋体" charset="-122"/>
              </a:rPr>
              <a:t> As college students, what is our duty in          protecting and developing “the rule of law ”  in China?</a:t>
            </a:r>
          </a:p>
        </p:txBody>
      </p:sp>
      <p:pic>
        <p:nvPicPr>
          <p:cNvPr id="9" name="图片 8" descr="c660da8a7d7eec717822bc9920a0dd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16938" y="1379538"/>
            <a:ext cx="3205162" cy="389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31475" y="5362575"/>
            <a:ext cx="1414463" cy="1076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 advTm="3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823913" y="201613"/>
            <a:ext cx="24145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3200" b="0" u="none">
                <a:latin typeface="Times New Roman" pitchFamily="18" charset="0"/>
                <a:ea typeface="宋体" charset="-122"/>
              </a:rPr>
              <a:t> </a:t>
            </a:r>
            <a:r>
              <a:rPr lang="en-US" altLang="zh-CN" sz="3200" b="0" u="none">
                <a:ea typeface="宋体" charset="-122"/>
              </a:rPr>
              <a:t>Conclusion</a:t>
            </a:r>
            <a:endParaRPr lang="zh-CN" altLang="en-US" sz="3200" b="0" u="none">
              <a:ea typeface="宋体" charset="-122"/>
            </a:endParaRPr>
          </a:p>
        </p:txBody>
      </p:sp>
      <p:sp>
        <p:nvSpPr>
          <p:cNvPr id="87042" name="Text Box 45"/>
          <p:cNvSpPr txBox="1">
            <a:spLocks noChangeArrowheads="1"/>
          </p:cNvSpPr>
          <p:nvPr/>
        </p:nvSpPr>
        <p:spPr bwMode="auto">
          <a:xfrm>
            <a:off x="8289925" y="2243138"/>
            <a:ext cx="184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 sz="3200" b="0" u="none">
              <a:solidFill>
                <a:srgbClr val="000000"/>
              </a:solidFill>
              <a:latin typeface="Times New Roman" pitchFamily="18" charset="0"/>
              <a:ea typeface="宋体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1475" y="5362575"/>
            <a:ext cx="1414463" cy="1076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6020" name="Rectangle 7"/>
          <p:cNvSpPr>
            <a:spLocks noChangeArrowheads="1"/>
          </p:cNvSpPr>
          <p:nvPr/>
        </p:nvSpPr>
        <p:spPr bwMode="auto">
          <a:xfrm>
            <a:off x="2211388" y="1465263"/>
            <a:ext cx="9471025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en-US" altLang="zh-CN" sz="3600" u="none">
                <a:solidFill>
                  <a:srgbClr val="C00000"/>
                </a:solidFill>
                <a:ea typeface="宋体" charset="-122"/>
              </a:rPr>
              <a:t>Law is order, and good law is good order.</a:t>
            </a:r>
          </a:p>
          <a:p>
            <a:pPr defTabSz="914400"/>
            <a:r>
              <a:rPr lang="en-US" altLang="zh-CN" sz="3600" u="none">
                <a:solidFill>
                  <a:srgbClr val="C00000"/>
                </a:solidFill>
                <a:ea typeface="宋体" charset="-122"/>
              </a:rPr>
              <a:t>                                (</a:t>
            </a:r>
            <a:r>
              <a:rPr lang="en-US" altLang="zh-CN" sz="2800" u="none">
                <a:solidFill>
                  <a:srgbClr val="C00000"/>
                </a:solidFill>
                <a:ea typeface="宋体" charset="-122"/>
              </a:rPr>
              <a:t>Aristole, Ancient Greek Philosopher</a:t>
            </a:r>
            <a:r>
              <a:rPr lang="en-US" altLang="zh-CN" sz="3600" u="none">
                <a:solidFill>
                  <a:srgbClr val="C00000"/>
                </a:solidFill>
                <a:ea typeface="宋体" charset="-122"/>
              </a:rPr>
              <a:t>)</a:t>
            </a:r>
          </a:p>
          <a:p>
            <a:pPr defTabSz="914400"/>
            <a:endParaRPr lang="zh-CN" altLang="zh-CN" sz="3600" u="none">
              <a:solidFill>
                <a:srgbClr val="C00000"/>
              </a:solidFill>
              <a:ea typeface="宋体" charset="-122"/>
            </a:endParaRPr>
          </a:p>
          <a:p>
            <a:pPr defTabSz="914400"/>
            <a:r>
              <a:rPr lang="en-US" altLang="zh-CN" sz="3600" u="none">
                <a:solidFill>
                  <a:srgbClr val="C00000"/>
                </a:solidFill>
                <a:ea typeface="宋体" charset="-122"/>
              </a:rPr>
              <a:t>The force of law should follow the citizen, like a shadow along with the body.</a:t>
            </a:r>
          </a:p>
          <a:p>
            <a:pPr defTabSz="914400"/>
            <a:r>
              <a:rPr lang="en-US" altLang="zh-CN" sz="3600" u="none">
                <a:solidFill>
                  <a:srgbClr val="C00000"/>
                </a:solidFill>
                <a:ea typeface="宋体" charset="-122"/>
              </a:rPr>
              <a:t>               (</a:t>
            </a:r>
            <a:r>
              <a:rPr lang="en-US" altLang="zh-CN" sz="2800" u="none">
                <a:solidFill>
                  <a:srgbClr val="C00000"/>
                </a:solidFill>
                <a:ea typeface="宋体" charset="-122"/>
              </a:rPr>
              <a:t>Cesare Bonesana Beccaria, Italian Criminal Jurist</a:t>
            </a:r>
            <a:r>
              <a:rPr lang="en-US" altLang="zh-CN" sz="3600" u="none">
                <a:solidFill>
                  <a:srgbClr val="C00000"/>
                </a:solidFill>
                <a:ea typeface="宋体" charset="-122"/>
              </a:rPr>
              <a:t>)</a:t>
            </a:r>
            <a:endParaRPr lang="zh-CN" altLang="zh-CN" sz="3600" u="none">
              <a:solidFill>
                <a:srgbClr val="C00000"/>
              </a:solidFill>
              <a:ea typeface="宋体" charset="-122"/>
            </a:endParaRPr>
          </a:p>
        </p:txBody>
      </p:sp>
      <p:pic>
        <p:nvPicPr>
          <p:cNvPr id="87045" name="Picture 9" descr="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205288"/>
            <a:ext cx="3810000" cy="265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6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60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60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60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823913" y="201613"/>
            <a:ext cx="24145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3200" b="0" u="none">
                <a:latin typeface="Times New Roman" pitchFamily="18" charset="0"/>
                <a:ea typeface="宋体" charset="-122"/>
              </a:rPr>
              <a:t> </a:t>
            </a:r>
            <a:r>
              <a:rPr lang="en-US" altLang="zh-CN" sz="3200" b="0" u="none">
                <a:ea typeface="宋体" charset="-122"/>
              </a:rPr>
              <a:t>Conclusion</a:t>
            </a:r>
            <a:endParaRPr lang="zh-CN" altLang="en-US" sz="3200" b="0" u="none">
              <a:ea typeface="宋体" charset="-122"/>
            </a:endParaRPr>
          </a:p>
        </p:txBody>
      </p:sp>
      <p:sp>
        <p:nvSpPr>
          <p:cNvPr id="89090" name="Text Box 45"/>
          <p:cNvSpPr txBox="1">
            <a:spLocks noChangeArrowheads="1"/>
          </p:cNvSpPr>
          <p:nvPr/>
        </p:nvSpPr>
        <p:spPr bwMode="auto">
          <a:xfrm>
            <a:off x="8289925" y="2243138"/>
            <a:ext cx="184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 sz="3200" b="0" u="none">
              <a:solidFill>
                <a:srgbClr val="000000"/>
              </a:solidFill>
              <a:latin typeface="Times New Roman" pitchFamily="18" charset="0"/>
              <a:ea typeface="宋体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1475" y="5362575"/>
            <a:ext cx="1414463" cy="1076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8068" name="Picture 8" descr="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6763" y="1333500"/>
            <a:ext cx="5172075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69" name="Text Box 9"/>
          <p:cNvSpPr txBox="1">
            <a:spLocks noChangeArrowheads="1"/>
          </p:cNvSpPr>
          <p:nvPr/>
        </p:nvSpPr>
        <p:spPr bwMode="auto">
          <a:xfrm>
            <a:off x="7553325" y="825500"/>
            <a:ext cx="2740025" cy="624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 defTabSz="914400"/>
            <a:r>
              <a:rPr lang="zh-CN" altLang="en-US" sz="2400" u="none">
                <a:solidFill>
                  <a:srgbClr val="000000"/>
                </a:solidFill>
                <a:latin typeface="楷体_GB2312"/>
                <a:ea typeface="楷体_GB2312"/>
                <a:cs typeface="楷体_GB2312"/>
              </a:rPr>
              <a:t>法者，天下之程式也，万事之仪表也。</a:t>
            </a:r>
          </a:p>
          <a:p>
            <a:pPr defTabSz="914400"/>
            <a:r>
              <a:rPr lang="zh-CN" altLang="en-US" sz="2400" u="none">
                <a:solidFill>
                  <a:srgbClr val="000000"/>
                </a:solidFill>
                <a:latin typeface="楷体_GB2312"/>
                <a:ea typeface="楷体_GB2312"/>
                <a:cs typeface="楷体_GB2312"/>
              </a:rPr>
              <a:t>                         管子</a:t>
            </a:r>
            <a:r>
              <a:rPr lang="en-US" altLang="zh-CN" sz="2400" u="none">
                <a:solidFill>
                  <a:srgbClr val="000000"/>
                </a:solidFill>
                <a:latin typeface="楷体_GB2312"/>
                <a:ea typeface="楷体_GB2312"/>
                <a:cs typeface="楷体_GB2312"/>
              </a:rPr>
              <a:t>(</a:t>
            </a:r>
            <a:r>
              <a:rPr lang="zh-CN" altLang="en-US" sz="2400" u="none">
                <a:solidFill>
                  <a:srgbClr val="000000"/>
                </a:solidFill>
                <a:latin typeface="楷体_GB2312"/>
                <a:ea typeface="楷体_GB2312"/>
                <a:cs typeface="楷体_GB2312"/>
              </a:rPr>
              <a:t>春秋</a:t>
            </a:r>
            <a:r>
              <a:rPr lang="en-US" altLang="zh-CN" sz="2400" u="none">
                <a:solidFill>
                  <a:srgbClr val="000000"/>
                </a:solidFill>
                <a:latin typeface="楷体_GB2312"/>
                <a:ea typeface="楷体_GB2312"/>
                <a:cs typeface="楷体_GB2312"/>
              </a:rPr>
              <a:t>)</a:t>
            </a:r>
          </a:p>
          <a:p>
            <a:pPr defTabSz="914400"/>
            <a:endParaRPr lang="zh-CN" altLang="en-US" sz="2400" u="none">
              <a:solidFill>
                <a:srgbClr val="000000"/>
              </a:solidFill>
              <a:latin typeface="楷体_GB2312"/>
              <a:ea typeface="楷体_GB2312"/>
              <a:cs typeface="楷体_GB2312"/>
            </a:endParaRPr>
          </a:p>
          <a:p>
            <a:pPr defTabSz="914400"/>
            <a:r>
              <a:rPr lang="zh-CN" altLang="en-US" sz="2400" u="none">
                <a:solidFill>
                  <a:srgbClr val="000000"/>
                </a:solidFill>
                <a:latin typeface="楷体_GB2312"/>
                <a:ea typeface="楷体_GB2312"/>
                <a:cs typeface="楷体_GB2312"/>
              </a:rPr>
              <a:t>家有常业，虽饥不饿 ；国有常法，虽危不乱。</a:t>
            </a:r>
          </a:p>
          <a:p>
            <a:pPr defTabSz="914400"/>
            <a:r>
              <a:rPr lang="zh-CN" altLang="en-US" sz="2400" b="0" u="none">
                <a:solidFill>
                  <a:srgbClr val="000000"/>
                </a:solidFill>
                <a:latin typeface="楷体_GB2312"/>
                <a:ea typeface="楷体_GB2312"/>
                <a:cs typeface="楷体_GB2312"/>
              </a:rPr>
              <a:t>                         </a:t>
            </a:r>
            <a:r>
              <a:rPr lang="zh-CN" altLang="en-US" sz="2400" u="none">
                <a:solidFill>
                  <a:srgbClr val="000000"/>
                </a:solidFill>
                <a:latin typeface="楷体_GB2312"/>
                <a:ea typeface="楷体_GB2312"/>
                <a:cs typeface="楷体_GB2312"/>
              </a:rPr>
              <a:t>韩非子</a:t>
            </a:r>
          </a:p>
          <a:p>
            <a:pPr defTabSz="914400"/>
            <a:endParaRPr lang="zh-CN" altLang="en-US" sz="2400" b="0" u="none">
              <a:solidFill>
                <a:srgbClr val="000000"/>
              </a:solidFill>
              <a:latin typeface="楷体_GB2312"/>
              <a:ea typeface="楷体_GB2312"/>
              <a:cs typeface="楷体_GB2312"/>
            </a:endParaRPr>
          </a:p>
          <a:p>
            <a:pPr defTabSz="914400"/>
            <a:r>
              <a:rPr lang="zh-CN" altLang="en-US" sz="2400" u="none">
                <a:solidFill>
                  <a:srgbClr val="000000"/>
                </a:solidFill>
                <a:latin typeface="楷体_GB2312"/>
                <a:ea typeface="楷体_GB2312"/>
                <a:cs typeface="楷体_GB2312"/>
              </a:rPr>
              <a:t>法治昌明则国泰民安，法治松懈则国乱民怨</a:t>
            </a:r>
          </a:p>
        </p:txBody>
      </p:sp>
    </p:spTree>
  </p:cSld>
  <p:clrMapOvr>
    <a:masterClrMapping/>
  </p:clrMapOvr>
  <p:transition spd="slow" advTm="3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8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88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880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880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1000"/>
                                        <p:tgtEl>
                                          <p:spTgt spid="880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1000"/>
                                        <p:tgtEl>
                                          <p:spTgt spid="880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823913" y="201613"/>
            <a:ext cx="24145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3200" b="0" u="none">
                <a:latin typeface="Times New Roman" pitchFamily="18" charset="0"/>
                <a:ea typeface="宋体" charset="-122"/>
              </a:rPr>
              <a:t> </a:t>
            </a:r>
            <a:r>
              <a:rPr lang="en-US" altLang="zh-CN" sz="3200" b="0" u="none">
                <a:ea typeface="宋体" charset="-122"/>
              </a:rPr>
              <a:t>Conclusion</a:t>
            </a:r>
            <a:endParaRPr lang="zh-CN" altLang="en-US" sz="3200" b="0" u="none">
              <a:ea typeface="宋体" charset="-122"/>
            </a:endParaRPr>
          </a:p>
        </p:txBody>
      </p:sp>
      <p:sp>
        <p:nvSpPr>
          <p:cNvPr id="91138" name="Text Box 45"/>
          <p:cNvSpPr txBox="1">
            <a:spLocks noChangeArrowheads="1"/>
          </p:cNvSpPr>
          <p:nvPr/>
        </p:nvSpPr>
        <p:spPr bwMode="auto">
          <a:xfrm>
            <a:off x="8289925" y="2243138"/>
            <a:ext cx="184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 sz="3200" b="0" u="none">
              <a:solidFill>
                <a:srgbClr val="000000"/>
              </a:solidFill>
              <a:latin typeface="Times New Roman" pitchFamily="18" charset="0"/>
              <a:ea typeface="宋体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1475" y="5362575"/>
            <a:ext cx="1414463" cy="1076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0116" name="Picture 8" descr="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09725" y="1357313"/>
            <a:ext cx="8901113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9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b="0" u="none"/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1144588" y="1204913"/>
            <a:ext cx="46434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 u="none">
                <a:solidFill>
                  <a:srgbClr val="C00000"/>
                </a:solidFill>
                <a:ea typeface="楷体_GB2312"/>
                <a:cs typeface="微软雅黑" pitchFamily="34" charset="-122"/>
              </a:rPr>
              <a:t>Motorcycling robbery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2350" y="5319713"/>
            <a:ext cx="1414463" cy="1076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581" name="图片 166913" descr="飞车抢劫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55675" y="2233613"/>
            <a:ext cx="4103688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图片 166914" descr="飞车抢劫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32650" y="188913"/>
            <a:ext cx="4067175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3" name="Text Box 12"/>
          <p:cNvSpPr txBox="1">
            <a:spLocks noChangeArrowheads="1"/>
          </p:cNvSpPr>
          <p:nvPr/>
        </p:nvSpPr>
        <p:spPr bwMode="auto">
          <a:xfrm>
            <a:off x="5289550" y="5216525"/>
            <a:ext cx="49609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sz="3200" b="0" u="none">
                <a:ea typeface="宋体" charset="-122"/>
              </a:rPr>
              <a:t>Can people live without law?</a:t>
            </a:r>
          </a:p>
        </p:txBody>
      </p:sp>
    </p:spTree>
  </p:cSld>
  <p:clrMapOvr>
    <a:masterClrMapping/>
  </p:clrMapOvr>
  <p:transition spd="slow" advTm="3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245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b="0" u="none"/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1122363" y="1250950"/>
            <a:ext cx="73628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 u="none">
                <a:solidFill>
                  <a:srgbClr val="C00000"/>
                </a:solidFill>
                <a:ea typeface="楷体_GB2312"/>
                <a:cs typeface="微软雅黑" pitchFamily="34" charset="-122"/>
              </a:rPr>
              <a:t>The law is around us everywhere.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2350" y="5319713"/>
            <a:ext cx="1414463" cy="1076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6629" name="Text Box 8"/>
          <p:cNvSpPr txBox="1">
            <a:spLocks noChangeArrowheads="1"/>
          </p:cNvSpPr>
          <p:nvPr/>
        </p:nvSpPr>
        <p:spPr bwMode="auto">
          <a:xfrm>
            <a:off x="1103313" y="4843463"/>
            <a:ext cx="92313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0">
                <a:solidFill>
                  <a:srgbClr val="C00000"/>
                </a:solidFill>
                <a:latin typeface="Times New Roman" pitchFamily="18" charset="0"/>
                <a:ea typeface="宋体" charset="-122"/>
              </a:rPr>
              <a:t>  </a:t>
            </a:r>
          </a:p>
        </p:txBody>
      </p:sp>
      <p:sp>
        <p:nvSpPr>
          <p:cNvPr id="26630" name="Text Box 10"/>
          <p:cNvSpPr txBox="1">
            <a:spLocks noChangeArrowheads="1"/>
          </p:cNvSpPr>
          <p:nvPr/>
        </p:nvSpPr>
        <p:spPr bwMode="auto">
          <a:xfrm>
            <a:off x="1092200" y="2100263"/>
            <a:ext cx="19319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b="0" u="none">
                <a:ea typeface="宋体" charset="-122"/>
              </a:rPr>
              <a:t>Attending school</a:t>
            </a:r>
          </a:p>
        </p:txBody>
      </p:sp>
      <p:sp>
        <p:nvSpPr>
          <p:cNvPr id="26631" name="Text Box 11"/>
          <p:cNvSpPr txBox="1">
            <a:spLocks noChangeArrowheads="1"/>
          </p:cNvSpPr>
          <p:nvPr/>
        </p:nvSpPr>
        <p:spPr bwMode="auto">
          <a:xfrm>
            <a:off x="1044575" y="2570163"/>
            <a:ext cx="10588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b="0" u="none">
                <a:ea typeface="宋体" charset="-122"/>
              </a:rPr>
              <a:t>Working</a:t>
            </a:r>
          </a:p>
        </p:txBody>
      </p:sp>
      <p:sp>
        <p:nvSpPr>
          <p:cNvPr id="26632" name="Text Box 12"/>
          <p:cNvSpPr txBox="1">
            <a:spLocks noChangeArrowheads="1"/>
          </p:cNvSpPr>
          <p:nvPr/>
        </p:nvSpPr>
        <p:spPr bwMode="auto">
          <a:xfrm>
            <a:off x="1079500" y="3028950"/>
            <a:ext cx="1828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b="0" u="none">
                <a:ea typeface="宋体" charset="-122"/>
              </a:rPr>
              <a:t>Getting</a:t>
            </a:r>
            <a:r>
              <a:rPr lang="en-US" altLang="zh-CN" sz="1800" b="0" u="none">
                <a:ea typeface="宋体" charset="-122"/>
              </a:rPr>
              <a:t> </a:t>
            </a:r>
            <a:r>
              <a:rPr lang="en-US" altLang="zh-CN" b="0" u="none">
                <a:ea typeface="宋体" charset="-122"/>
              </a:rPr>
              <a:t>married</a:t>
            </a:r>
          </a:p>
        </p:txBody>
      </p:sp>
      <p:sp>
        <p:nvSpPr>
          <p:cNvPr id="26633" name="Text Box 13"/>
          <p:cNvSpPr txBox="1">
            <a:spLocks noChangeArrowheads="1"/>
          </p:cNvSpPr>
          <p:nvPr/>
        </p:nvSpPr>
        <p:spPr bwMode="auto">
          <a:xfrm>
            <a:off x="1079500" y="345757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b="0" u="none">
                <a:ea typeface="宋体" charset="-122"/>
              </a:rPr>
              <a:t>Driving</a:t>
            </a:r>
          </a:p>
        </p:txBody>
      </p:sp>
      <p:sp>
        <p:nvSpPr>
          <p:cNvPr id="26634" name="Text Box 14"/>
          <p:cNvSpPr txBox="1">
            <a:spLocks noChangeArrowheads="1"/>
          </p:cNvSpPr>
          <p:nvPr/>
        </p:nvSpPr>
        <p:spPr bwMode="auto">
          <a:xfrm>
            <a:off x="1103313" y="3890963"/>
            <a:ext cx="1800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b="0" u="none">
                <a:ea typeface="宋体" charset="-122"/>
              </a:rPr>
              <a:t>Dinning</a:t>
            </a:r>
            <a:r>
              <a:rPr lang="en-US" altLang="zh-CN" sz="1800" b="0" u="none">
                <a:ea typeface="宋体" charset="-122"/>
              </a:rPr>
              <a:t> </a:t>
            </a:r>
            <a:r>
              <a:rPr lang="en-US" altLang="zh-CN" b="0" u="none">
                <a:ea typeface="宋体" charset="-122"/>
              </a:rPr>
              <a:t>outside</a:t>
            </a:r>
          </a:p>
        </p:txBody>
      </p:sp>
      <p:sp>
        <p:nvSpPr>
          <p:cNvPr id="26635" name="Text Box 15"/>
          <p:cNvSpPr txBox="1">
            <a:spLocks noChangeArrowheads="1"/>
          </p:cNvSpPr>
          <p:nvPr/>
        </p:nvSpPr>
        <p:spPr bwMode="auto">
          <a:xfrm>
            <a:off x="1068388" y="4405313"/>
            <a:ext cx="2038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en-US" altLang="zh-CN" b="0" u="none">
                <a:ea typeface="宋体" charset="-122"/>
              </a:rPr>
              <a:t>Winning</a:t>
            </a:r>
            <a:r>
              <a:rPr lang="en-US" altLang="zh-CN" sz="1800" b="0" u="none">
                <a:ea typeface="宋体" charset="-122"/>
              </a:rPr>
              <a:t> a </a:t>
            </a:r>
            <a:r>
              <a:rPr lang="en-US" altLang="zh-CN" b="0" u="none">
                <a:ea typeface="宋体" charset="-122"/>
              </a:rPr>
              <a:t>lottery</a:t>
            </a:r>
          </a:p>
        </p:txBody>
      </p:sp>
      <p:sp>
        <p:nvSpPr>
          <p:cNvPr id="26636" name="Text Box 16"/>
          <p:cNvSpPr txBox="1">
            <a:spLocks noChangeArrowheads="1"/>
          </p:cNvSpPr>
          <p:nvPr/>
        </p:nvSpPr>
        <p:spPr bwMode="auto">
          <a:xfrm>
            <a:off x="1092200" y="4875213"/>
            <a:ext cx="1771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en-US" altLang="zh-CN" b="0" u="none">
                <a:ea typeface="宋体" charset="-122"/>
              </a:rPr>
              <a:t>Writing</a:t>
            </a:r>
            <a:r>
              <a:rPr lang="en-US" altLang="zh-CN" sz="1800" b="0" u="none">
                <a:ea typeface="宋体" charset="-122"/>
              </a:rPr>
              <a:t> a </a:t>
            </a:r>
            <a:r>
              <a:rPr lang="en-US" altLang="zh-CN" b="0" u="none">
                <a:ea typeface="宋体" charset="-122"/>
              </a:rPr>
              <a:t>will</a:t>
            </a:r>
          </a:p>
        </p:txBody>
      </p:sp>
      <p:sp>
        <p:nvSpPr>
          <p:cNvPr id="26637" name="Text Box 17"/>
          <p:cNvSpPr txBox="1">
            <a:spLocks noChangeArrowheads="1"/>
          </p:cNvSpPr>
          <p:nvPr/>
        </p:nvSpPr>
        <p:spPr bwMode="auto">
          <a:xfrm>
            <a:off x="4584700" y="2006600"/>
            <a:ext cx="1666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b="0" u="none">
                <a:ea typeface="宋体" charset="-122"/>
              </a:rPr>
              <a:t>The</a:t>
            </a:r>
            <a:r>
              <a:rPr lang="en-US" altLang="zh-CN" sz="1800" b="0" u="none">
                <a:ea typeface="宋体" charset="-122"/>
              </a:rPr>
              <a:t> </a:t>
            </a:r>
            <a:r>
              <a:rPr lang="en-US" altLang="zh-CN" b="0" u="none">
                <a:ea typeface="宋体" charset="-122"/>
              </a:rPr>
              <a:t>Labor</a:t>
            </a:r>
            <a:r>
              <a:rPr lang="en-US" altLang="zh-CN" sz="1800" b="0" u="none">
                <a:ea typeface="宋体" charset="-122"/>
              </a:rPr>
              <a:t> </a:t>
            </a:r>
            <a:r>
              <a:rPr lang="en-US" altLang="zh-CN" b="0" u="none">
                <a:ea typeface="宋体" charset="-122"/>
              </a:rPr>
              <a:t>Law</a:t>
            </a:r>
          </a:p>
        </p:txBody>
      </p:sp>
      <p:sp>
        <p:nvSpPr>
          <p:cNvPr id="26638" name="Text Box 18"/>
          <p:cNvSpPr txBox="1">
            <a:spLocks noChangeArrowheads="1"/>
          </p:cNvSpPr>
          <p:nvPr/>
        </p:nvSpPr>
        <p:spPr bwMode="auto">
          <a:xfrm>
            <a:off x="4632325" y="2522538"/>
            <a:ext cx="22082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b="0" u="none">
                <a:ea typeface="宋体" charset="-122"/>
              </a:rPr>
              <a:t>Civil</a:t>
            </a:r>
            <a:r>
              <a:rPr lang="en-US" altLang="zh-CN" sz="1800" b="0" u="none">
                <a:ea typeface="宋体" charset="-122"/>
              </a:rPr>
              <a:t> </a:t>
            </a:r>
            <a:r>
              <a:rPr lang="en-US" altLang="zh-CN" b="0" u="none">
                <a:ea typeface="宋体" charset="-122"/>
              </a:rPr>
              <a:t>Law</a:t>
            </a:r>
            <a:r>
              <a:rPr lang="en-US" altLang="zh-CN" sz="1800" b="0" u="none">
                <a:ea typeface="宋体" charset="-122"/>
              </a:rPr>
              <a:t>;   </a:t>
            </a:r>
            <a:r>
              <a:rPr lang="en-US" altLang="zh-CN" b="0" u="none">
                <a:ea typeface="宋体" charset="-122"/>
              </a:rPr>
              <a:t>Tax</a:t>
            </a:r>
            <a:r>
              <a:rPr lang="en-US" altLang="zh-CN" sz="1800" b="0" u="none">
                <a:ea typeface="宋体" charset="-122"/>
              </a:rPr>
              <a:t> </a:t>
            </a:r>
            <a:r>
              <a:rPr lang="en-US" altLang="zh-CN" b="0" u="none">
                <a:ea typeface="宋体" charset="-122"/>
              </a:rPr>
              <a:t>Laws</a:t>
            </a:r>
          </a:p>
        </p:txBody>
      </p:sp>
      <p:sp>
        <p:nvSpPr>
          <p:cNvPr id="26639" name="Text Box 19"/>
          <p:cNvSpPr txBox="1">
            <a:spLocks noChangeArrowheads="1"/>
          </p:cNvSpPr>
          <p:nvPr/>
        </p:nvSpPr>
        <p:spPr bwMode="auto">
          <a:xfrm>
            <a:off x="4656138" y="2968625"/>
            <a:ext cx="26431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b="0" u="none">
                <a:ea typeface="宋体" charset="-122"/>
              </a:rPr>
              <a:t>Road</a:t>
            </a:r>
            <a:r>
              <a:rPr lang="en-US" altLang="zh-CN" sz="1800" b="0" u="none">
                <a:ea typeface="宋体" charset="-122"/>
              </a:rPr>
              <a:t> </a:t>
            </a:r>
            <a:r>
              <a:rPr lang="en-US" altLang="zh-CN" b="0" u="none">
                <a:ea typeface="宋体" charset="-122"/>
              </a:rPr>
              <a:t>Traffic</a:t>
            </a:r>
            <a:r>
              <a:rPr lang="en-US" altLang="zh-CN" sz="1800" b="0" u="none">
                <a:ea typeface="宋体" charset="-122"/>
              </a:rPr>
              <a:t> </a:t>
            </a:r>
            <a:r>
              <a:rPr lang="en-US" altLang="zh-CN" b="0" u="none">
                <a:ea typeface="宋体" charset="-122"/>
              </a:rPr>
              <a:t>Safety</a:t>
            </a:r>
            <a:r>
              <a:rPr lang="en-US" altLang="zh-CN" sz="1800" b="0" u="none">
                <a:ea typeface="宋体" charset="-122"/>
              </a:rPr>
              <a:t> </a:t>
            </a:r>
            <a:r>
              <a:rPr lang="en-US" altLang="zh-CN" b="0" u="none">
                <a:ea typeface="宋体" charset="-122"/>
              </a:rPr>
              <a:t>Law</a:t>
            </a:r>
            <a:r>
              <a:rPr lang="en-US" altLang="zh-CN" sz="1800" b="0" u="none">
                <a:latin typeface="Arial" charset="0"/>
                <a:ea typeface="宋体" charset="-122"/>
              </a:rPr>
              <a:t> </a:t>
            </a:r>
          </a:p>
        </p:txBody>
      </p:sp>
      <p:sp>
        <p:nvSpPr>
          <p:cNvPr id="26640" name="Text Box 20"/>
          <p:cNvSpPr txBox="1">
            <a:spLocks noChangeArrowheads="1"/>
          </p:cNvSpPr>
          <p:nvPr/>
        </p:nvSpPr>
        <p:spPr bwMode="auto">
          <a:xfrm>
            <a:off x="4667250" y="3436938"/>
            <a:ext cx="1590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b="0" u="none">
                <a:ea typeface="宋体" charset="-122"/>
              </a:rPr>
              <a:t>Marriage</a:t>
            </a:r>
            <a:r>
              <a:rPr lang="en-US" altLang="zh-CN" sz="1800" b="0" u="none">
                <a:ea typeface="宋体" charset="-122"/>
              </a:rPr>
              <a:t> </a:t>
            </a:r>
            <a:r>
              <a:rPr lang="en-US" altLang="zh-CN" b="0" u="none">
                <a:ea typeface="宋体" charset="-122"/>
              </a:rPr>
              <a:t>Law</a:t>
            </a:r>
          </a:p>
        </p:txBody>
      </p:sp>
      <p:sp>
        <p:nvSpPr>
          <p:cNvPr id="26641" name="Text Box 21"/>
          <p:cNvSpPr txBox="1">
            <a:spLocks noChangeArrowheads="1"/>
          </p:cNvSpPr>
          <p:nvPr/>
        </p:nvSpPr>
        <p:spPr bwMode="auto">
          <a:xfrm>
            <a:off x="4691063" y="3848100"/>
            <a:ext cx="1765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b="0" u="none">
                <a:ea typeface="宋体" charset="-122"/>
              </a:rPr>
              <a:t>Succession</a:t>
            </a:r>
            <a:r>
              <a:rPr lang="en-US" altLang="zh-CN" sz="1800" b="0" u="none">
                <a:ea typeface="宋体" charset="-122"/>
              </a:rPr>
              <a:t> </a:t>
            </a:r>
            <a:r>
              <a:rPr lang="en-US" altLang="zh-CN" b="0" u="none">
                <a:ea typeface="宋体" charset="-122"/>
              </a:rPr>
              <a:t>Law</a:t>
            </a:r>
          </a:p>
        </p:txBody>
      </p:sp>
      <p:sp>
        <p:nvSpPr>
          <p:cNvPr id="26642" name="Text Box 22"/>
          <p:cNvSpPr txBox="1">
            <a:spLocks noChangeArrowheads="1"/>
          </p:cNvSpPr>
          <p:nvPr/>
        </p:nvSpPr>
        <p:spPr bwMode="auto">
          <a:xfrm>
            <a:off x="4643438" y="4351338"/>
            <a:ext cx="51133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b="0" u="none">
                <a:ea typeface="宋体" charset="-122"/>
              </a:rPr>
              <a:t>Education</a:t>
            </a:r>
            <a:r>
              <a:rPr lang="en-US" altLang="zh-CN" sz="1800" b="0" u="none">
                <a:ea typeface="宋体" charset="-122"/>
              </a:rPr>
              <a:t> </a:t>
            </a:r>
            <a:r>
              <a:rPr lang="en-US" altLang="zh-CN" b="0" u="none">
                <a:ea typeface="宋体" charset="-122"/>
              </a:rPr>
              <a:t>Law</a:t>
            </a:r>
            <a:r>
              <a:rPr lang="en-US" altLang="zh-CN" sz="1800" b="0" u="none">
                <a:ea typeface="宋体" charset="-122"/>
              </a:rPr>
              <a:t>;   </a:t>
            </a:r>
            <a:r>
              <a:rPr lang="en-US" altLang="zh-CN" b="0" u="none">
                <a:ea typeface="宋体" charset="-122"/>
              </a:rPr>
              <a:t>The</a:t>
            </a:r>
            <a:r>
              <a:rPr lang="en-US" altLang="zh-CN" sz="1800" b="0" u="none">
                <a:ea typeface="宋体" charset="-122"/>
              </a:rPr>
              <a:t> </a:t>
            </a:r>
            <a:r>
              <a:rPr lang="en-US" altLang="zh-CN" b="0" u="none">
                <a:ea typeface="宋体" charset="-122"/>
              </a:rPr>
              <a:t>Compulsory</a:t>
            </a:r>
            <a:r>
              <a:rPr lang="en-US" altLang="zh-CN" sz="1800" b="0" u="none">
                <a:ea typeface="宋体" charset="-122"/>
              </a:rPr>
              <a:t> </a:t>
            </a:r>
            <a:r>
              <a:rPr lang="en-US" altLang="zh-CN" b="0" u="none">
                <a:ea typeface="宋体" charset="-122"/>
              </a:rPr>
              <a:t>Education</a:t>
            </a:r>
            <a:r>
              <a:rPr lang="en-US" altLang="zh-CN" sz="1800" b="0" u="none">
                <a:ea typeface="宋体" charset="-122"/>
              </a:rPr>
              <a:t> </a:t>
            </a:r>
            <a:r>
              <a:rPr lang="en-US" altLang="zh-CN" b="0" u="none">
                <a:ea typeface="宋体" charset="-122"/>
              </a:rPr>
              <a:t>Law</a:t>
            </a:r>
          </a:p>
        </p:txBody>
      </p:sp>
      <p:sp>
        <p:nvSpPr>
          <p:cNvPr id="26643" name="Text Box 23"/>
          <p:cNvSpPr txBox="1">
            <a:spLocks noChangeArrowheads="1"/>
          </p:cNvSpPr>
          <p:nvPr/>
        </p:nvSpPr>
        <p:spPr bwMode="auto">
          <a:xfrm>
            <a:off x="4643438" y="4902200"/>
            <a:ext cx="28384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b="0" u="none">
                <a:ea typeface="宋体" charset="-122"/>
              </a:rPr>
              <a:t>Consumer</a:t>
            </a:r>
            <a:r>
              <a:rPr lang="en-US" altLang="zh-CN" sz="1800" b="0" u="none">
                <a:ea typeface="宋体" charset="-122"/>
              </a:rPr>
              <a:t> </a:t>
            </a:r>
            <a:r>
              <a:rPr lang="en-US" altLang="zh-CN" b="0" u="none">
                <a:ea typeface="宋体" charset="-122"/>
              </a:rPr>
              <a:t>Protection</a:t>
            </a:r>
            <a:r>
              <a:rPr lang="en-US" altLang="zh-CN" sz="1800" b="0" u="none">
                <a:ea typeface="宋体" charset="-122"/>
              </a:rPr>
              <a:t> </a:t>
            </a:r>
            <a:r>
              <a:rPr lang="en-US" altLang="zh-CN" b="0" u="none">
                <a:ea typeface="宋体" charset="-122"/>
              </a:rPr>
              <a:t>Law</a:t>
            </a:r>
          </a:p>
        </p:txBody>
      </p:sp>
      <p:sp>
        <p:nvSpPr>
          <p:cNvPr id="2" name="文本框 3"/>
          <p:cNvSpPr txBox="1">
            <a:spLocks noChangeArrowheads="1"/>
          </p:cNvSpPr>
          <p:nvPr/>
        </p:nvSpPr>
        <p:spPr bwMode="auto">
          <a:xfrm>
            <a:off x="2616200" y="5678488"/>
            <a:ext cx="73628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 u="none">
                <a:solidFill>
                  <a:srgbClr val="C00000"/>
                </a:solidFill>
                <a:ea typeface="楷体_GB2312"/>
                <a:cs typeface="微软雅黑" pitchFamily="34" charset="-122"/>
              </a:rPr>
              <a:t>People can’t live without law.</a:t>
            </a:r>
          </a:p>
        </p:txBody>
      </p:sp>
      <p:sp>
        <p:nvSpPr>
          <p:cNvPr id="38934" name="Line 22"/>
          <p:cNvSpPr>
            <a:spLocks noChangeShapeType="1"/>
          </p:cNvSpPr>
          <p:nvPr/>
        </p:nvSpPr>
        <p:spPr bwMode="auto">
          <a:xfrm>
            <a:off x="2906713" y="2333625"/>
            <a:ext cx="1852612" cy="2227263"/>
          </a:xfrm>
          <a:prstGeom prst="line">
            <a:avLst/>
          </a:prstGeom>
          <a:noFill/>
          <a:ln w="9525">
            <a:solidFill>
              <a:srgbClr val="33339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8935" name="Line 23"/>
          <p:cNvSpPr>
            <a:spLocks noChangeShapeType="1"/>
          </p:cNvSpPr>
          <p:nvPr/>
        </p:nvSpPr>
        <p:spPr bwMode="auto">
          <a:xfrm flipV="1">
            <a:off x="2122488" y="2274888"/>
            <a:ext cx="2649537" cy="515937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8936" name="Line 24"/>
          <p:cNvSpPr>
            <a:spLocks noChangeShapeType="1"/>
          </p:cNvSpPr>
          <p:nvPr/>
        </p:nvSpPr>
        <p:spPr bwMode="auto">
          <a:xfrm>
            <a:off x="2801938" y="3224213"/>
            <a:ext cx="1946275" cy="444500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8937" name="Line 25"/>
          <p:cNvSpPr>
            <a:spLocks noChangeShapeType="1"/>
          </p:cNvSpPr>
          <p:nvPr/>
        </p:nvSpPr>
        <p:spPr bwMode="auto">
          <a:xfrm flipV="1">
            <a:off x="1981200" y="3200400"/>
            <a:ext cx="2790825" cy="515938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8938" name="Line 26"/>
          <p:cNvSpPr>
            <a:spLocks noChangeShapeType="1"/>
          </p:cNvSpPr>
          <p:nvPr/>
        </p:nvSpPr>
        <p:spPr bwMode="auto">
          <a:xfrm>
            <a:off x="2930525" y="4149725"/>
            <a:ext cx="1770063" cy="903288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8939" name="Line 27"/>
          <p:cNvSpPr>
            <a:spLocks noChangeShapeType="1"/>
          </p:cNvSpPr>
          <p:nvPr/>
        </p:nvSpPr>
        <p:spPr bwMode="auto">
          <a:xfrm flipV="1">
            <a:off x="2930525" y="2754313"/>
            <a:ext cx="1782763" cy="1900237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8940" name="Line 28"/>
          <p:cNvSpPr>
            <a:spLocks noChangeShapeType="1"/>
          </p:cNvSpPr>
          <p:nvPr/>
        </p:nvSpPr>
        <p:spPr bwMode="auto">
          <a:xfrm flipV="1">
            <a:off x="2625725" y="4032250"/>
            <a:ext cx="2133600" cy="1090613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 spd="slow" advTm="3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8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8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8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8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8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8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8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8934" grpId="0" animBg="1"/>
      <p:bldP spid="38935" grpId="0" animBg="1"/>
      <p:bldP spid="38936" grpId="0" animBg="1"/>
      <p:bldP spid="38937" grpId="0" animBg="1"/>
      <p:bldP spid="38938" grpId="0" animBg="1"/>
      <p:bldP spid="38939" grpId="0" animBg="1"/>
      <p:bldP spid="389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0788" y="3286125"/>
            <a:ext cx="2020887" cy="15382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0963" name="Text Box 6"/>
          <p:cNvSpPr txBox="1">
            <a:spLocks noChangeArrowheads="1"/>
          </p:cNvSpPr>
          <p:nvPr/>
        </p:nvSpPr>
        <p:spPr bwMode="auto">
          <a:xfrm>
            <a:off x="3659188" y="2036763"/>
            <a:ext cx="5141912" cy="579437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sz="3200" b="0" u="none">
                <a:solidFill>
                  <a:schemeClr val="bg1"/>
                </a:solidFill>
                <a:ea typeface="宋体" charset="-122"/>
              </a:rPr>
              <a:t>1. Definition of the rule of law</a:t>
            </a:r>
            <a:endParaRPr lang="zh-CN" altLang="en-US" sz="3200" b="0" u="none">
              <a:solidFill>
                <a:schemeClr val="bg1"/>
              </a:solidFill>
              <a:ea typeface="宋体" charset="-122"/>
            </a:endParaRPr>
          </a:p>
        </p:txBody>
      </p:sp>
    </p:spTree>
  </p:cSld>
  <p:clrMapOvr>
    <a:masterClrMapping/>
  </p:clrMapOvr>
  <p:transition spd="slow" advTm="3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矩形 1"/>
          <p:cNvSpPr>
            <a:spLocks noChangeArrowheads="1"/>
          </p:cNvSpPr>
          <p:nvPr/>
        </p:nvSpPr>
        <p:spPr bwMode="auto">
          <a:xfrm>
            <a:off x="827088" y="163513"/>
            <a:ext cx="56118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3200" b="0" u="none">
                <a:latin typeface="Times New Roman" pitchFamily="18" charset="0"/>
                <a:ea typeface="宋体" charset="-122"/>
              </a:rPr>
              <a:t>  </a:t>
            </a:r>
            <a:r>
              <a:rPr lang="en-US" altLang="zh-CN" sz="3200" b="0" u="none">
                <a:ea typeface="宋体" charset="-122"/>
              </a:rPr>
              <a:t>Definition of the rule of law</a:t>
            </a:r>
            <a:r>
              <a:rPr lang="en-US" altLang="zh-CN" sz="3200" b="0" u="none">
                <a:solidFill>
                  <a:srgbClr val="FF0000"/>
                </a:solidFill>
                <a:ea typeface="微软雅黑" pitchFamily="34" charset="-122"/>
              </a:rPr>
              <a:t> </a:t>
            </a:r>
            <a:endParaRPr lang="zh-CN" altLang="en-US" sz="3200" b="0" u="none">
              <a:solidFill>
                <a:srgbClr val="FF0000"/>
              </a:solidFill>
              <a:ea typeface="微软雅黑" pitchFamily="34" charset="-122"/>
            </a:endParaRPr>
          </a:p>
        </p:txBody>
      </p:sp>
      <p:grpSp>
        <p:nvGrpSpPr>
          <p:cNvPr id="31" name="组合 30"/>
          <p:cNvGrpSpPr>
            <a:grpSpLocks/>
          </p:cNvGrpSpPr>
          <p:nvPr/>
        </p:nvGrpSpPr>
        <p:grpSpPr bwMode="auto">
          <a:xfrm>
            <a:off x="1046163" y="1803400"/>
            <a:ext cx="3959225" cy="4049713"/>
            <a:chOff x="1352836" y="2041771"/>
            <a:chExt cx="3957762" cy="4050471"/>
          </a:xfrm>
        </p:grpSpPr>
        <p:pic>
          <p:nvPicPr>
            <p:cNvPr id="2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/>
              </a:extLst>
            </a:blip>
            <a:srcRect l="14300" r="14300"/>
            <a:stretch>
              <a:fillRect/>
            </a:stretch>
          </p:blipFill>
          <p:spPr>
            <a:xfrm>
              <a:off x="1392173" y="3390177"/>
              <a:ext cx="1270000" cy="1270000"/>
            </a:xfrm>
            <a:prstGeom prst="roundRect">
              <a:avLst/>
            </a:prstGeom>
            <a:solidFill>
              <a:srgbClr val="FFFFFF">
                <a:shade val="85000"/>
              </a:srgbClr>
            </a:solidFill>
            <a:ln w="88900" cap="sq">
              <a:noFill/>
              <a:miter lim="800000"/>
              <a:headEnd/>
              <a:tailEnd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/>
              </a:extLst>
            </a:blip>
            <a:srcRect l="11300" r="11300"/>
            <a:stretch>
              <a:fillRect/>
            </a:stretch>
          </p:blipFill>
          <p:spPr>
            <a:xfrm>
              <a:off x="2729488" y="4779491"/>
              <a:ext cx="1270000" cy="1270000"/>
            </a:xfrm>
            <a:prstGeom prst="roundRect">
              <a:avLst/>
            </a:prstGeom>
            <a:solidFill>
              <a:srgbClr val="FFFFFF">
                <a:shade val="85000"/>
              </a:srgbClr>
            </a:solidFill>
            <a:ln w="88900" cap="sq">
              <a:noFill/>
              <a:miter lim="800000"/>
              <a:headEnd/>
              <a:tailEnd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/>
              </a:extLst>
            </a:blip>
            <a:srcRect l="16700" r="16700"/>
            <a:stretch>
              <a:fillRect/>
            </a:stretch>
          </p:blipFill>
          <p:spPr>
            <a:xfrm>
              <a:off x="2729488" y="2041771"/>
              <a:ext cx="1270000" cy="1270000"/>
            </a:xfrm>
            <a:prstGeom prst="roundRect">
              <a:avLst/>
            </a:prstGeom>
            <a:solidFill>
              <a:srgbClr val="FFFFFF">
                <a:shade val="85000"/>
              </a:srgbClr>
            </a:solidFill>
            <a:ln w="88900" cap="sq">
              <a:noFill/>
              <a:miter lim="800000"/>
              <a:headEnd/>
              <a:tailEnd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/>
              </a:extLst>
            </a:blip>
            <a:srcRect l="18500" r="18500"/>
            <a:stretch>
              <a:fillRect/>
            </a:stretch>
          </p:blipFill>
          <p:spPr>
            <a:xfrm>
              <a:off x="3999488" y="3445109"/>
              <a:ext cx="1270000" cy="1270000"/>
            </a:xfrm>
            <a:prstGeom prst="roundRect">
              <a:avLst/>
            </a:prstGeom>
            <a:solidFill>
              <a:srgbClr val="FFFFFF">
                <a:shade val="85000"/>
              </a:srgbClr>
            </a:solidFill>
            <a:ln w="88900" cap="sq">
              <a:noFill/>
              <a:miter lim="800000"/>
              <a:headEnd/>
              <a:tailEnd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22" name="矩形: 圆角 21"/>
            <p:cNvSpPr/>
            <p:nvPr/>
          </p:nvSpPr>
          <p:spPr>
            <a:xfrm>
              <a:off x="1417899" y="2054473"/>
              <a:ext cx="1244140" cy="124483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b="0" u="none"/>
            </a:p>
          </p:txBody>
        </p:sp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/>
              </a:extLst>
            </a:blip>
            <a:srcRect l="18500" r="18500"/>
            <a:stretch>
              <a:fillRect/>
            </a:stretch>
          </p:blipFill>
          <p:spPr>
            <a:xfrm>
              <a:off x="3999488" y="3458212"/>
              <a:ext cx="1270000" cy="1270000"/>
            </a:xfrm>
            <a:prstGeom prst="roundRect">
              <a:avLst/>
            </a:prstGeom>
            <a:solidFill>
              <a:srgbClr val="FFFFFF">
                <a:shade val="85000"/>
              </a:srgbClr>
            </a:solidFill>
            <a:ln w="88900" cap="sq">
              <a:noFill/>
              <a:miter lim="800000"/>
              <a:headEnd/>
              <a:tailEnd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24" name="矩形: 圆角 23"/>
            <p:cNvSpPr/>
            <p:nvPr/>
          </p:nvSpPr>
          <p:spPr>
            <a:xfrm>
              <a:off x="1417899" y="2068764"/>
              <a:ext cx="1244140" cy="1243245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b="0" u="none"/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2709646" y="3423155"/>
              <a:ext cx="1242554" cy="1244833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b="0" u="none"/>
            </a:p>
          </p:txBody>
        </p:sp>
        <p:sp>
          <p:nvSpPr>
            <p:cNvPr id="26" name="矩形: 圆角 25"/>
            <p:cNvSpPr/>
            <p:nvPr/>
          </p:nvSpPr>
          <p:spPr>
            <a:xfrm>
              <a:off x="4066458" y="2068764"/>
              <a:ext cx="1244140" cy="1243245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b="0" u="none"/>
            </a:p>
          </p:txBody>
        </p:sp>
        <p:sp>
          <p:nvSpPr>
            <p:cNvPr id="27" name="矩形: 圆角 26"/>
            <p:cNvSpPr/>
            <p:nvPr/>
          </p:nvSpPr>
          <p:spPr>
            <a:xfrm>
              <a:off x="4066458" y="4848996"/>
              <a:ext cx="1244140" cy="1243246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b="0" u="none"/>
            </a:p>
          </p:txBody>
        </p:sp>
        <p:sp>
          <p:nvSpPr>
            <p:cNvPr id="28" name="矩形: 圆角 27"/>
            <p:cNvSpPr/>
            <p:nvPr/>
          </p:nvSpPr>
          <p:spPr>
            <a:xfrm>
              <a:off x="1352836" y="4825180"/>
              <a:ext cx="1244140" cy="1243245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b="0" u="none"/>
            </a:p>
          </p:txBody>
        </p:sp>
      </p:grp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5716588" y="1927225"/>
            <a:ext cx="6111875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>
              <a:spcBef>
                <a:spcPct val="20000"/>
              </a:spcBef>
            </a:pPr>
            <a:r>
              <a:rPr lang="en-US" altLang="zh-CN" sz="3600" b="0" u="none">
                <a:solidFill>
                  <a:srgbClr val="000000"/>
                </a:solidFill>
                <a:latin typeface="Times New Roman" pitchFamily="18" charset="0"/>
                <a:ea typeface="宋体" charset="-122"/>
              </a:rPr>
              <a:t>      </a:t>
            </a:r>
            <a:r>
              <a:rPr lang="en-US" altLang="zh-CN" sz="3600" b="0">
                <a:solidFill>
                  <a:srgbClr val="000099"/>
                </a:solidFill>
                <a:ea typeface="宋体" charset="-122"/>
              </a:rPr>
              <a:t>The rule of law</a:t>
            </a:r>
            <a:r>
              <a:rPr lang="en-US" altLang="zh-CN" sz="3600" b="0" u="none">
                <a:solidFill>
                  <a:srgbClr val="000000"/>
                </a:solidFill>
                <a:ea typeface="宋体" charset="-122"/>
              </a:rPr>
              <a:t> is the legal principle that law should govern a nation, as opposed to being governed by arbitrary decisions of individual government officials.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94925" y="5343525"/>
            <a:ext cx="1414463" cy="1076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矩形 1"/>
          <p:cNvSpPr>
            <a:spLocks noChangeArrowheads="1"/>
          </p:cNvSpPr>
          <p:nvPr/>
        </p:nvSpPr>
        <p:spPr bwMode="auto">
          <a:xfrm>
            <a:off x="823913" y="146050"/>
            <a:ext cx="18573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 sz="3200" u="none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569913" y="1757363"/>
            <a:ext cx="5595937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>
              <a:spcBef>
                <a:spcPct val="20000"/>
              </a:spcBef>
            </a:pPr>
            <a:r>
              <a:rPr lang="en-US" altLang="zh-CN" sz="3600" b="0">
                <a:solidFill>
                  <a:srgbClr val="000099"/>
                </a:solidFill>
                <a:ea typeface="宋体" charset="-122"/>
              </a:rPr>
              <a:t>It primarily refers to</a:t>
            </a:r>
            <a:r>
              <a:rPr lang="en-US" altLang="zh-CN" sz="3600" b="0" u="none">
                <a:solidFill>
                  <a:srgbClr val="000000"/>
                </a:solidFill>
                <a:ea typeface="宋体" charset="-122"/>
              </a:rPr>
              <a:t> the influence and authority of law within society, particularly as a constraint upon behavior, including behavior of government officials. 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/>
        </p:blipFill>
        <p:spPr>
          <a:xfrm>
            <a:off x="6450082" y="1741365"/>
            <a:ext cx="5299083" cy="37358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2772" name="矩形 1"/>
          <p:cNvSpPr>
            <a:spLocks noChangeArrowheads="1"/>
          </p:cNvSpPr>
          <p:nvPr/>
        </p:nvSpPr>
        <p:spPr bwMode="auto">
          <a:xfrm>
            <a:off x="827088" y="163513"/>
            <a:ext cx="56118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3200" b="0" u="none">
                <a:latin typeface="Times New Roman" pitchFamily="18" charset="0"/>
                <a:ea typeface="宋体" charset="-122"/>
              </a:rPr>
              <a:t>  </a:t>
            </a:r>
            <a:r>
              <a:rPr lang="en-US" altLang="zh-CN" sz="3200" b="0" u="none">
                <a:ea typeface="宋体" charset="-122"/>
              </a:rPr>
              <a:t>Definition of the rule of law</a:t>
            </a:r>
            <a:r>
              <a:rPr lang="en-US" altLang="zh-CN" sz="3200" b="0" u="none">
                <a:solidFill>
                  <a:srgbClr val="FF0000"/>
                </a:solidFill>
                <a:ea typeface="微软雅黑" pitchFamily="34" charset="-122"/>
              </a:rPr>
              <a:t> </a:t>
            </a:r>
            <a:endParaRPr lang="zh-CN" altLang="en-US" sz="3200" b="0" u="none">
              <a:solidFill>
                <a:srgbClr val="FF0000"/>
              </a:solidFill>
              <a:ea typeface="微软雅黑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0938" y="5589588"/>
            <a:ext cx="1414462" cy="1076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矩形 1"/>
          <p:cNvSpPr>
            <a:spLocks noChangeArrowheads="1"/>
          </p:cNvSpPr>
          <p:nvPr/>
        </p:nvSpPr>
        <p:spPr bwMode="auto">
          <a:xfrm>
            <a:off x="823913" y="146050"/>
            <a:ext cx="18573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 sz="3200" u="none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4818" name="矩形 3"/>
          <p:cNvSpPr>
            <a:spLocks noChangeArrowheads="1"/>
          </p:cNvSpPr>
          <p:nvPr/>
        </p:nvSpPr>
        <p:spPr bwMode="auto">
          <a:xfrm>
            <a:off x="823913" y="2427288"/>
            <a:ext cx="6359525" cy="261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>
              <a:spcBef>
                <a:spcPct val="20000"/>
              </a:spcBef>
            </a:pPr>
            <a:r>
              <a:rPr lang="en-US" altLang="zh-CN" sz="3600" b="0" u="none">
                <a:solidFill>
                  <a:srgbClr val="000099"/>
                </a:solidFill>
                <a:ea typeface="宋体" charset="-122"/>
              </a:rPr>
              <a:t>Everyone must follow the law</a:t>
            </a:r>
          </a:p>
          <a:p>
            <a:pPr defTabSz="914400" eaLnBrk="0" hangingPunct="0">
              <a:spcBef>
                <a:spcPct val="20000"/>
              </a:spcBef>
            </a:pPr>
            <a:r>
              <a:rPr lang="en-US" altLang="zh-CN" sz="3600" b="0" u="none">
                <a:solidFill>
                  <a:srgbClr val="000099"/>
                </a:solidFill>
                <a:ea typeface="宋体" charset="-122"/>
              </a:rPr>
              <a:t>Leaders must obey the law</a:t>
            </a:r>
          </a:p>
          <a:p>
            <a:pPr defTabSz="914400" eaLnBrk="0" hangingPunct="0">
              <a:spcBef>
                <a:spcPct val="20000"/>
              </a:spcBef>
            </a:pPr>
            <a:r>
              <a:rPr lang="en-US" altLang="zh-CN" sz="3600" b="0" u="none">
                <a:solidFill>
                  <a:srgbClr val="000099"/>
                </a:solidFill>
                <a:ea typeface="宋体" charset="-122"/>
              </a:rPr>
              <a:t>Government must obey the law</a:t>
            </a:r>
          </a:p>
          <a:p>
            <a:pPr defTabSz="914400" eaLnBrk="0" hangingPunct="0">
              <a:spcBef>
                <a:spcPct val="20000"/>
              </a:spcBef>
            </a:pPr>
            <a:r>
              <a:rPr lang="en-US" altLang="zh-CN" sz="3600" b="0" u="none">
                <a:solidFill>
                  <a:srgbClr val="000099"/>
                </a:solidFill>
                <a:ea typeface="宋体" charset="-122"/>
              </a:rPr>
              <a:t>No one is above the law</a:t>
            </a:r>
          </a:p>
        </p:txBody>
      </p:sp>
      <p:sp>
        <p:nvSpPr>
          <p:cNvPr id="34819" name="矩形 1"/>
          <p:cNvSpPr>
            <a:spLocks noChangeArrowheads="1"/>
          </p:cNvSpPr>
          <p:nvPr/>
        </p:nvSpPr>
        <p:spPr bwMode="auto">
          <a:xfrm>
            <a:off x="827088" y="163513"/>
            <a:ext cx="56118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3200" b="0" u="none">
                <a:latin typeface="Times New Roman" pitchFamily="18" charset="0"/>
                <a:ea typeface="宋体" charset="-122"/>
              </a:rPr>
              <a:t>  </a:t>
            </a:r>
            <a:r>
              <a:rPr lang="en-US" altLang="zh-CN" sz="3200" b="0" u="none">
                <a:ea typeface="宋体" charset="-122"/>
              </a:rPr>
              <a:t>Definition of the rule of law</a:t>
            </a:r>
            <a:r>
              <a:rPr lang="en-US" altLang="zh-CN" sz="3200" b="0" u="none">
                <a:solidFill>
                  <a:srgbClr val="FF0000"/>
                </a:solidFill>
                <a:ea typeface="微软雅黑" pitchFamily="34" charset="-122"/>
              </a:rPr>
              <a:t> </a:t>
            </a:r>
            <a:endParaRPr lang="zh-CN" altLang="en-US" sz="3200" b="0" u="none">
              <a:solidFill>
                <a:srgbClr val="FF0000"/>
              </a:solidFill>
              <a:ea typeface="微软雅黑" pitchFamily="34" charset="-122"/>
            </a:endParaRPr>
          </a:p>
        </p:txBody>
      </p:sp>
      <p:pic>
        <p:nvPicPr>
          <p:cNvPr id="34820" name="Picture 6" descr="ZCD{2UGNC{NRI5USW9~S1@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73975" y="1731963"/>
            <a:ext cx="3079750" cy="339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5763" y="5611813"/>
            <a:ext cx="1414462" cy="1076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822" name="Text Box 7"/>
          <p:cNvSpPr txBox="1">
            <a:spLocks noChangeArrowheads="1"/>
          </p:cNvSpPr>
          <p:nvPr/>
        </p:nvSpPr>
        <p:spPr bwMode="auto">
          <a:xfrm>
            <a:off x="282575" y="1531938"/>
            <a:ext cx="21621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sz="2800" b="0" u="none">
                <a:solidFill>
                  <a:srgbClr val="000000"/>
                </a:solidFill>
                <a:ea typeface="宋体" charset="-122"/>
              </a:rPr>
              <a:t>That is to say,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cover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1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F79646"/>
      </a:hlink>
      <a:folHlink>
        <a:srgbClr val="F79646"/>
      </a:folHlink>
    </a:clrScheme>
    <a:fontScheme name="1_Office Them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F79646"/>
        </a:hlink>
        <a:folHlink>
          <a:srgbClr val="F7964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1689</TotalTime>
  <Words>1494</Words>
  <Application>WPS 演示</Application>
  <PresentationFormat>自定义</PresentationFormat>
  <Paragraphs>213</Paragraphs>
  <Slides>37</Slides>
  <Notes>36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演示文稿设计模板</vt:lpstr>
      </vt:variant>
      <vt:variant>
        <vt:i4>3</vt:i4>
      </vt:variant>
      <vt:variant>
        <vt:lpstr>幻灯片标题</vt:lpstr>
      </vt:variant>
      <vt:variant>
        <vt:i4>37</vt:i4>
      </vt:variant>
    </vt:vector>
  </HeadingPairs>
  <TitlesOfParts>
    <vt:vector size="50" baseType="lpstr">
      <vt:lpstr>Calibri</vt:lpstr>
      <vt:lpstr>等线</vt:lpstr>
      <vt:lpstr>Arial</vt:lpstr>
      <vt:lpstr>Calibri Light</vt:lpstr>
      <vt:lpstr>微软雅黑</vt:lpstr>
      <vt:lpstr>+mn-ea</vt:lpstr>
      <vt:lpstr>宋体</vt:lpstr>
      <vt:lpstr>Times New Roman</vt:lpstr>
      <vt:lpstr>楷体_GB2312</vt:lpstr>
      <vt:lpstr>Wingdings</vt:lpstr>
      <vt:lpstr>Office Theme</vt:lpstr>
      <vt:lpstr>1_Office Theme</vt:lpstr>
      <vt:lpstr>Office Theme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tukuppt.com</dc:title>
  <dc:creator>熊猫办公</dc:creator>
  <cp:lastModifiedBy>User</cp:lastModifiedBy>
  <cp:revision>77</cp:revision>
  <dcterms:created xsi:type="dcterms:W3CDTF">2018-01-27T11:11:00Z</dcterms:created>
  <dcterms:modified xsi:type="dcterms:W3CDTF">2019-09-11T02:29:19Z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2052-11.1.0.8661</vt:lpwstr>
  </property>
</Properties>
</file>