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9" r:id="rId3"/>
    <p:sldId id="264" r:id="rId4"/>
    <p:sldId id="263" r:id="rId5"/>
    <p:sldId id="265" r:id="rId6"/>
    <p:sldId id="266" r:id="rId7"/>
    <p:sldId id="269" r:id="rId8"/>
    <p:sldId id="273" r:id="rId9"/>
    <p:sldId id="270" r:id="rId10"/>
    <p:sldId id="274" r:id="rId11"/>
    <p:sldId id="271" r:id="rId12"/>
    <p:sldId id="272" r:id="rId13"/>
    <p:sldId id="257" r:id="rId14"/>
    <p:sldId id="278" r:id="rId15"/>
    <p:sldId id="258" r:id="rId16"/>
  </p:sldIdLst>
  <p:sldSz cx="9144000" cy="5143500" type="screen16x9"/>
  <p:notesSz cx="6858000" cy="9144000"/>
  <p:defaultTex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250" autoAdjust="0"/>
    <p:restoredTop sz="94660"/>
  </p:normalViewPr>
  <p:slideViewPr>
    <p:cSldViewPr snapToGrid="0" snapToObjects="1">
      <p:cViewPr varScale="1">
        <p:scale>
          <a:sx n="88" d="100"/>
          <a:sy n="88" d="100"/>
        </p:scale>
        <p:origin x="-642" y="-9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C3B338-3FF0-4F20-9D31-4D5F35D4B44E}" type="datetimeFigureOut">
              <a:rPr lang="zh-CN" altLang="en-US" smtClean="0"/>
              <a:t>2021/3/5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08A6A3-828A-491E-9557-24C98F07485E}" type="slidenum">
              <a:rPr lang="zh-CN" altLang="en-US" smtClean="0"/>
              <a:t>‹#›</a:t>
            </a:fld>
            <a:endParaRPr lang="zh-CN" altLang="en-US"/>
          </a:p>
        </p:txBody>
      </p:sp>
    </p:spTree>
    <p:extLst>
      <p:ext uri="{BB962C8B-B14F-4D97-AF65-F5344CB8AC3E}">
        <p14:creationId xmlns:p14="http://schemas.microsoft.com/office/powerpoint/2010/main" val="2699248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08A6A3-828A-491E-9557-24C98F07485E}" type="slidenum">
              <a:rPr lang="zh-CN" altLang="en-US" smtClean="0"/>
              <a:t>4</a:t>
            </a:fld>
            <a:endParaRPr lang="zh-CN" altLang="en-US"/>
          </a:p>
        </p:txBody>
      </p:sp>
    </p:spTree>
    <p:extLst>
      <p:ext uri="{BB962C8B-B14F-4D97-AF65-F5344CB8AC3E}">
        <p14:creationId xmlns:p14="http://schemas.microsoft.com/office/powerpoint/2010/main" val="2009440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08A6A3-828A-491E-9557-24C98F07485E}" type="slidenum">
              <a:rPr lang="zh-CN" altLang="en-US" smtClean="0"/>
              <a:t>5</a:t>
            </a:fld>
            <a:endParaRPr lang="zh-CN" altLang="en-US"/>
          </a:p>
        </p:txBody>
      </p:sp>
    </p:spTree>
    <p:extLst>
      <p:ext uri="{BB962C8B-B14F-4D97-AF65-F5344CB8AC3E}">
        <p14:creationId xmlns:p14="http://schemas.microsoft.com/office/powerpoint/2010/main" val="290683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08A6A3-828A-491E-9557-24C98F07485E}" type="slidenum">
              <a:rPr lang="zh-CN" altLang="en-US" smtClean="0"/>
              <a:t>9</a:t>
            </a:fld>
            <a:endParaRPr lang="zh-CN" altLang="en-US"/>
          </a:p>
        </p:txBody>
      </p:sp>
    </p:spTree>
    <p:extLst>
      <p:ext uri="{BB962C8B-B14F-4D97-AF65-F5344CB8AC3E}">
        <p14:creationId xmlns:p14="http://schemas.microsoft.com/office/powerpoint/2010/main" val="12369173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08A6A3-828A-491E-9557-24C98F07485E}" type="slidenum">
              <a:rPr lang="zh-CN" altLang="en-US" smtClean="0"/>
              <a:t>10</a:t>
            </a:fld>
            <a:endParaRPr lang="zh-CN" altLang="en-US"/>
          </a:p>
        </p:txBody>
      </p:sp>
    </p:spTree>
    <p:extLst>
      <p:ext uri="{BB962C8B-B14F-4D97-AF65-F5344CB8AC3E}">
        <p14:creationId xmlns:p14="http://schemas.microsoft.com/office/powerpoint/2010/main" val="32886453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kumimoji="1" lang="zh-CN" altLang="en-US"/>
              <a:t>单击此处编辑母版标题样式</a:t>
            </a:r>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zh-CN" altLang="en-US"/>
              <a:t>单击此处编辑母版副标题样式</a:t>
            </a:r>
          </a:p>
        </p:txBody>
      </p:sp>
      <p:sp>
        <p:nvSpPr>
          <p:cNvPr id="4" name="日期占位符 3"/>
          <p:cNvSpPr>
            <a:spLocks noGrp="1"/>
          </p:cNvSpPr>
          <p:nvPr>
            <p:ph type="dt" sz="half" idx="10"/>
          </p:nvPr>
        </p:nvSpPr>
        <p:spPr/>
        <p:txBody>
          <a:bodyPr/>
          <a:lstStyle/>
          <a:p>
            <a:fld id="{0BF56965-614E-BB4C-8ACA-7C9A3D4CE8D2}" type="datetimeFigureOut">
              <a:rPr kumimoji="1" lang="zh-CN" altLang="en-US" smtClean="0"/>
              <a:t>2021/3/5</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0B75C452-2E18-5847-BCA5-48489C922A99}" type="slidenum">
              <a:rPr kumimoji="1" lang="zh-CN" altLang="en-US" smtClean="0"/>
              <a:t>‹#›</a:t>
            </a:fld>
            <a:endParaRPr kumimoji="1" lang="zh-CN" altLang="en-US"/>
          </a:p>
        </p:txBody>
      </p:sp>
    </p:spTree>
    <p:extLst>
      <p:ext uri="{BB962C8B-B14F-4D97-AF65-F5344CB8AC3E}">
        <p14:creationId xmlns:p14="http://schemas.microsoft.com/office/powerpoint/2010/main" val="1715139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竖排文本占位符 2"/>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fld id="{0BF56965-614E-BB4C-8ACA-7C9A3D4CE8D2}" type="datetimeFigureOut">
              <a:rPr kumimoji="1" lang="zh-CN" altLang="en-US" smtClean="0"/>
              <a:t>2021/3/5</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0B75C452-2E18-5847-BCA5-48489C922A99}" type="slidenum">
              <a:rPr kumimoji="1" lang="zh-CN" altLang="en-US" smtClean="0"/>
              <a:t>‹#›</a:t>
            </a:fld>
            <a:endParaRPr kumimoji="1" lang="zh-CN" altLang="en-US"/>
          </a:p>
        </p:txBody>
      </p:sp>
    </p:spTree>
    <p:extLst>
      <p:ext uri="{BB962C8B-B14F-4D97-AF65-F5344CB8AC3E}">
        <p14:creationId xmlns:p14="http://schemas.microsoft.com/office/powerpoint/2010/main" val="1504431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kumimoji="1" lang="zh-CN" altLang="en-US"/>
              <a:t>单击此处编辑母版标题样式</a:t>
            </a:r>
          </a:p>
        </p:txBody>
      </p:sp>
      <p:sp>
        <p:nvSpPr>
          <p:cNvPr id="3" name="竖排文本占位符 2"/>
          <p:cNvSpPr>
            <a:spLocks noGrp="1"/>
          </p:cNvSpPr>
          <p:nvPr>
            <p:ph type="body" orient="vert" idx="1"/>
          </p:nvPr>
        </p:nvSpPr>
        <p:spPr>
          <a:xfrm>
            <a:off x="457200" y="205979"/>
            <a:ext cx="6019800" cy="4388644"/>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fld id="{0BF56965-614E-BB4C-8ACA-7C9A3D4CE8D2}" type="datetimeFigureOut">
              <a:rPr kumimoji="1" lang="zh-CN" altLang="en-US" smtClean="0"/>
              <a:t>2021/3/5</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0B75C452-2E18-5847-BCA5-48489C922A99}" type="slidenum">
              <a:rPr kumimoji="1" lang="zh-CN" altLang="en-US" smtClean="0"/>
              <a:t>‹#›</a:t>
            </a:fld>
            <a:endParaRPr kumimoji="1" lang="zh-CN" altLang="en-US"/>
          </a:p>
        </p:txBody>
      </p:sp>
    </p:spTree>
    <p:extLst>
      <p:ext uri="{BB962C8B-B14F-4D97-AF65-F5344CB8AC3E}">
        <p14:creationId xmlns:p14="http://schemas.microsoft.com/office/powerpoint/2010/main" val="1195863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dirty="0"/>
              <a:t>单击此处编辑母版标题样式</a:t>
            </a:r>
          </a:p>
        </p:txBody>
      </p:sp>
      <p:sp>
        <p:nvSpPr>
          <p:cNvPr id="3" name="内容占位符 2"/>
          <p:cNvSpPr>
            <a:spLocks noGrp="1"/>
          </p:cNvSpPr>
          <p:nvPr>
            <p:ph idx="1"/>
          </p:nvPr>
        </p:nvSpPr>
        <p:spPr/>
        <p:txBody>
          <a:bodyPr/>
          <a:lstStyle/>
          <a:p>
            <a:pPr lvl="0"/>
            <a:r>
              <a:rPr kumimoji="1" lang="zh-CN" altLang="en-US" dirty="0"/>
              <a:t>单击此处编辑母版文本样式</a:t>
            </a:r>
          </a:p>
          <a:p>
            <a:pPr lvl="1"/>
            <a:r>
              <a:rPr kumimoji="1" lang="zh-CN" altLang="en-US" dirty="0"/>
              <a:t>二级</a:t>
            </a:r>
          </a:p>
          <a:p>
            <a:pPr lvl="2"/>
            <a:r>
              <a:rPr kumimoji="1" lang="zh-CN" altLang="en-US" dirty="0"/>
              <a:t>三级</a:t>
            </a:r>
          </a:p>
          <a:p>
            <a:pPr lvl="3"/>
            <a:r>
              <a:rPr kumimoji="1" lang="zh-CN" altLang="en-US" dirty="0"/>
              <a:t>四级</a:t>
            </a:r>
          </a:p>
          <a:p>
            <a:pPr lvl="4"/>
            <a:r>
              <a:rPr kumimoji="1" lang="zh-CN" altLang="en-US" dirty="0"/>
              <a:t>五级</a:t>
            </a:r>
          </a:p>
        </p:txBody>
      </p:sp>
      <p:sp>
        <p:nvSpPr>
          <p:cNvPr id="4" name="日期占位符 3"/>
          <p:cNvSpPr>
            <a:spLocks noGrp="1"/>
          </p:cNvSpPr>
          <p:nvPr>
            <p:ph type="dt" sz="half" idx="10"/>
          </p:nvPr>
        </p:nvSpPr>
        <p:spPr/>
        <p:txBody>
          <a:bodyPr/>
          <a:lstStyle/>
          <a:p>
            <a:fld id="{0BF56965-614E-BB4C-8ACA-7C9A3D4CE8D2}" type="datetimeFigureOut">
              <a:rPr kumimoji="1" lang="zh-CN" altLang="en-US" smtClean="0"/>
              <a:t>2021/3/5</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0B75C452-2E18-5847-BCA5-48489C922A99}" type="slidenum">
              <a:rPr kumimoji="1" lang="zh-CN" altLang="en-US" smtClean="0"/>
              <a:t>‹#›</a:t>
            </a:fld>
            <a:endParaRPr kumimoji="1" lang="zh-CN" altLang="en-US"/>
          </a:p>
        </p:txBody>
      </p:sp>
    </p:spTree>
    <p:extLst>
      <p:ext uri="{BB962C8B-B14F-4D97-AF65-F5344CB8AC3E}">
        <p14:creationId xmlns:p14="http://schemas.microsoft.com/office/powerpoint/2010/main" val="2400873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kumimoji="1" lang="zh-CN" altLang="en-US"/>
              <a:t>单击此处编辑母版标题样式</a:t>
            </a:r>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zh-CN" altLang="en-US"/>
              <a:t>单击此处编辑母版文本样式</a:t>
            </a:r>
          </a:p>
        </p:txBody>
      </p:sp>
      <p:sp>
        <p:nvSpPr>
          <p:cNvPr id="4" name="日期占位符 3"/>
          <p:cNvSpPr>
            <a:spLocks noGrp="1"/>
          </p:cNvSpPr>
          <p:nvPr>
            <p:ph type="dt" sz="half" idx="10"/>
          </p:nvPr>
        </p:nvSpPr>
        <p:spPr/>
        <p:txBody>
          <a:bodyPr/>
          <a:lstStyle/>
          <a:p>
            <a:fld id="{0BF56965-614E-BB4C-8ACA-7C9A3D4CE8D2}" type="datetimeFigureOut">
              <a:rPr kumimoji="1" lang="zh-CN" altLang="en-US" smtClean="0"/>
              <a:t>2021/3/5</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0B75C452-2E18-5847-BCA5-48489C922A99}" type="slidenum">
              <a:rPr kumimoji="1" lang="zh-CN" altLang="en-US" smtClean="0"/>
              <a:t>‹#›</a:t>
            </a:fld>
            <a:endParaRPr kumimoji="1" lang="zh-CN" altLang="en-US"/>
          </a:p>
        </p:txBody>
      </p:sp>
    </p:spTree>
    <p:extLst>
      <p:ext uri="{BB962C8B-B14F-4D97-AF65-F5344CB8AC3E}">
        <p14:creationId xmlns:p14="http://schemas.microsoft.com/office/powerpoint/2010/main" val="1139081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p:cNvSpPr>
            <a:spLocks noGrp="1"/>
          </p:cNvSpPr>
          <p:nvPr>
            <p:ph type="dt" sz="half" idx="10"/>
          </p:nvPr>
        </p:nvSpPr>
        <p:spPr/>
        <p:txBody>
          <a:bodyPr/>
          <a:lstStyle/>
          <a:p>
            <a:fld id="{0BF56965-614E-BB4C-8ACA-7C9A3D4CE8D2}" type="datetimeFigureOut">
              <a:rPr kumimoji="1" lang="zh-CN" altLang="en-US" smtClean="0"/>
              <a:t>2021/3/5</a:t>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0B75C452-2E18-5847-BCA5-48489C922A99}" type="slidenum">
              <a:rPr kumimoji="1" lang="zh-CN" altLang="en-US" smtClean="0"/>
              <a:t>‹#›</a:t>
            </a:fld>
            <a:endParaRPr kumimoji="1" lang="zh-CN" altLang="en-US"/>
          </a:p>
        </p:txBody>
      </p:sp>
    </p:spTree>
    <p:extLst>
      <p:ext uri="{BB962C8B-B14F-4D97-AF65-F5344CB8AC3E}">
        <p14:creationId xmlns:p14="http://schemas.microsoft.com/office/powerpoint/2010/main" val="515630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kumimoji="1" lang="zh-CN" altLang="en-US"/>
              <a:t>单击此处编辑母版标题样式</a:t>
            </a:r>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p:cNvSpPr>
            <a:spLocks noGrp="1"/>
          </p:cNvSpPr>
          <p:nvPr>
            <p:ph type="dt" sz="half" idx="10"/>
          </p:nvPr>
        </p:nvSpPr>
        <p:spPr/>
        <p:txBody>
          <a:bodyPr/>
          <a:lstStyle/>
          <a:p>
            <a:fld id="{0BF56965-614E-BB4C-8ACA-7C9A3D4CE8D2}" type="datetimeFigureOut">
              <a:rPr kumimoji="1" lang="zh-CN" altLang="en-US" smtClean="0"/>
              <a:t>2021/3/5</a:t>
            </a:fld>
            <a:endParaRPr kumimoji="1" lang="zh-CN" altLang="en-US"/>
          </a:p>
        </p:txBody>
      </p:sp>
      <p:sp>
        <p:nvSpPr>
          <p:cNvPr id="8" name="页脚占位符 7"/>
          <p:cNvSpPr>
            <a:spLocks noGrp="1"/>
          </p:cNvSpPr>
          <p:nvPr>
            <p:ph type="ftr" sz="quarter" idx="11"/>
          </p:nvPr>
        </p:nvSpPr>
        <p:spPr/>
        <p:txBody>
          <a:bodyPr/>
          <a:lstStyle/>
          <a:p>
            <a:endParaRPr kumimoji="1" lang="zh-CN" altLang="en-US"/>
          </a:p>
        </p:txBody>
      </p:sp>
      <p:sp>
        <p:nvSpPr>
          <p:cNvPr id="9" name="幻灯片编号占位符 8"/>
          <p:cNvSpPr>
            <a:spLocks noGrp="1"/>
          </p:cNvSpPr>
          <p:nvPr>
            <p:ph type="sldNum" sz="quarter" idx="12"/>
          </p:nvPr>
        </p:nvSpPr>
        <p:spPr/>
        <p:txBody>
          <a:bodyPr/>
          <a:lstStyle/>
          <a:p>
            <a:fld id="{0B75C452-2E18-5847-BCA5-48489C922A99}" type="slidenum">
              <a:rPr kumimoji="1" lang="zh-CN" altLang="en-US" smtClean="0"/>
              <a:t>‹#›</a:t>
            </a:fld>
            <a:endParaRPr kumimoji="1" lang="zh-CN" altLang="en-US"/>
          </a:p>
        </p:txBody>
      </p:sp>
    </p:spTree>
    <p:extLst>
      <p:ext uri="{BB962C8B-B14F-4D97-AF65-F5344CB8AC3E}">
        <p14:creationId xmlns:p14="http://schemas.microsoft.com/office/powerpoint/2010/main" val="28045263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日期占位符 2"/>
          <p:cNvSpPr>
            <a:spLocks noGrp="1"/>
          </p:cNvSpPr>
          <p:nvPr>
            <p:ph type="dt" sz="half" idx="10"/>
          </p:nvPr>
        </p:nvSpPr>
        <p:spPr/>
        <p:txBody>
          <a:bodyPr/>
          <a:lstStyle/>
          <a:p>
            <a:fld id="{0BF56965-614E-BB4C-8ACA-7C9A3D4CE8D2}" type="datetimeFigureOut">
              <a:rPr kumimoji="1" lang="zh-CN" altLang="en-US" smtClean="0"/>
              <a:t>2021/3/5</a:t>
            </a:fld>
            <a:endParaRPr kumimoji="1" lang="zh-CN" altLang="en-US"/>
          </a:p>
        </p:txBody>
      </p:sp>
      <p:sp>
        <p:nvSpPr>
          <p:cNvPr id="4" name="页脚占位符 3"/>
          <p:cNvSpPr>
            <a:spLocks noGrp="1"/>
          </p:cNvSpPr>
          <p:nvPr>
            <p:ph type="ftr" sz="quarter" idx="11"/>
          </p:nvPr>
        </p:nvSpPr>
        <p:spPr/>
        <p:txBody>
          <a:bodyPr/>
          <a:lstStyle/>
          <a:p>
            <a:endParaRPr kumimoji="1" lang="zh-CN" altLang="en-US"/>
          </a:p>
        </p:txBody>
      </p:sp>
      <p:sp>
        <p:nvSpPr>
          <p:cNvPr id="5" name="幻灯片编号占位符 4"/>
          <p:cNvSpPr>
            <a:spLocks noGrp="1"/>
          </p:cNvSpPr>
          <p:nvPr>
            <p:ph type="sldNum" sz="quarter" idx="12"/>
          </p:nvPr>
        </p:nvSpPr>
        <p:spPr/>
        <p:txBody>
          <a:bodyPr/>
          <a:lstStyle/>
          <a:p>
            <a:fld id="{0B75C452-2E18-5847-BCA5-48489C922A99}" type="slidenum">
              <a:rPr kumimoji="1" lang="zh-CN" altLang="en-US" smtClean="0"/>
              <a:t>‹#›</a:t>
            </a:fld>
            <a:endParaRPr kumimoji="1" lang="zh-CN" altLang="en-US"/>
          </a:p>
        </p:txBody>
      </p:sp>
    </p:spTree>
    <p:extLst>
      <p:ext uri="{BB962C8B-B14F-4D97-AF65-F5344CB8AC3E}">
        <p14:creationId xmlns:p14="http://schemas.microsoft.com/office/powerpoint/2010/main" val="2378081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BF56965-614E-BB4C-8ACA-7C9A3D4CE8D2}" type="datetimeFigureOut">
              <a:rPr kumimoji="1" lang="zh-CN" altLang="en-US" smtClean="0"/>
              <a:t>2021/3/5</a:t>
            </a:fld>
            <a:endParaRPr kumimoji="1" lang="zh-CN" altLang="en-US"/>
          </a:p>
        </p:txBody>
      </p:sp>
      <p:sp>
        <p:nvSpPr>
          <p:cNvPr id="3" name="页脚占位符 2"/>
          <p:cNvSpPr>
            <a:spLocks noGrp="1"/>
          </p:cNvSpPr>
          <p:nvPr>
            <p:ph type="ftr" sz="quarter" idx="11"/>
          </p:nvPr>
        </p:nvSpPr>
        <p:spPr/>
        <p:txBody>
          <a:bodyPr/>
          <a:lstStyle/>
          <a:p>
            <a:endParaRPr kumimoji="1" lang="zh-CN" altLang="en-US"/>
          </a:p>
        </p:txBody>
      </p:sp>
      <p:sp>
        <p:nvSpPr>
          <p:cNvPr id="4" name="幻灯片编号占位符 3"/>
          <p:cNvSpPr>
            <a:spLocks noGrp="1"/>
          </p:cNvSpPr>
          <p:nvPr>
            <p:ph type="sldNum" sz="quarter" idx="12"/>
          </p:nvPr>
        </p:nvSpPr>
        <p:spPr/>
        <p:txBody>
          <a:bodyPr/>
          <a:lstStyle/>
          <a:p>
            <a:fld id="{0B75C452-2E18-5847-BCA5-48489C922A99}" type="slidenum">
              <a:rPr kumimoji="1" lang="zh-CN" altLang="en-US" smtClean="0"/>
              <a:t>‹#›</a:t>
            </a:fld>
            <a:endParaRPr kumimoji="1" lang="zh-CN" altLang="en-US"/>
          </a:p>
        </p:txBody>
      </p:sp>
    </p:spTree>
    <p:extLst>
      <p:ext uri="{BB962C8B-B14F-4D97-AF65-F5344CB8AC3E}">
        <p14:creationId xmlns:p14="http://schemas.microsoft.com/office/powerpoint/2010/main" val="1517515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kumimoji="1" lang="zh-CN" altLang="en-US"/>
              <a:t>单击此处编辑母版标题样式</a:t>
            </a:r>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fld id="{0BF56965-614E-BB4C-8ACA-7C9A3D4CE8D2}" type="datetimeFigureOut">
              <a:rPr kumimoji="1" lang="zh-CN" altLang="en-US" smtClean="0"/>
              <a:t>2021/3/5</a:t>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0B75C452-2E18-5847-BCA5-48489C922A99}" type="slidenum">
              <a:rPr kumimoji="1" lang="zh-CN" altLang="en-US" smtClean="0"/>
              <a:t>‹#›</a:t>
            </a:fld>
            <a:endParaRPr kumimoji="1" lang="zh-CN" altLang="en-US"/>
          </a:p>
        </p:txBody>
      </p:sp>
    </p:spTree>
    <p:extLst>
      <p:ext uri="{BB962C8B-B14F-4D97-AF65-F5344CB8AC3E}">
        <p14:creationId xmlns:p14="http://schemas.microsoft.com/office/powerpoint/2010/main" val="646399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kumimoji="1" lang="zh-CN" altLang="en-US"/>
              <a:t>单击此处编辑母版标题样式</a:t>
            </a:r>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fld id="{0BF56965-614E-BB4C-8ACA-7C9A3D4CE8D2}" type="datetimeFigureOut">
              <a:rPr kumimoji="1" lang="zh-CN" altLang="en-US" smtClean="0"/>
              <a:t>2021/3/5</a:t>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0B75C452-2E18-5847-BCA5-48489C922A99}" type="slidenum">
              <a:rPr kumimoji="1" lang="zh-CN" altLang="en-US" smtClean="0"/>
              <a:t>‹#›</a:t>
            </a:fld>
            <a:endParaRPr kumimoji="1" lang="zh-CN" altLang="en-US"/>
          </a:p>
        </p:txBody>
      </p:sp>
    </p:spTree>
    <p:extLst>
      <p:ext uri="{BB962C8B-B14F-4D97-AF65-F5344CB8AC3E}">
        <p14:creationId xmlns:p14="http://schemas.microsoft.com/office/powerpoint/2010/main" val="3346849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BF56965-614E-BB4C-8ACA-7C9A3D4CE8D2}" type="datetimeFigureOut">
              <a:rPr kumimoji="1" lang="zh-CN" altLang="en-US" smtClean="0"/>
              <a:t>2021/3/5</a:t>
            </a:fld>
            <a:endParaRPr kumimoji="1"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幻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B75C452-2E18-5847-BCA5-48489C922A99}" type="slidenum">
              <a:rPr kumimoji="1" lang="zh-CN" altLang="en-US" smtClean="0"/>
              <a:t>‹#›</a:t>
            </a:fld>
            <a:endParaRPr kumimoji="1" lang="zh-CN" altLang="en-US"/>
          </a:p>
        </p:txBody>
      </p:sp>
    </p:spTree>
    <p:extLst>
      <p:ext uri="{BB962C8B-B14F-4D97-AF65-F5344CB8AC3E}">
        <p14:creationId xmlns:p14="http://schemas.microsoft.com/office/powerpoint/2010/main" val="40914779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endParaRPr kumimoji="1" lang="zh-CN" altLang="en-US"/>
          </a:p>
        </p:txBody>
      </p:sp>
      <p:sp>
        <p:nvSpPr>
          <p:cNvPr id="3" name="副标题 2"/>
          <p:cNvSpPr>
            <a:spLocks noGrp="1"/>
          </p:cNvSpPr>
          <p:nvPr>
            <p:ph type="subTitle" idx="1"/>
          </p:nvPr>
        </p:nvSpPr>
        <p:spPr/>
        <p:txBody>
          <a:bodyPr/>
          <a:lstStyle/>
          <a:p>
            <a:endParaRPr kumimoji="1" lang="zh-CN" altLang="en-US" dirty="0"/>
          </a:p>
        </p:txBody>
      </p:sp>
      <p:pic>
        <p:nvPicPr>
          <p:cNvPr id="5" name="图片 4"/>
          <p:cNvPicPr>
            <a:picLocks noChangeAspect="1"/>
          </p:cNvPicPr>
          <p:nvPr/>
        </p:nvPicPr>
        <p:blipFill>
          <a:blip r:embed="rId2"/>
          <a:stretch>
            <a:fillRect/>
          </a:stretch>
        </p:blipFill>
        <p:spPr>
          <a:xfrm>
            <a:off x="-12076" y="-14166"/>
            <a:ext cx="9156076" cy="5157666"/>
          </a:xfrm>
          <a:prstGeom prst="rect">
            <a:avLst/>
          </a:prstGeom>
        </p:spPr>
      </p:pic>
      <p:sp>
        <p:nvSpPr>
          <p:cNvPr id="4" name="文本框 3"/>
          <p:cNvSpPr txBox="1"/>
          <p:nvPr/>
        </p:nvSpPr>
        <p:spPr>
          <a:xfrm>
            <a:off x="2300940" y="1213098"/>
            <a:ext cx="4224233" cy="769441"/>
          </a:xfrm>
          <a:prstGeom prst="rect">
            <a:avLst/>
          </a:prstGeom>
          <a:noFill/>
        </p:spPr>
        <p:txBody>
          <a:bodyPr wrap="none" rtlCol="0">
            <a:spAutoFit/>
          </a:bodyPr>
          <a:lstStyle/>
          <a:p>
            <a:r>
              <a:rPr kumimoji="1" lang="en-US" altLang="zh-CN" sz="4400" dirty="0">
                <a:latin typeface="Charter Black"/>
                <a:cs typeface="Charter Black"/>
              </a:rPr>
              <a:t>CHINA STORY</a:t>
            </a:r>
            <a:endParaRPr kumimoji="1" lang="zh-CN" altLang="en-US" sz="4400" dirty="0">
              <a:latin typeface="Charter Black"/>
              <a:cs typeface="Charter Black"/>
            </a:endParaRPr>
          </a:p>
        </p:txBody>
      </p:sp>
      <p:sp>
        <p:nvSpPr>
          <p:cNvPr id="6" name="文本框 5"/>
          <p:cNvSpPr txBox="1"/>
          <p:nvPr/>
        </p:nvSpPr>
        <p:spPr>
          <a:xfrm>
            <a:off x="3212353" y="2031720"/>
            <a:ext cx="2441694" cy="769441"/>
          </a:xfrm>
          <a:prstGeom prst="rect">
            <a:avLst/>
          </a:prstGeom>
          <a:noFill/>
        </p:spPr>
        <p:txBody>
          <a:bodyPr wrap="none" rtlCol="0">
            <a:spAutoFit/>
          </a:bodyPr>
          <a:lstStyle/>
          <a:p>
            <a:r>
              <a:rPr kumimoji="1" lang="zh-CN" altLang="en-US" sz="4400" b="1" dirty="0">
                <a:latin typeface="华文行楷"/>
                <a:ea typeface="华文行楷"/>
                <a:cs typeface="华文行楷"/>
              </a:rPr>
              <a:t>中国故事</a:t>
            </a:r>
          </a:p>
        </p:txBody>
      </p:sp>
      <p:sp>
        <p:nvSpPr>
          <p:cNvPr id="7" name="文本框 6"/>
          <p:cNvSpPr txBox="1"/>
          <p:nvPr/>
        </p:nvSpPr>
        <p:spPr>
          <a:xfrm>
            <a:off x="552824" y="3929529"/>
            <a:ext cx="3076258" cy="369332"/>
          </a:xfrm>
          <a:prstGeom prst="rect">
            <a:avLst/>
          </a:prstGeom>
          <a:noFill/>
        </p:spPr>
        <p:txBody>
          <a:bodyPr wrap="none" rtlCol="0">
            <a:spAutoFit/>
          </a:bodyPr>
          <a:lstStyle/>
          <a:p>
            <a:r>
              <a:rPr kumimoji="1" lang="en-US" altLang="zh-CN" b="1" i="1" dirty="0">
                <a:latin typeface="Times New Roman"/>
                <a:cs typeface="Times New Roman"/>
              </a:rPr>
              <a:t>Tells the story of</a:t>
            </a:r>
            <a:r>
              <a:rPr kumimoji="1" lang="zh-CN" altLang="en-US" b="1" i="1" dirty="0">
                <a:latin typeface="Times New Roman"/>
                <a:cs typeface="Times New Roman"/>
              </a:rPr>
              <a:t> </a:t>
            </a:r>
            <a:r>
              <a:rPr kumimoji="1" lang="en-US" altLang="zh-CN" b="1" i="1" dirty="0">
                <a:latin typeface="Times New Roman"/>
                <a:cs typeface="Times New Roman"/>
              </a:rPr>
              <a:t>a</a:t>
            </a:r>
            <a:r>
              <a:rPr kumimoji="1" lang="zh-CN" altLang="en-US" b="1" i="1" dirty="0">
                <a:latin typeface="Times New Roman"/>
                <a:cs typeface="Times New Roman"/>
              </a:rPr>
              <a:t> </a:t>
            </a:r>
            <a:r>
              <a:rPr kumimoji="1" lang="en-US" altLang="zh-CN" b="1" i="1" dirty="0">
                <a:latin typeface="Times New Roman"/>
                <a:cs typeface="Times New Roman"/>
              </a:rPr>
              <a:t>real China </a:t>
            </a:r>
            <a:endParaRPr kumimoji="1" lang="zh-CN" altLang="en-US" b="1" i="1" dirty="0">
              <a:latin typeface="Times New Roman"/>
              <a:cs typeface="Times New Roman"/>
            </a:endParaRPr>
          </a:p>
        </p:txBody>
      </p:sp>
      <p:sp>
        <p:nvSpPr>
          <p:cNvPr id="8" name="文本框 7"/>
          <p:cNvSpPr txBox="1"/>
          <p:nvPr/>
        </p:nvSpPr>
        <p:spPr>
          <a:xfrm>
            <a:off x="685800" y="4322197"/>
            <a:ext cx="2262158" cy="369332"/>
          </a:xfrm>
          <a:prstGeom prst="rect">
            <a:avLst/>
          </a:prstGeom>
          <a:noFill/>
        </p:spPr>
        <p:txBody>
          <a:bodyPr wrap="none" rtlCol="0">
            <a:spAutoFit/>
          </a:bodyPr>
          <a:lstStyle/>
          <a:p>
            <a:r>
              <a:rPr kumimoji="1" lang="zh-CN" altLang="en-US" b="1" dirty="0">
                <a:latin typeface="华文行楷"/>
                <a:ea typeface="华文行楷"/>
                <a:cs typeface="华文行楷"/>
              </a:rPr>
              <a:t>讲述一个真实的中国</a:t>
            </a:r>
          </a:p>
        </p:txBody>
      </p:sp>
    </p:spTree>
    <p:extLst>
      <p:ext uri="{BB962C8B-B14F-4D97-AF65-F5344CB8AC3E}">
        <p14:creationId xmlns:p14="http://schemas.microsoft.com/office/powerpoint/2010/main" val="40442365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xmlns="" id="{6C505F07-C7B3-4077-8EFD-D1D4729692E3}"/>
              </a:ext>
            </a:extLst>
          </p:cNvPr>
          <p:cNvPicPr>
            <a:picLocks noChangeAspect="1"/>
          </p:cNvPicPr>
          <p:nvPr/>
        </p:nvPicPr>
        <p:blipFill>
          <a:blip r:embed="rId3"/>
          <a:stretch>
            <a:fillRect/>
          </a:stretch>
        </p:blipFill>
        <p:spPr>
          <a:xfrm>
            <a:off x="63795" y="55376"/>
            <a:ext cx="4572001" cy="25717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图片 2">
            <a:extLst>
              <a:ext uri="{FF2B5EF4-FFF2-40B4-BE49-F238E27FC236}">
                <a16:creationId xmlns:a16="http://schemas.microsoft.com/office/drawing/2014/main" xmlns="" id="{23929CEC-B2CF-414C-99AB-BB5ACD7B364E}"/>
              </a:ext>
            </a:extLst>
          </p:cNvPr>
          <p:cNvPicPr>
            <a:picLocks noChangeAspect="1"/>
          </p:cNvPicPr>
          <p:nvPr/>
        </p:nvPicPr>
        <p:blipFill>
          <a:blip r:embed="rId4"/>
          <a:stretch>
            <a:fillRect/>
          </a:stretch>
        </p:blipFill>
        <p:spPr>
          <a:xfrm>
            <a:off x="63797" y="2571748"/>
            <a:ext cx="4571999" cy="25717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 name="文本框 15">
            <a:extLst>
              <a:ext uri="{FF2B5EF4-FFF2-40B4-BE49-F238E27FC236}">
                <a16:creationId xmlns:a16="http://schemas.microsoft.com/office/drawing/2014/main" xmlns="" id="{BEDBAFD5-A736-4A7C-8427-499AB4AA37B3}"/>
              </a:ext>
            </a:extLst>
          </p:cNvPr>
          <p:cNvSpPr txBox="1"/>
          <p:nvPr/>
        </p:nvSpPr>
        <p:spPr>
          <a:xfrm>
            <a:off x="4798828" y="157466"/>
            <a:ext cx="4068726" cy="4832092"/>
          </a:xfrm>
          <a:prstGeom prst="rect">
            <a:avLst/>
          </a:prstGeom>
          <a:noFill/>
        </p:spPr>
        <p:txBody>
          <a:bodyPr wrap="square">
            <a:spAutoFit/>
          </a:bodyPr>
          <a:lstStyle/>
          <a:p>
            <a:pPr algn="just">
              <a:spcBef>
                <a:spcPts val="1200"/>
              </a:spcBef>
            </a:pPr>
            <a:r>
              <a:rPr lang="en-US" altLang="zh-CN" sz="2400" dirty="0"/>
              <a:t>    When she heard another flock of birds </a:t>
            </a:r>
            <a:r>
              <a:rPr lang="en-US" altLang="zh-CN" sz="2400" dirty="0">
                <a:solidFill>
                  <a:srgbClr val="FF0000"/>
                </a:solidFill>
              </a:rPr>
              <a:t>passing</a:t>
            </a:r>
            <a:r>
              <a:rPr lang="en-US" altLang="zh-CN" sz="2400" dirty="0"/>
              <a:t> overhead, she hugged Feather one more time, and then threw him into the sky. </a:t>
            </a:r>
          </a:p>
          <a:p>
            <a:pPr algn="just">
              <a:spcBef>
                <a:spcPts val="1200"/>
              </a:spcBef>
            </a:pPr>
            <a:r>
              <a:rPr lang="en-US" altLang="zh-CN" sz="2400" dirty="0"/>
              <a:t>    Feather hovered and circled, circled and hovered. </a:t>
            </a:r>
          </a:p>
          <a:p>
            <a:pPr algn="just">
              <a:spcBef>
                <a:spcPts val="1200"/>
              </a:spcBef>
            </a:pPr>
            <a:r>
              <a:rPr lang="en-US" altLang="zh-CN" sz="2400" dirty="0"/>
              <a:t>    Lotus waved goodbye, </a:t>
            </a:r>
            <a:r>
              <a:rPr lang="en-US" altLang="zh-CN" sz="2400" dirty="0">
                <a:solidFill>
                  <a:srgbClr val="FF0000"/>
                </a:solidFill>
              </a:rPr>
              <a:t>holding</a:t>
            </a:r>
            <a:r>
              <a:rPr lang="en-US" altLang="zh-CN" sz="2400" dirty="0"/>
              <a:t> her tears back. With a long crow, Feather flapped his big wings and soared north, </a:t>
            </a:r>
            <a:r>
              <a:rPr lang="en-US" altLang="zh-CN" sz="2400" dirty="0">
                <a:solidFill>
                  <a:srgbClr val="FF0000"/>
                </a:solidFill>
              </a:rPr>
              <a:t>disappearing</a:t>
            </a:r>
            <a:r>
              <a:rPr lang="en-US" altLang="zh-CN" sz="2400" dirty="0"/>
              <a:t> into the horizon. </a:t>
            </a:r>
            <a:endParaRPr lang="zh-CN" altLang="en-US" sz="2400" dirty="0"/>
          </a:p>
        </p:txBody>
      </p:sp>
    </p:spTree>
    <p:extLst>
      <p:ext uri="{BB962C8B-B14F-4D97-AF65-F5344CB8AC3E}">
        <p14:creationId xmlns:p14="http://schemas.microsoft.com/office/powerpoint/2010/main" val="2753635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25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25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6">
                                            <p:txEl>
                                              <p:pRg st="0" end="0"/>
                                            </p:txEl>
                                          </p:spTgt>
                                        </p:tgtEl>
                                        <p:attrNameLst>
                                          <p:attrName>style.visibility</p:attrName>
                                        </p:attrNameLst>
                                      </p:cBhvr>
                                      <p:to>
                                        <p:strVal val="visible"/>
                                      </p:to>
                                    </p:set>
                                    <p:animEffect transition="in" filter="wipe(left)">
                                      <p:cBhvr>
                                        <p:cTn id="17" dur="250"/>
                                        <p:tgtEl>
                                          <p:spTgt spid="1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6">
                                            <p:txEl>
                                              <p:pRg st="1" end="1"/>
                                            </p:txEl>
                                          </p:spTgt>
                                        </p:tgtEl>
                                        <p:attrNameLst>
                                          <p:attrName>style.visibility</p:attrName>
                                        </p:attrNameLst>
                                      </p:cBhvr>
                                      <p:to>
                                        <p:strVal val="visible"/>
                                      </p:to>
                                    </p:set>
                                    <p:animEffect transition="in" filter="wipe(left)">
                                      <p:cBhvr>
                                        <p:cTn id="22" dur="250"/>
                                        <p:tgtEl>
                                          <p:spTgt spid="16">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6">
                                            <p:txEl>
                                              <p:pRg st="2" end="2"/>
                                            </p:txEl>
                                          </p:spTgt>
                                        </p:tgtEl>
                                        <p:attrNameLst>
                                          <p:attrName>style.visibility</p:attrName>
                                        </p:attrNameLst>
                                      </p:cBhvr>
                                      <p:to>
                                        <p:strVal val="visible"/>
                                      </p:to>
                                    </p:set>
                                    <p:animEffect transition="in" filter="wipe(left)">
                                      <p:cBhvr>
                                        <p:cTn id="27" dur="250"/>
                                        <p:tgtEl>
                                          <p:spTgt spid="1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xmlns="" id="{6D848197-DC61-4FE8-A86F-0473F0699C96}"/>
              </a:ext>
            </a:extLst>
          </p:cNvPr>
          <p:cNvPicPr>
            <a:picLocks noChangeAspect="1"/>
          </p:cNvPicPr>
          <p:nvPr/>
        </p:nvPicPr>
        <p:blipFill>
          <a:blip r:embed="rId2"/>
          <a:stretch>
            <a:fillRect/>
          </a:stretch>
        </p:blipFill>
        <p:spPr>
          <a:xfrm>
            <a:off x="0" y="0"/>
            <a:ext cx="5025656" cy="5143500"/>
          </a:xfrm>
          <a:prstGeom prst="rect">
            <a:avLst/>
          </a:prstGeom>
        </p:spPr>
      </p:pic>
      <p:sp>
        <p:nvSpPr>
          <p:cNvPr id="4" name="文本框 3">
            <a:extLst>
              <a:ext uri="{FF2B5EF4-FFF2-40B4-BE49-F238E27FC236}">
                <a16:creationId xmlns:a16="http://schemas.microsoft.com/office/drawing/2014/main" xmlns="" id="{C7031C7F-5E73-4BBE-8BC2-A5502E00A063}"/>
              </a:ext>
            </a:extLst>
          </p:cNvPr>
          <p:cNvSpPr txBox="1"/>
          <p:nvPr/>
        </p:nvSpPr>
        <p:spPr>
          <a:xfrm>
            <a:off x="5025656" y="110837"/>
            <a:ext cx="3983665" cy="4801314"/>
          </a:xfrm>
          <a:prstGeom prst="rect">
            <a:avLst/>
          </a:prstGeom>
          <a:noFill/>
        </p:spPr>
        <p:txBody>
          <a:bodyPr wrap="square">
            <a:spAutoFit/>
          </a:bodyPr>
          <a:lstStyle/>
          <a:p>
            <a:pPr algn="just">
              <a:spcBef>
                <a:spcPts val="1200"/>
              </a:spcBef>
            </a:pPr>
            <a:r>
              <a:rPr lang="en-US" altLang="zh-CN" sz="2200" dirty="0"/>
              <a:t>    One early morning in autumn, Lotus heard a crow outside. She jumped off her bed, ran to the door, and pushed it open. Feather, as white as snow, stood on the doorstep. </a:t>
            </a:r>
          </a:p>
          <a:p>
            <a:pPr algn="just">
              <a:spcBef>
                <a:spcPts val="1200"/>
              </a:spcBef>
            </a:pPr>
            <a:r>
              <a:rPr lang="en-US" altLang="zh-CN" sz="2200" dirty="0"/>
              <a:t>    Behind him was a beautiful red-beaked female and a chick. Feather’s family!</a:t>
            </a:r>
          </a:p>
          <a:p>
            <a:pPr algn="just">
              <a:spcBef>
                <a:spcPts val="1200"/>
              </a:spcBef>
            </a:pPr>
            <a:r>
              <a:rPr lang="en-US" altLang="zh-CN" sz="2200" dirty="0"/>
              <a:t>    </a:t>
            </a:r>
            <a:r>
              <a:rPr lang="en-US" altLang="zh-CN" sz="2200" dirty="0">
                <a:solidFill>
                  <a:srgbClr val="FF0000"/>
                </a:solidFill>
              </a:rPr>
              <a:t>Moving</a:t>
            </a:r>
            <a:r>
              <a:rPr lang="en-US" altLang="zh-CN" sz="2200" dirty="0"/>
              <a:t> slowly, so as not to frighted the birds, Lotus held out her hand. Feather stretched his neck over and rubbed her palm.</a:t>
            </a:r>
          </a:p>
        </p:txBody>
      </p:sp>
    </p:spTree>
    <p:extLst>
      <p:ext uri="{BB962C8B-B14F-4D97-AF65-F5344CB8AC3E}">
        <p14:creationId xmlns:p14="http://schemas.microsoft.com/office/powerpoint/2010/main" val="2514491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randombar(horizontal)">
                                      <p:cBhvr>
                                        <p:cTn id="12" dur="25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7" dur="25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randombar(horizontal)">
                                      <p:cBhvr>
                                        <p:cTn id="22" dur="25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xmlns="" id="{821CB910-C77D-4BA7-9F33-6EFD4C86484C}"/>
              </a:ext>
            </a:extLst>
          </p:cNvPr>
          <p:cNvPicPr>
            <a:picLocks noChangeAspect="1"/>
          </p:cNvPicPr>
          <p:nvPr/>
        </p:nvPicPr>
        <p:blipFill>
          <a:blip r:embed="rId2"/>
          <a:stretch>
            <a:fillRect/>
          </a:stretch>
        </p:blipFill>
        <p:spPr>
          <a:xfrm>
            <a:off x="0" y="-1"/>
            <a:ext cx="5330456" cy="3939213"/>
          </a:xfrm>
          <a:prstGeom prst="rect">
            <a:avLst/>
          </a:prstGeom>
        </p:spPr>
      </p:pic>
      <p:sp>
        <p:nvSpPr>
          <p:cNvPr id="4" name="文本框 3">
            <a:extLst>
              <a:ext uri="{FF2B5EF4-FFF2-40B4-BE49-F238E27FC236}">
                <a16:creationId xmlns:a16="http://schemas.microsoft.com/office/drawing/2014/main" xmlns="" id="{3F5F8582-FD81-4DF0-ADE9-A9A695BF5C2B}"/>
              </a:ext>
            </a:extLst>
          </p:cNvPr>
          <p:cNvSpPr txBox="1"/>
          <p:nvPr/>
        </p:nvSpPr>
        <p:spPr>
          <a:xfrm>
            <a:off x="5330456" y="7226"/>
            <a:ext cx="3735571" cy="4093428"/>
          </a:xfrm>
          <a:prstGeom prst="rect">
            <a:avLst/>
          </a:prstGeom>
          <a:noFill/>
        </p:spPr>
        <p:txBody>
          <a:bodyPr wrap="square">
            <a:spAutoFit/>
          </a:bodyPr>
          <a:lstStyle/>
          <a:p>
            <a:pPr algn="just">
              <a:spcBef>
                <a:spcPts val="600"/>
              </a:spcBef>
              <a:spcAft>
                <a:spcPts val="600"/>
              </a:spcAft>
            </a:pPr>
            <a:r>
              <a:rPr lang="en-US" altLang="zh-CN" sz="2000" dirty="0"/>
              <a:t>    Then Lotus heard a commotion. She looked up and gasped. She tugged on Grandpa’s arm and they ran to the lake. </a:t>
            </a:r>
          </a:p>
          <a:p>
            <a:pPr algn="just">
              <a:spcBef>
                <a:spcPts val="600"/>
              </a:spcBef>
              <a:spcAft>
                <a:spcPts val="600"/>
              </a:spcAft>
            </a:pPr>
            <a:r>
              <a:rPr lang="en-US" altLang="zh-CN" sz="2000" dirty="0"/>
              <a:t>    The sky turned white as it was filled by hundreds of cranes. They were circling and diving, </a:t>
            </a:r>
            <a:r>
              <a:rPr lang="en-US" altLang="zh-CN" sz="2000" b="1" dirty="0">
                <a:solidFill>
                  <a:srgbClr val="FF0000"/>
                </a:solidFill>
              </a:rPr>
              <a:t>singing</a:t>
            </a:r>
            <a:r>
              <a:rPr lang="en-US" altLang="zh-CN" sz="2000" dirty="0"/>
              <a:t> and </a:t>
            </a:r>
            <a:r>
              <a:rPr lang="en-US" altLang="zh-CN" sz="2000" b="1" dirty="0">
                <a:solidFill>
                  <a:srgbClr val="FF0000"/>
                </a:solidFill>
              </a:rPr>
              <a:t>dancing</a:t>
            </a:r>
            <a:r>
              <a:rPr lang="en-US" altLang="zh-CN" sz="2000" dirty="0"/>
              <a:t> around them. </a:t>
            </a:r>
          </a:p>
          <a:p>
            <a:pPr algn="just">
              <a:spcBef>
                <a:spcPts val="600"/>
              </a:spcBef>
              <a:spcAft>
                <a:spcPts val="600"/>
              </a:spcAft>
            </a:pPr>
            <a:r>
              <a:rPr lang="en-US" altLang="zh-CN" sz="2000" dirty="0"/>
              <a:t>    “Feather has brought his entire flock! Another miracle!” Grandpa said, “ The lake will not be lonely this year.”  </a:t>
            </a:r>
          </a:p>
        </p:txBody>
      </p:sp>
      <p:sp>
        <p:nvSpPr>
          <p:cNvPr id="6" name="文本框 5">
            <a:extLst>
              <a:ext uri="{FF2B5EF4-FFF2-40B4-BE49-F238E27FC236}">
                <a16:creationId xmlns:a16="http://schemas.microsoft.com/office/drawing/2014/main" xmlns="" id="{3C62788B-40DC-4073-B81F-98F1B34353CF}"/>
              </a:ext>
            </a:extLst>
          </p:cNvPr>
          <p:cNvSpPr txBox="1"/>
          <p:nvPr/>
        </p:nvSpPr>
        <p:spPr>
          <a:xfrm>
            <a:off x="212651" y="4003004"/>
            <a:ext cx="8775405" cy="1107996"/>
          </a:xfrm>
          <a:prstGeom prst="rect">
            <a:avLst/>
          </a:prstGeom>
          <a:noFill/>
        </p:spPr>
        <p:txBody>
          <a:bodyPr wrap="square">
            <a:spAutoFit/>
          </a:bodyPr>
          <a:lstStyle/>
          <a:p>
            <a:pPr algn="just"/>
            <a:r>
              <a:rPr lang="en-US" altLang="zh-CN" sz="2200" dirty="0"/>
              <a:t>    Lotus grinned. She twirled and pranced with Feather and his friends. Her whistle, </a:t>
            </a:r>
            <a:r>
              <a:rPr lang="en-US" altLang="zh-CN" sz="2200" b="1" dirty="0">
                <a:solidFill>
                  <a:srgbClr val="FF0000"/>
                </a:solidFill>
              </a:rPr>
              <a:t>accompanied</a:t>
            </a:r>
            <a:r>
              <a:rPr lang="en-US" altLang="zh-CN" sz="2200" dirty="0"/>
              <a:t> by the birds’ singing, echoed far, far away in the golden sky. </a:t>
            </a:r>
            <a:endParaRPr lang="zh-CN" altLang="en-US" sz="2200" dirty="0"/>
          </a:p>
        </p:txBody>
      </p:sp>
    </p:spTree>
    <p:extLst>
      <p:ext uri="{BB962C8B-B14F-4D97-AF65-F5344CB8AC3E}">
        <p14:creationId xmlns:p14="http://schemas.microsoft.com/office/powerpoint/2010/main" val="95778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25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ipe(left)">
                                      <p:cBhvr>
                                        <p:cTn id="17" dur="25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wipe(left)">
                                      <p:cBhvr>
                                        <p:cTn id="22" dur="25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randombar(horizontal)">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2"/>
          <a:srcRect t="9720" b="9720"/>
          <a:stretch>
            <a:fillRect/>
          </a:stretch>
        </p:blipFill>
        <p:spPr>
          <a:xfrm>
            <a:off x="-1" y="0"/>
            <a:ext cx="9164565" cy="5143500"/>
          </a:xfrm>
        </p:spPr>
      </p:pic>
      <p:sp>
        <p:nvSpPr>
          <p:cNvPr id="5" name="文本框 4"/>
          <p:cNvSpPr txBox="1"/>
          <p:nvPr/>
        </p:nvSpPr>
        <p:spPr>
          <a:xfrm>
            <a:off x="3436472" y="433294"/>
            <a:ext cx="2031325" cy="646331"/>
          </a:xfrm>
          <a:prstGeom prst="rect">
            <a:avLst/>
          </a:prstGeom>
          <a:noFill/>
        </p:spPr>
        <p:txBody>
          <a:bodyPr wrap="none" rtlCol="0">
            <a:spAutoFit/>
          </a:bodyPr>
          <a:lstStyle/>
          <a:p>
            <a:r>
              <a:rPr kumimoji="1" lang="zh-CN" altLang="en-US" sz="3600" dirty="0">
                <a:latin typeface="华文行楷"/>
                <a:ea typeface="华文行楷"/>
                <a:cs typeface="华文行楷"/>
              </a:rPr>
              <a:t>故事小结</a:t>
            </a:r>
          </a:p>
        </p:txBody>
      </p:sp>
      <p:sp>
        <p:nvSpPr>
          <p:cNvPr id="6" name="文本框 5"/>
          <p:cNvSpPr txBox="1"/>
          <p:nvPr/>
        </p:nvSpPr>
        <p:spPr>
          <a:xfrm>
            <a:off x="688139" y="1376715"/>
            <a:ext cx="7767723" cy="3200876"/>
          </a:xfrm>
          <a:prstGeom prst="rect">
            <a:avLst/>
          </a:prstGeom>
          <a:noFill/>
        </p:spPr>
        <p:txBody>
          <a:bodyPr wrap="square" rtlCol="0">
            <a:spAutoFit/>
          </a:bodyPr>
          <a:lstStyle/>
          <a:p>
            <a:pPr indent="457200" algn="just">
              <a:spcBef>
                <a:spcPts val="1200"/>
              </a:spcBef>
            </a:pPr>
            <a:r>
              <a:rPr kumimoji="1" lang="zh-CN" altLang="en-US" sz="2400" b="1" dirty="0" smtClean="0"/>
              <a:t>故事讲述了一个叫莲花的小女孩和一只</a:t>
            </a:r>
            <a:r>
              <a:rPr kumimoji="1" lang="zh-CN" altLang="en-US" sz="2400" b="1" dirty="0" smtClean="0"/>
              <a:t>仙鹤的故事。莲花在湖边捡到了一只受伤的仙鹤，并把它带回了家。莲花给仙鹤取名为“羽毛”，每天精心地照顾它，陪它玩耍。冬去春来，羽毛养好了伤，又能展翅飞翔了。尽管莲花万般不舍，最终还是选择了将它放归自然。</a:t>
            </a:r>
            <a:endParaRPr kumimoji="1" lang="en-US" altLang="zh-CN" sz="2400" b="1" dirty="0" smtClean="0"/>
          </a:p>
          <a:p>
            <a:pPr indent="457200" algn="just">
              <a:spcBef>
                <a:spcPts val="1200"/>
              </a:spcBef>
            </a:pPr>
            <a:r>
              <a:rPr kumimoji="1" lang="zh-CN" altLang="en-US" sz="2400" b="1" dirty="0" smtClean="0"/>
              <a:t>本故事体现了人与动物、与自然的和谐相处，同时也告诉人们一个道理：真正的爱并不是束缚，而是</a:t>
            </a:r>
            <a:r>
              <a:rPr kumimoji="1" lang="zh-CN" altLang="en-US" sz="2400" b="1" dirty="0" smtClean="0">
                <a:solidFill>
                  <a:srgbClr val="FF0000"/>
                </a:solidFill>
              </a:rPr>
              <a:t>尊重和予以自由</a:t>
            </a:r>
            <a:r>
              <a:rPr kumimoji="1" lang="zh-CN" altLang="en-US" sz="2400" b="1" dirty="0" smtClean="0"/>
              <a:t>。</a:t>
            </a:r>
            <a:endParaRPr kumimoji="1" lang="en-US" altLang="zh-CN" sz="2400" b="1" dirty="0" smtClean="0"/>
          </a:p>
        </p:txBody>
      </p:sp>
    </p:spTree>
    <p:extLst>
      <p:ext uri="{BB962C8B-B14F-4D97-AF65-F5344CB8AC3E}">
        <p14:creationId xmlns:p14="http://schemas.microsoft.com/office/powerpoint/2010/main" val="3269153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randombar(horizontal)">
                                      <p:cBhvr>
                                        <p:cTn id="7" dur="25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randombar(horizontal)">
                                      <p:cBhvr>
                                        <p:cTn id="12" dur="25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2"/>
          <a:srcRect t="9720" b="9720"/>
          <a:stretch>
            <a:fillRect/>
          </a:stretch>
        </p:blipFill>
        <p:spPr>
          <a:xfrm>
            <a:off x="-1" y="0"/>
            <a:ext cx="9164565" cy="5143500"/>
          </a:xfrm>
        </p:spPr>
      </p:pic>
      <p:sp>
        <p:nvSpPr>
          <p:cNvPr id="5" name="文本框 4"/>
          <p:cNvSpPr txBox="1"/>
          <p:nvPr/>
        </p:nvSpPr>
        <p:spPr>
          <a:xfrm>
            <a:off x="3436472" y="433294"/>
            <a:ext cx="2031325" cy="646331"/>
          </a:xfrm>
          <a:prstGeom prst="rect">
            <a:avLst/>
          </a:prstGeom>
          <a:noFill/>
        </p:spPr>
        <p:txBody>
          <a:bodyPr wrap="none" rtlCol="0">
            <a:spAutoFit/>
          </a:bodyPr>
          <a:lstStyle/>
          <a:p>
            <a:r>
              <a:rPr kumimoji="1" lang="zh-CN" altLang="en-US" sz="3600" dirty="0">
                <a:latin typeface="华文行楷"/>
                <a:ea typeface="华文行楷"/>
                <a:cs typeface="华文行楷"/>
              </a:rPr>
              <a:t>故事小结</a:t>
            </a:r>
          </a:p>
        </p:txBody>
      </p:sp>
      <p:sp>
        <p:nvSpPr>
          <p:cNvPr id="6" name="文本框 5"/>
          <p:cNvSpPr txBox="1"/>
          <p:nvPr/>
        </p:nvSpPr>
        <p:spPr>
          <a:xfrm>
            <a:off x="695611" y="1093679"/>
            <a:ext cx="7767723" cy="3570208"/>
          </a:xfrm>
          <a:prstGeom prst="rect">
            <a:avLst/>
          </a:prstGeom>
          <a:noFill/>
        </p:spPr>
        <p:txBody>
          <a:bodyPr wrap="square" rtlCol="0">
            <a:spAutoFit/>
          </a:bodyPr>
          <a:lstStyle/>
          <a:p>
            <a:pPr indent="457200" algn="just"/>
            <a:r>
              <a:rPr kumimoji="1" lang="zh-CN" altLang="en-US" sz="2400" b="1" dirty="0" smtClean="0"/>
              <a:t>在语言表达方面，</a:t>
            </a:r>
            <a:r>
              <a:rPr kumimoji="1" lang="en-US" altLang="zh-CN" sz="2400" b="1" dirty="0"/>
              <a:t>《</a:t>
            </a:r>
            <a:r>
              <a:rPr kumimoji="1" lang="zh-CN" altLang="en-US" sz="2400" b="1" dirty="0"/>
              <a:t>莲花与羽毛</a:t>
            </a:r>
            <a:r>
              <a:rPr kumimoji="1" lang="en-US" altLang="zh-CN" sz="2400" b="1" dirty="0"/>
              <a:t>》</a:t>
            </a:r>
            <a:r>
              <a:rPr kumimoji="1" lang="zh-CN" altLang="en-US" sz="2400" b="1" dirty="0"/>
              <a:t>的故事</a:t>
            </a:r>
            <a:r>
              <a:rPr kumimoji="1" lang="zh-CN" altLang="en-US" sz="2400" b="1" dirty="0" smtClean="0"/>
              <a:t>中多处使用了</a:t>
            </a:r>
            <a:r>
              <a:rPr kumimoji="1" lang="zh-CN" altLang="en-US" sz="2400" b="1" dirty="0" smtClean="0">
                <a:solidFill>
                  <a:srgbClr val="FF0000"/>
                </a:solidFill>
              </a:rPr>
              <a:t>分词</a:t>
            </a:r>
            <a:r>
              <a:rPr kumimoji="1" lang="zh-CN" altLang="en-US" sz="2400" b="1" dirty="0" smtClean="0"/>
              <a:t>，既有现在分词，又有过去分词。它们在句中分别作定语、状语和补语等成分。</a:t>
            </a:r>
            <a:endParaRPr kumimoji="1" lang="en-US" altLang="zh-CN" sz="2400" b="1" dirty="0" smtClean="0"/>
          </a:p>
          <a:p>
            <a:pPr indent="457200" algn="just">
              <a:spcBef>
                <a:spcPts val="1200"/>
              </a:spcBef>
            </a:pPr>
            <a:r>
              <a:rPr kumimoji="1" lang="en-US" altLang="zh-CN" sz="2400" b="1" dirty="0" smtClean="0"/>
              <a:t>《</a:t>
            </a:r>
            <a:r>
              <a:rPr kumimoji="1" lang="zh-CN" altLang="en-US" sz="2400" b="1" dirty="0" smtClean="0"/>
              <a:t>英语语法</a:t>
            </a:r>
            <a:r>
              <a:rPr kumimoji="1" lang="en-US" altLang="zh-CN" sz="2400" b="1" dirty="0" smtClean="0"/>
              <a:t>》</a:t>
            </a:r>
            <a:r>
              <a:rPr kumimoji="1" lang="zh-CN" altLang="en-US" sz="2400" b="1" dirty="0" smtClean="0"/>
              <a:t>课程中第六讲为</a:t>
            </a:r>
            <a:r>
              <a:rPr kumimoji="1" lang="en-US" altLang="zh-CN" sz="2400" b="1" dirty="0" smtClean="0"/>
              <a:t>《</a:t>
            </a:r>
            <a:r>
              <a:rPr kumimoji="1" lang="zh-CN" altLang="en-US" sz="2400" b="1" dirty="0" smtClean="0">
                <a:solidFill>
                  <a:srgbClr val="FF0000"/>
                </a:solidFill>
              </a:rPr>
              <a:t>非谓语动词</a:t>
            </a:r>
            <a:r>
              <a:rPr kumimoji="1" lang="en-US" altLang="zh-CN" sz="2400" b="1" dirty="0" smtClean="0"/>
              <a:t>》</a:t>
            </a:r>
            <a:r>
              <a:rPr kumimoji="1" lang="zh-CN" altLang="en-US" sz="2400" b="1" dirty="0" smtClean="0"/>
              <a:t>，其中重点讲解了</a:t>
            </a:r>
            <a:r>
              <a:rPr kumimoji="1" lang="zh-CN" altLang="en-US" sz="2400" b="1" dirty="0" smtClean="0">
                <a:solidFill>
                  <a:srgbClr val="FF0000"/>
                </a:solidFill>
              </a:rPr>
              <a:t>现在分词和过去分词的异同</a:t>
            </a:r>
            <a:r>
              <a:rPr kumimoji="1" lang="zh-CN" altLang="en-US" sz="2400" b="1" dirty="0" smtClean="0"/>
              <a:t>、</a:t>
            </a:r>
            <a:r>
              <a:rPr kumimoji="1" lang="zh-CN" altLang="en-US" sz="2400" b="1" dirty="0" smtClean="0">
                <a:solidFill>
                  <a:srgbClr val="FF0000"/>
                </a:solidFill>
              </a:rPr>
              <a:t>分词的句法功能</a:t>
            </a:r>
            <a:r>
              <a:rPr kumimoji="1" lang="zh-CN" altLang="en-US" sz="2400" b="1" dirty="0" smtClean="0"/>
              <a:t>（即分词在句中所充当的成分）等。因此，可将</a:t>
            </a:r>
            <a:r>
              <a:rPr kumimoji="1" lang="en-US" altLang="zh-CN" sz="2400" b="1" dirty="0" smtClean="0"/>
              <a:t>《</a:t>
            </a:r>
            <a:r>
              <a:rPr kumimoji="1" lang="zh-CN" altLang="en-US" sz="2400" b="1" dirty="0" smtClean="0"/>
              <a:t>莲花与羽毛</a:t>
            </a:r>
            <a:r>
              <a:rPr kumimoji="1" lang="en-US" altLang="zh-CN" sz="2400" b="1" dirty="0"/>
              <a:t>》</a:t>
            </a:r>
            <a:r>
              <a:rPr kumimoji="1" lang="zh-CN" altLang="en-US" sz="2400" b="1" dirty="0" smtClean="0"/>
              <a:t>的故事作为阅读材料，引导学生重点分析其中包含分词的英文句子，并归纳总结其中分词的用法，从而让学生对相关知识点有更为深刻的理解和认知。</a:t>
            </a:r>
            <a:endParaRPr kumimoji="1" lang="en-US" altLang="zh-CN" sz="2400" b="1" dirty="0" smtClean="0"/>
          </a:p>
        </p:txBody>
      </p:sp>
    </p:spTree>
    <p:extLst>
      <p:ext uri="{BB962C8B-B14F-4D97-AF65-F5344CB8AC3E}">
        <p14:creationId xmlns:p14="http://schemas.microsoft.com/office/powerpoint/2010/main" val="2511321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25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25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2"/>
          <a:srcRect t="6077" b="6077"/>
          <a:stretch>
            <a:fillRect/>
          </a:stretch>
        </p:blipFill>
        <p:spPr>
          <a:xfrm>
            <a:off x="0" y="-1"/>
            <a:ext cx="9200788" cy="5143501"/>
          </a:xfrm>
        </p:spPr>
      </p:pic>
      <p:sp>
        <p:nvSpPr>
          <p:cNvPr id="5" name="文本框 4"/>
          <p:cNvSpPr txBox="1"/>
          <p:nvPr/>
        </p:nvSpPr>
        <p:spPr>
          <a:xfrm>
            <a:off x="2435412" y="1598706"/>
            <a:ext cx="4950427" cy="1200329"/>
          </a:xfrm>
          <a:prstGeom prst="rect">
            <a:avLst/>
          </a:prstGeom>
          <a:noFill/>
        </p:spPr>
        <p:txBody>
          <a:bodyPr wrap="none" rtlCol="0">
            <a:spAutoFit/>
          </a:bodyPr>
          <a:lstStyle/>
          <a:p>
            <a:r>
              <a:rPr kumimoji="1" lang="en-US" altLang="zh-CN" sz="7200" b="1" dirty="0">
                <a:latin typeface="Times New Roman"/>
                <a:cs typeface="Times New Roman"/>
              </a:rPr>
              <a:t>Thank you!</a:t>
            </a:r>
            <a:endParaRPr kumimoji="1" lang="zh-CN" altLang="en-US" sz="7200" b="1" dirty="0">
              <a:latin typeface="Times New Roman"/>
              <a:cs typeface="Times New Roman"/>
            </a:endParaRPr>
          </a:p>
        </p:txBody>
      </p:sp>
    </p:spTree>
    <p:extLst>
      <p:ext uri="{BB962C8B-B14F-4D97-AF65-F5344CB8AC3E}">
        <p14:creationId xmlns:p14="http://schemas.microsoft.com/office/powerpoint/2010/main" val="39377610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内容占位符 4">
            <a:extLst>
              <a:ext uri="{FF2B5EF4-FFF2-40B4-BE49-F238E27FC236}">
                <a16:creationId xmlns:a16="http://schemas.microsoft.com/office/drawing/2014/main" xmlns="" id="{923B6064-2E60-4338-9176-454F3882F320}"/>
              </a:ext>
            </a:extLst>
          </p:cNvPr>
          <p:cNvPicPr>
            <a:picLocks noGrp="1" noChangeAspect="1"/>
          </p:cNvPicPr>
          <p:nvPr>
            <p:ph idx="1"/>
          </p:nvPr>
        </p:nvPicPr>
        <p:blipFill>
          <a:blip r:embed="rId2"/>
          <a:stretch>
            <a:fillRect/>
          </a:stretch>
        </p:blipFill>
        <p:spPr>
          <a:xfrm>
            <a:off x="0" y="0"/>
            <a:ext cx="9144000" cy="6708426"/>
          </a:xfrm>
        </p:spPr>
      </p:pic>
    </p:spTree>
    <p:extLst>
      <p:ext uri="{BB962C8B-B14F-4D97-AF65-F5344CB8AC3E}">
        <p14:creationId xmlns:p14="http://schemas.microsoft.com/office/powerpoint/2010/main" val="1484298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xmlns="" id="{4AD115BE-0108-4320-8DD7-025163CDCF42}"/>
              </a:ext>
            </a:extLst>
          </p:cNvPr>
          <p:cNvPicPr>
            <a:picLocks noChangeAspect="1"/>
          </p:cNvPicPr>
          <p:nvPr/>
        </p:nvPicPr>
        <p:blipFill>
          <a:blip r:embed="rId2"/>
          <a:stretch>
            <a:fillRect/>
          </a:stretch>
        </p:blipFill>
        <p:spPr>
          <a:xfrm>
            <a:off x="-1" y="-1"/>
            <a:ext cx="6230679" cy="3794719"/>
          </a:xfrm>
          <a:prstGeom prst="rect">
            <a:avLst/>
          </a:prstGeom>
        </p:spPr>
      </p:pic>
      <p:sp>
        <p:nvSpPr>
          <p:cNvPr id="4" name="文本框 3">
            <a:extLst>
              <a:ext uri="{FF2B5EF4-FFF2-40B4-BE49-F238E27FC236}">
                <a16:creationId xmlns:a16="http://schemas.microsoft.com/office/drawing/2014/main" xmlns="" id="{90A9E6BD-18FB-47CE-9F14-E9E468A97095}"/>
              </a:ext>
            </a:extLst>
          </p:cNvPr>
          <p:cNvSpPr txBox="1"/>
          <p:nvPr/>
        </p:nvSpPr>
        <p:spPr>
          <a:xfrm>
            <a:off x="177208" y="3980548"/>
            <a:ext cx="8711608" cy="461665"/>
          </a:xfrm>
          <a:prstGeom prst="rect">
            <a:avLst/>
          </a:prstGeom>
          <a:noFill/>
        </p:spPr>
        <p:txBody>
          <a:bodyPr wrap="square">
            <a:spAutoFit/>
          </a:bodyPr>
          <a:lstStyle/>
          <a:p>
            <a:r>
              <a:rPr lang="en-US" altLang="zh-CN" sz="2400" dirty="0"/>
              <a:t>She gathered up the heavy bird. “Hold on, please!” She pleaded.</a:t>
            </a:r>
            <a:endParaRPr lang="zh-CN" altLang="en-US" sz="2400" dirty="0"/>
          </a:p>
        </p:txBody>
      </p:sp>
      <p:sp>
        <p:nvSpPr>
          <p:cNvPr id="6" name="文本框 5">
            <a:extLst>
              <a:ext uri="{FF2B5EF4-FFF2-40B4-BE49-F238E27FC236}">
                <a16:creationId xmlns:a16="http://schemas.microsoft.com/office/drawing/2014/main" xmlns="" id="{2C80023E-BA91-47C3-B80B-40DDCC8B9329}"/>
              </a:ext>
            </a:extLst>
          </p:cNvPr>
          <p:cNvSpPr txBox="1"/>
          <p:nvPr/>
        </p:nvSpPr>
        <p:spPr>
          <a:xfrm>
            <a:off x="6322828" y="51916"/>
            <a:ext cx="2643964" cy="3647152"/>
          </a:xfrm>
          <a:prstGeom prst="rect">
            <a:avLst/>
          </a:prstGeom>
          <a:noFill/>
        </p:spPr>
        <p:txBody>
          <a:bodyPr wrap="square">
            <a:spAutoFit/>
          </a:bodyPr>
          <a:lstStyle/>
          <a:p>
            <a:pPr algn="just"/>
            <a:r>
              <a:rPr lang="en-US" altLang="zh-CN" sz="2400" dirty="0"/>
              <a:t>    One morning, Lotus went to collect reeds for her Grandpa. Suddenly, she saw a </a:t>
            </a:r>
            <a:r>
              <a:rPr lang="en-US" altLang="zh-CN" sz="2400" dirty="0">
                <a:solidFill>
                  <a:srgbClr val="FF0000"/>
                </a:solidFill>
              </a:rPr>
              <a:t>bleeding</a:t>
            </a:r>
            <a:r>
              <a:rPr lang="en-US" altLang="zh-CN" sz="2400" dirty="0"/>
              <a:t> crane. </a:t>
            </a:r>
          </a:p>
          <a:p>
            <a:pPr algn="just">
              <a:spcBef>
                <a:spcPts val="1800"/>
              </a:spcBef>
            </a:pPr>
            <a:r>
              <a:rPr lang="en-US" altLang="zh-CN" sz="2400" dirty="0"/>
              <a:t>    Lotus hurriedly waded across the wetland toward it. </a:t>
            </a:r>
          </a:p>
        </p:txBody>
      </p:sp>
    </p:spTree>
    <p:extLst>
      <p:ext uri="{BB962C8B-B14F-4D97-AF65-F5344CB8AC3E}">
        <p14:creationId xmlns:p14="http://schemas.microsoft.com/office/powerpoint/2010/main" val="3314448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25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wipe(left)">
                                      <p:cBhvr>
                                        <p:cTn id="17" dur="25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xmlns="" id="{F7F3864B-DC64-4CBD-9F58-D2C45AB52CD0}"/>
              </a:ext>
            </a:extLst>
          </p:cNvPr>
          <p:cNvPicPr>
            <a:picLocks noChangeAspect="1"/>
          </p:cNvPicPr>
          <p:nvPr/>
        </p:nvPicPr>
        <p:blipFill>
          <a:blip r:embed="rId3"/>
          <a:stretch>
            <a:fillRect/>
          </a:stretch>
        </p:blipFill>
        <p:spPr>
          <a:xfrm>
            <a:off x="0" y="0"/>
            <a:ext cx="9144000" cy="3943171"/>
          </a:xfrm>
          <a:prstGeom prst="rect">
            <a:avLst/>
          </a:prstGeom>
        </p:spPr>
      </p:pic>
      <p:sp>
        <p:nvSpPr>
          <p:cNvPr id="4" name="文本框 3">
            <a:extLst>
              <a:ext uri="{FF2B5EF4-FFF2-40B4-BE49-F238E27FC236}">
                <a16:creationId xmlns:a16="http://schemas.microsoft.com/office/drawing/2014/main" xmlns="" id="{762385CB-FFA6-4A5C-87EF-F992469EB7AC}"/>
              </a:ext>
            </a:extLst>
          </p:cNvPr>
          <p:cNvSpPr txBox="1"/>
          <p:nvPr/>
        </p:nvSpPr>
        <p:spPr>
          <a:xfrm>
            <a:off x="95693" y="3943171"/>
            <a:ext cx="8956158" cy="1107996"/>
          </a:xfrm>
          <a:prstGeom prst="rect">
            <a:avLst/>
          </a:prstGeom>
          <a:noFill/>
        </p:spPr>
        <p:txBody>
          <a:bodyPr wrap="square">
            <a:spAutoFit/>
          </a:bodyPr>
          <a:lstStyle/>
          <a:p>
            <a:pPr algn="just"/>
            <a:r>
              <a:rPr lang="en-US" altLang="zh-CN" sz="2200" dirty="0"/>
              <a:t>    Lotus tottered home to Grandpa, who had rescued other animals before. Carefully, Grandpa wrapped the bird’s wound. “He’s lost a lot of blood, but he will survive,” he said. </a:t>
            </a:r>
            <a:endParaRPr lang="zh-CN" altLang="en-US" sz="2200" dirty="0"/>
          </a:p>
        </p:txBody>
      </p:sp>
      <p:sp>
        <p:nvSpPr>
          <p:cNvPr id="6" name="文本框 5">
            <a:extLst>
              <a:ext uri="{FF2B5EF4-FFF2-40B4-BE49-F238E27FC236}">
                <a16:creationId xmlns:a16="http://schemas.microsoft.com/office/drawing/2014/main" xmlns="" id="{BFF6797C-10CC-475B-A14B-0FA1B25889A5}"/>
              </a:ext>
            </a:extLst>
          </p:cNvPr>
          <p:cNvSpPr txBox="1"/>
          <p:nvPr/>
        </p:nvSpPr>
        <p:spPr>
          <a:xfrm>
            <a:off x="2806995" y="3490379"/>
            <a:ext cx="2509284" cy="461665"/>
          </a:xfrm>
          <a:prstGeom prst="rect">
            <a:avLst/>
          </a:prstGeom>
          <a:noFill/>
        </p:spPr>
        <p:txBody>
          <a:bodyPr wrap="square">
            <a:spAutoFit/>
          </a:bodyPr>
          <a:lstStyle/>
          <a:p>
            <a:pPr algn="just"/>
            <a:r>
              <a:rPr lang="en-US" altLang="zh-CN" sz="2400" dirty="0"/>
              <a:t>    </a:t>
            </a:r>
            <a:endParaRPr lang="zh-CN" altLang="en-US" sz="2400" dirty="0"/>
          </a:p>
        </p:txBody>
      </p:sp>
    </p:spTree>
    <p:extLst>
      <p:ext uri="{BB962C8B-B14F-4D97-AF65-F5344CB8AC3E}">
        <p14:creationId xmlns:p14="http://schemas.microsoft.com/office/powerpoint/2010/main" val="2440712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xmlns="" id="{14B53024-6C1B-4F14-AB7A-38D18B68AF48}"/>
              </a:ext>
            </a:extLst>
          </p:cNvPr>
          <p:cNvPicPr>
            <a:picLocks noChangeAspect="1"/>
          </p:cNvPicPr>
          <p:nvPr/>
        </p:nvPicPr>
        <p:blipFill>
          <a:blip r:embed="rId3"/>
          <a:stretch>
            <a:fillRect/>
          </a:stretch>
        </p:blipFill>
        <p:spPr>
          <a:xfrm>
            <a:off x="0" y="0"/>
            <a:ext cx="5670698" cy="5143500"/>
          </a:xfrm>
          <a:prstGeom prst="rect">
            <a:avLst/>
          </a:prstGeom>
        </p:spPr>
      </p:pic>
      <p:sp>
        <p:nvSpPr>
          <p:cNvPr id="4" name="文本框 3">
            <a:extLst>
              <a:ext uri="{FF2B5EF4-FFF2-40B4-BE49-F238E27FC236}">
                <a16:creationId xmlns:a16="http://schemas.microsoft.com/office/drawing/2014/main" xmlns="" id="{793AE316-F822-4ECA-9D80-F1E3071F8200}"/>
              </a:ext>
            </a:extLst>
          </p:cNvPr>
          <p:cNvSpPr txBox="1"/>
          <p:nvPr/>
        </p:nvSpPr>
        <p:spPr>
          <a:xfrm>
            <a:off x="5670698" y="375501"/>
            <a:ext cx="3381154" cy="4462760"/>
          </a:xfrm>
          <a:prstGeom prst="rect">
            <a:avLst/>
          </a:prstGeom>
          <a:noFill/>
        </p:spPr>
        <p:txBody>
          <a:bodyPr wrap="square">
            <a:spAutoFit/>
          </a:bodyPr>
          <a:lstStyle/>
          <a:p>
            <a:pPr algn="just">
              <a:spcBef>
                <a:spcPts val="1200"/>
              </a:spcBef>
            </a:pPr>
            <a:r>
              <a:rPr lang="en-US" altLang="zh-CN" sz="2200" dirty="0"/>
              <a:t>     On the third day, the crane lifted his head for the first time. Gently, Lotus put her small fingers on his head. The bird stretched his neck, and rubbed her cheek gently. Lotus’s heart pounded, and tears sprang to her eyes. </a:t>
            </a:r>
          </a:p>
          <a:p>
            <a:pPr algn="just">
              <a:spcBef>
                <a:spcPts val="2400"/>
              </a:spcBef>
            </a:pPr>
            <a:r>
              <a:rPr lang="en-US" altLang="zh-CN" sz="2200" dirty="0">
                <a:solidFill>
                  <a:srgbClr val="FF0000"/>
                </a:solidFill>
              </a:rPr>
              <a:t>    Filled</a:t>
            </a:r>
            <a:r>
              <a:rPr lang="en-US" altLang="zh-CN" sz="2200" dirty="0"/>
              <a:t> with happiness, Lotus chose the name “Feather” for her new friend. </a:t>
            </a:r>
            <a:endParaRPr lang="zh-CN" altLang="en-US" sz="2200" dirty="0"/>
          </a:p>
        </p:txBody>
      </p:sp>
    </p:spTree>
    <p:extLst>
      <p:ext uri="{BB962C8B-B14F-4D97-AF65-F5344CB8AC3E}">
        <p14:creationId xmlns:p14="http://schemas.microsoft.com/office/powerpoint/2010/main" val="4078264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randombar(horizontal)">
                                      <p:cBhvr>
                                        <p:cTn id="12" dur="25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7" dur="25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547EA7DB-6574-4DF8-AF5A-DDAA2AF136F1}"/>
              </a:ext>
            </a:extLst>
          </p:cNvPr>
          <p:cNvPicPr>
            <a:picLocks noChangeAspect="1"/>
          </p:cNvPicPr>
          <p:nvPr/>
        </p:nvPicPr>
        <p:blipFill>
          <a:blip r:embed="rId2"/>
          <a:stretch>
            <a:fillRect/>
          </a:stretch>
        </p:blipFill>
        <p:spPr>
          <a:xfrm>
            <a:off x="0" y="0"/>
            <a:ext cx="9144000" cy="5143500"/>
          </a:xfrm>
          <a:prstGeom prst="rect">
            <a:avLst/>
          </a:prstGeom>
        </p:spPr>
      </p:pic>
      <p:sp>
        <p:nvSpPr>
          <p:cNvPr id="4" name="文本框 3">
            <a:extLst>
              <a:ext uri="{FF2B5EF4-FFF2-40B4-BE49-F238E27FC236}">
                <a16:creationId xmlns:a16="http://schemas.microsoft.com/office/drawing/2014/main" xmlns="" id="{06CD5863-241F-4E3F-AC0B-850C096D5CC7}"/>
              </a:ext>
            </a:extLst>
          </p:cNvPr>
          <p:cNvSpPr txBox="1"/>
          <p:nvPr/>
        </p:nvSpPr>
        <p:spPr>
          <a:xfrm>
            <a:off x="4136065" y="0"/>
            <a:ext cx="4642884" cy="1446550"/>
          </a:xfrm>
          <a:prstGeom prst="rect">
            <a:avLst/>
          </a:prstGeom>
          <a:noFill/>
        </p:spPr>
        <p:txBody>
          <a:bodyPr wrap="square">
            <a:spAutoFit/>
          </a:bodyPr>
          <a:lstStyle/>
          <a:p>
            <a:pPr algn="just"/>
            <a:r>
              <a:rPr lang="en-US" altLang="zh-CN" sz="2200" b="1" dirty="0">
                <a:solidFill>
                  <a:schemeClr val="bg1"/>
                </a:solidFill>
              </a:rPr>
              <a:t>    One day, slowly and cautiously, Feather took his first step. Lotus jumped and swirled and hugged Grandpa blissfully. </a:t>
            </a:r>
            <a:endParaRPr lang="zh-CN" altLang="en-US" sz="2200" b="1" dirty="0">
              <a:solidFill>
                <a:schemeClr val="bg1"/>
              </a:solidFill>
            </a:endParaRPr>
          </a:p>
        </p:txBody>
      </p:sp>
    </p:spTree>
    <p:extLst>
      <p:ext uri="{BB962C8B-B14F-4D97-AF65-F5344CB8AC3E}">
        <p14:creationId xmlns:p14="http://schemas.microsoft.com/office/powerpoint/2010/main" val="3028860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xmlns="" id="{5778002E-378C-484E-8BF5-51D311BA2578}"/>
              </a:ext>
            </a:extLst>
          </p:cNvPr>
          <p:cNvPicPr>
            <a:picLocks noChangeAspect="1"/>
          </p:cNvPicPr>
          <p:nvPr/>
        </p:nvPicPr>
        <p:blipFill>
          <a:blip r:embed="rId2"/>
          <a:stretch>
            <a:fillRect/>
          </a:stretch>
        </p:blipFill>
        <p:spPr>
          <a:xfrm>
            <a:off x="0" y="0"/>
            <a:ext cx="9144000" cy="5143500"/>
          </a:xfrm>
          <a:prstGeom prst="rect">
            <a:avLst/>
          </a:prstGeom>
        </p:spPr>
      </p:pic>
      <p:sp>
        <p:nvSpPr>
          <p:cNvPr id="4" name="文本框 3">
            <a:extLst>
              <a:ext uri="{FF2B5EF4-FFF2-40B4-BE49-F238E27FC236}">
                <a16:creationId xmlns:a16="http://schemas.microsoft.com/office/drawing/2014/main" xmlns="" id="{646E52E1-9A29-4348-B8B3-E109F86B13F0}"/>
              </a:ext>
            </a:extLst>
          </p:cNvPr>
          <p:cNvSpPr txBox="1"/>
          <p:nvPr/>
        </p:nvSpPr>
        <p:spPr>
          <a:xfrm>
            <a:off x="0" y="4646"/>
            <a:ext cx="9144000" cy="1200329"/>
          </a:xfrm>
          <a:prstGeom prst="rect">
            <a:avLst/>
          </a:prstGeom>
          <a:solidFill>
            <a:schemeClr val="bg1">
              <a:alpha val="50000"/>
            </a:schemeClr>
          </a:solidFill>
        </p:spPr>
        <p:txBody>
          <a:bodyPr wrap="square">
            <a:spAutoFit/>
          </a:bodyPr>
          <a:lstStyle/>
          <a:p>
            <a:pPr algn="just"/>
            <a:r>
              <a:rPr lang="en-US" altLang="zh-CN" sz="2400" b="1" dirty="0"/>
              <a:t>    Soon Feather was following Lotus everywhere. Her reed whistle, like a magic wand, made him move up, down, slow and fast. He could not yet fly, but he could dance!  </a:t>
            </a:r>
            <a:endParaRPr lang="zh-CN" altLang="en-US" sz="2400" b="1" dirty="0"/>
          </a:p>
        </p:txBody>
      </p:sp>
    </p:spTree>
    <p:extLst>
      <p:ext uri="{BB962C8B-B14F-4D97-AF65-F5344CB8AC3E}">
        <p14:creationId xmlns:p14="http://schemas.microsoft.com/office/powerpoint/2010/main" val="277847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C6D7F40F-3854-4098-A91C-7273C9266A0A}"/>
              </a:ext>
            </a:extLst>
          </p:cNvPr>
          <p:cNvPicPr>
            <a:picLocks noChangeAspect="1"/>
          </p:cNvPicPr>
          <p:nvPr/>
        </p:nvPicPr>
        <p:blipFill>
          <a:blip r:embed="rId2"/>
          <a:stretch>
            <a:fillRect/>
          </a:stretch>
        </p:blipFill>
        <p:spPr>
          <a:xfrm>
            <a:off x="146375" y="95777"/>
            <a:ext cx="5105939" cy="4951946"/>
          </a:xfrm>
          <a:prstGeom prst="rect">
            <a:avLst/>
          </a:prstGeom>
        </p:spPr>
      </p:pic>
      <p:sp>
        <p:nvSpPr>
          <p:cNvPr id="6" name="文本框 5">
            <a:extLst>
              <a:ext uri="{FF2B5EF4-FFF2-40B4-BE49-F238E27FC236}">
                <a16:creationId xmlns:a16="http://schemas.microsoft.com/office/drawing/2014/main" xmlns="" id="{EFD4A735-8E9F-44BF-B2AE-1CBEC2F35779}"/>
              </a:ext>
            </a:extLst>
          </p:cNvPr>
          <p:cNvSpPr txBox="1"/>
          <p:nvPr/>
        </p:nvSpPr>
        <p:spPr>
          <a:xfrm>
            <a:off x="5396192" y="61474"/>
            <a:ext cx="3367417" cy="5093702"/>
          </a:xfrm>
          <a:prstGeom prst="rect">
            <a:avLst/>
          </a:prstGeom>
          <a:noFill/>
        </p:spPr>
        <p:txBody>
          <a:bodyPr wrap="square">
            <a:spAutoFit/>
          </a:bodyPr>
          <a:lstStyle/>
          <a:p>
            <a:pPr algn="just"/>
            <a:r>
              <a:rPr lang="en-US" altLang="zh-CN" sz="2000" dirty="0"/>
              <a:t>    March arrived. Birds began appearing in the sky, </a:t>
            </a:r>
            <a:r>
              <a:rPr lang="en-US" altLang="zh-CN" sz="2000" dirty="0">
                <a:solidFill>
                  <a:srgbClr val="FF0000"/>
                </a:solidFill>
              </a:rPr>
              <a:t>migrating </a:t>
            </a:r>
            <a:r>
              <a:rPr lang="en-US" altLang="zh-CN" sz="2000" dirty="0"/>
              <a:t>back north. Feather often watched the flocks until they disappeared.</a:t>
            </a:r>
          </a:p>
          <a:p>
            <a:pPr algn="just">
              <a:spcBef>
                <a:spcPts val="2400"/>
              </a:spcBef>
            </a:pPr>
            <a:r>
              <a:rPr lang="en-US" altLang="zh-CN" sz="2000" dirty="0"/>
              <a:t>     “Will Feather leave us?” Lotus asked Grandpa. She was frightened by Feather’s </a:t>
            </a:r>
            <a:r>
              <a:rPr lang="en-US" altLang="zh-CN" sz="2000" dirty="0">
                <a:solidFill>
                  <a:srgbClr val="FF0000"/>
                </a:solidFill>
              </a:rPr>
              <a:t>longing </a:t>
            </a:r>
            <a:r>
              <a:rPr lang="en-US" altLang="zh-CN" sz="2000" dirty="0"/>
              <a:t>stare. “That’s where his home is.” Grandpa said. Lotus looked down. She didn’t want her friend to leave but she knew she would never separate him from his home and family.</a:t>
            </a:r>
            <a:endParaRPr lang="zh-CN" altLang="en-US" sz="2000" dirty="0"/>
          </a:p>
        </p:txBody>
      </p:sp>
    </p:spTree>
    <p:extLst>
      <p:ext uri="{BB962C8B-B14F-4D97-AF65-F5344CB8AC3E}">
        <p14:creationId xmlns:p14="http://schemas.microsoft.com/office/powerpoint/2010/main" val="131008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randombar(horizontal)">
                                      <p:cBhvr>
                                        <p:cTn id="7" dur="25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randombar(horizontal)">
                                      <p:cBhvr>
                                        <p:cTn id="12" dur="25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xmlns="" id="{F6D14E85-3C5D-46FD-8EA0-A61261E4D79B}"/>
              </a:ext>
            </a:extLst>
          </p:cNvPr>
          <p:cNvPicPr>
            <a:picLocks noChangeAspect="1"/>
          </p:cNvPicPr>
          <p:nvPr/>
        </p:nvPicPr>
        <p:blipFill>
          <a:blip r:embed="rId3"/>
          <a:stretch>
            <a:fillRect/>
          </a:stretch>
        </p:blipFill>
        <p:spPr>
          <a:xfrm>
            <a:off x="-6" y="-20412"/>
            <a:ext cx="4572000" cy="25717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图片 12">
            <a:extLst>
              <a:ext uri="{FF2B5EF4-FFF2-40B4-BE49-F238E27FC236}">
                <a16:creationId xmlns:a16="http://schemas.microsoft.com/office/drawing/2014/main" xmlns="" id="{3C6BAC02-EBA6-4805-8321-B2C1C19749D4}"/>
              </a:ext>
            </a:extLst>
          </p:cNvPr>
          <p:cNvPicPr>
            <a:picLocks noChangeAspect="1"/>
          </p:cNvPicPr>
          <p:nvPr/>
        </p:nvPicPr>
        <p:blipFill>
          <a:blip r:embed="rId4"/>
          <a:stretch>
            <a:fillRect/>
          </a:stretch>
        </p:blipFill>
        <p:spPr>
          <a:xfrm>
            <a:off x="0" y="2629785"/>
            <a:ext cx="4571994" cy="25717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文本框 9">
            <a:extLst>
              <a:ext uri="{FF2B5EF4-FFF2-40B4-BE49-F238E27FC236}">
                <a16:creationId xmlns:a16="http://schemas.microsoft.com/office/drawing/2014/main" xmlns="" id="{90C8FD32-B201-4CBF-A9C2-D360AC4329A0}"/>
              </a:ext>
            </a:extLst>
          </p:cNvPr>
          <p:cNvSpPr txBox="1"/>
          <p:nvPr/>
        </p:nvSpPr>
        <p:spPr>
          <a:xfrm>
            <a:off x="4733020" y="294204"/>
            <a:ext cx="4247947" cy="4555093"/>
          </a:xfrm>
          <a:prstGeom prst="rect">
            <a:avLst/>
          </a:prstGeom>
          <a:noFill/>
        </p:spPr>
        <p:txBody>
          <a:bodyPr wrap="square">
            <a:spAutoFit/>
          </a:bodyPr>
          <a:lstStyle/>
          <a:p>
            <a:pPr algn="just"/>
            <a:r>
              <a:rPr lang="en-US" altLang="zh-CN" sz="2000" dirty="0"/>
              <a:t>    Feather spread his wings wide and leaped into the sky. He didn’t go far, but Lotus knew the time had come for him to leave.</a:t>
            </a:r>
          </a:p>
          <a:p>
            <a:pPr algn="just">
              <a:spcBef>
                <a:spcPts val="1200"/>
              </a:spcBef>
            </a:pPr>
            <a:r>
              <a:rPr lang="en-US" altLang="zh-CN" sz="2000" dirty="0"/>
              <a:t>    Lotus walked slowly behind Grandpa as he carried Feather to the lake. He held Feather high and tossed him gently into the air. Feather flew up, circled a few times but landed back at Lotus’s feet. Grandpa tried again. Again Feather returned. “He is waiting for you.” Grandpa said, </a:t>
            </a:r>
            <a:r>
              <a:rPr lang="en-US" altLang="zh-CN" sz="2000" dirty="0">
                <a:solidFill>
                  <a:srgbClr val="FF0000"/>
                </a:solidFill>
              </a:rPr>
              <a:t>handing </a:t>
            </a:r>
            <a:r>
              <a:rPr lang="en-US" altLang="zh-CN" sz="2000" dirty="0"/>
              <a:t>Feather to Lotus. Lotus buried her head in Feather’s warm body for a long time. </a:t>
            </a:r>
            <a:endParaRPr lang="zh-CN" altLang="en-US" sz="2000" dirty="0"/>
          </a:p>
        </p:txBody>
      </p:sp>
    </p:spTree>
    <p:extLst>
      <p:ext uri="{BB962C8B-B14F-4D97-AF65-F5344CB8AC3E}">
        <p14:creationId xmlns:p14="http://schemas.microsoft.com/office/powerpoint/2010/main" val="3459095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12" dur="25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randombar(horizontal)">
                                      <p:cBhvr>
                                        <p:cTn id="17" dur="25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randombar(horizontal)">
                                      <p:cBhvr>
                                        <p:cTn id="22" dur="25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WQ">
      <a:majorFont>
        <a:latin typeface="Times New Roman"/>
        <a:ea typeface="宋体"/>
        <a:cs typeface=""/>
      </a:majorFont>
      <a:minorFont>
        <a:latin typeface="Times New Roman"/>
        <a:ea typeface="宋体"/>
        <a:cs typeface=""/>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TotalTime>
  <Words>937</Words>
  <Application>Microsoft Office PowerPoint</Application>
  <PresentationFormat>全屏显示(16:9)</PresentationFormat>
  <Paragraphs>38</Paragraphs>
  <Slides>15</Slides>
  <Notes>4</Notes>
  <HiddenSlides>0</HiddenSlides>
  <MMClips>0</MMClips>
  <ScaleCrop>false</ScaleCrop>
  <HeadingPairs>
    <vt:vector size="4" baseType="variant">
      <vt:variant>
        <vt:lpstr>主题</vt:lpstr>
      </vt:variant>
      <vt:variant>
        <vt:i4>1</vt:i4>
      </vt:variant>
      <vt:variant>
        <vt:lpstr>幻灯片标题</vt:lpstr>
      </vt:variant>
      <vt:variant>
        <vt:i4>15</vt:i4>
      </vt:variant>
    </vt:vector>
  </HeadingPairs>
  <TitlesOfParts>
    <vt:vector size="16"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武汉科技大学城市学院</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王 琴芳</dc:creator>
  <cp:lastModifiedBy>qq</cp:lastModifiedBy>
  <cp:revision>77</cp:revision>
  <dcterms:created xsi:type="dcterms:W3CDTF">2021-02-26T04:15:39Z</dcterms:created>
  <dcterms:modified xsi:type="dcterms:W3CDTF">2021-03-05T07:08:15Z</dcterms:modified>
</cp:coreProperties>
</file>