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63" r:id="rId4"/>
    <p:sldId id="264" r:id="rId5"/>
    <p:sldId id="266" r:id="rId6"/>
    <p:sldId id="268" r:id="rId7"/>
    <p:sldId id="283" r:id="rId8"/>
    <p:sldId id="284" r:id="rId9"/>
    <p:sldId id="288" r:id="rId10"/>
    <p:sldId id="289" r:id="rId11"/>
    <p:sldId id="272" r:id="rId12"/>
    <p:sldId id="275" r:id="rId13"/>
    <p:sldId id="287" r:id="rId14"/>
    <p:sldId id="285" r:id="rId15"/>
    <p:sldId id="286" r:id="rId16"/>
    <p:sldId id="257" r:id="rId17"/>
    <p:sldId id="290" r:id="rId18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4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66" autoAdjust="0"/>
    <p:restoredTop sz="94660"/>
  </p:normalViewPr>
  <p:slideViewPr>
    <p:cSldViewPr snapToGrid="0">
      <p:cViewPr varScale="1">
        <p:scale>
          <a:sx n="69" d="100"/>
          <a:sy n="69" d="100"/>
        </p:scale>
        <p:origin x="232" y="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9778E-B533-491B-A037-63CEC32982E9}" type="datetimeFigureOut">
              <a:rPr lang="zh-CN" altLang="en-US" smtClean="0"/>
              <a:pPr/>
              <a:t>2021/3/2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FD65D2-3D3F-4108-9C1E-21CB58C64C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1349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2826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25935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81843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42109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15575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170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2967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2414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006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3639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19164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00215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2146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206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  <a:pPr/>
              <a:t>2021/3/2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4256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  <a:pPr/>
              <a:t>2021/3/2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1030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  <a:pPr/>
              <a:t>2021/3/2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16899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  <a:pPr/>
              <a:t>2021/3/2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5891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  <a:pPr/>
              <a:t>2021/3/2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11298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  <a:pPr/>
              <a:t>2021/3/2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3796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  <a:pPr/>
              <a:t>2021/3/2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223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  <a:pPr/>
              <a:t>2021/3/2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883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  <a:pPr/>
              <a:t>2021/3/2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0330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  <a:pPr/>
              <a:t>2021/3/2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8683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  <a:pPr/>
              <a:t>2021/3/2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4073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120A-4108-4952-BDD3-96E655023CCA}" type="datetimeFigureOut">
              <a:rPr lang="zh-CN" altLang="en-US" smtClean="0"/>
              <a:pPr/>
              <a:t>2021/3/2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227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101" y="-18888"/>
            <a:ext cx="12208101" cy="687688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067921" y="1617465"/>
            <a:ext cx="5570179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867" dirty="0">
                <a:latin typeface="Charter Black"/>
                <a:cs typeface="Charter Black"/>
              </a:rPr>
              <a:t>CHINA STORY</a:t>
            </a:r>
            <a:endParaRPr kumimoji="1" lang="zh-CN" altLang="en-US" sz="5867" dirty="0">
              <a:latin typeface="Charter Black"/>
              <a:cs typeface="Charter Black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83138" y="2708961"/>
            <a:ext cx="3198311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5867" b="1" dirty="0">
                <a:latin typeface="华文行楷"/>
                <a:ea typeface="华文行楷"/>
                <a:cs typeface="华文行楷"/>
              </a:rPr>
              <a:t>中国故事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37099" y="5239373"/>
            <a:ext cx="40100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b="1" i="1" dirty="0">
                <a:latin typeface="Times New Roman"/>
                <a:cs typeface="Times New Roman"/>
              </a:rPr>
              <a:t>Tells the story of</a:t>
            </a:r>
            <a:r>
              <a:rPr kumimoji="1" lang="zh-CN" altLang="en-US" sz="2400" b="1" i="1" dirty="0">
                <a:latin typeface="Times New Roman"/>
                <a:cs typeface="Times New Roman"/>
              </a:rPr>
              <a:t> </a:t>
            </a:r>
            <a:r>
              <a:rPr kumimoji="1" lang="en-US" altLang="zh-CN" sz="2400" b="1" i="1" dirty="0">
                <a:latin typeface="Times New Roman"/>
                <a:cs typeface="Times New Roman"/>
              </a:rPr>
              <a:t>a</a:t>
            </a:r>
            <a:r>
              <a:rPr kumimoji="1" lang="zh-CN" altLang="en-US" sz="2400" b="1" i="1" dirty="0">
                <a:latin typeface="Times New Roman"/>
                <a:cs typeface="Times New Roman"/>
              </a:rPr>
              <a:t> </a:t>
            </a:r>
            <a:r>
              <a:rPr kumimoji="1" lang="en-US" altLang="zh-CN" sz="2400" b="1" i="1" dirty="0">
                <a:latin typeface="Times New Roman"/>
                <a:cs typeface="Times New Roman"/>
              </a:rPr>
              <a:t>real China </a:t>
            </a:r>
            <a:endParaRPr kumimoji="1" lang="zh-CN" altLang="en-US" sz="2400" b="1" i="1" dirty="0">
              <a:latin typeface="Times New Roman"/>
              <a:cs typeface="Times New Roman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14401" y="5762930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b="1" dirty="0">
                <a:latin typeface="华文行楷"/>
                <a:ea typeface="华文行楷"/>
                <a:cs typeface="华文行楷"/>
              </a:rPr>
              <a:t>讲述一个真实的中国</a:t>
            </a:r>
          </a:p>
        </p:txBody>
      </p:sp>
    </p:spTree>
    <p:extLst>
      <p:ext uri="{BB962C8B-B14F-4D97-AF65-F5344CB8AC3E}">
        <p14:creationId xmlns:p14="http://schemas.microsoft.com/office/powerpoint/2010/main" val="42880765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4952742" y="107022"/>
            <a:ext cx="2417233" cy="1103359"/>
            <a:chOff x="4952742" y="107022"/>
            <a:chExt cx="2417233" cy="1103359"/>
          </a:xfrm>
        </p:grpSpPr>
        <p:sp>
          <p:nvSpPr>
            <p:cNvPr id="6" name="文本框 5"/>
            <p:cNvSpPr txBox="1"/>
            <p:nvPr/>
          </p:nvSpPr>
          <p:spPr>
            <a:xfrm>
              <a:off x="5659630" y="687161"/>
              <a:ext cx="1044197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Part</a:t>
              </a:r>
              <a:r>
                <a:rPr lang="zh-CN" altLang="en-US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 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2</a:t>
              </a:r>
              <a:endPara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ea typeface="方正祥隶繁体" panose="03000509000000000000" pitchFamily="65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>
              <a:off x="4952742" y="700947"/>
              <a:ext cx="2286516" cy="0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3484" y="107022"/>
              <a:ext cx="2376491" cy="689949"/>
            </a:xfrm>
            <a:prstGeom prst="rect">
              <a:avLst/>
            </a:prstGeom>
          </p:spPr>
        </p:pic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2BFF36E2-3CBF-CA49-8D66-4ED708E7FB08}"/>
              </a:ext>
            </a:extLst>
          </p:cNvPr>
          <p:cNvSpPr txBox="1"/>
          <p:nvPr/>
        </p:nvSpPr>
        <p:spPr>
          <a:xfrm>
            <a:off x="732187" y="943292"/>
            <a:ext cx="53970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Pit 3: represents </a:t>
            </a:r>
            <a:r>
              <a:rPr kumimoji="1" lang="en-US" altLang="zh-CN" sz="2800" dirty="0">
                <a:solidFill>
                  <a:srgbClr val="002060"/>
                </a:solidFill>
              </a:rPr>
              <a:t>the</a:t>
            </a:r>
            <a:r>
              <a:rPr kumimoji="1" lang="en-US" altLang="zh-CN" sz="2800" dirty="0"/>
              <a:t> </a:t>
            </a:r>
            <a:r>
              <a:rPr kumimoji="1" lang="en-US" altLang="zh-CN" sz="2800" dirty="0">
                <a:solidFill>
                  <a:srgbClr val="002060"/>
                </a:solidFill>
              </a:rPr>
              <a:t>Command Post</a:t>
            </a:r>
            <a:endParaRPr kumimoji="1" lang="zh-CN" altLang="en-US" sz="2800" dirty="0">
              <a:solidFill>
                <a:srgbClr val="002060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498FFFE-3E9B-364A-B0D1-DE06786D97B2}"/>
              </a:ext>
            </a:extLst>
          </p:cNvPr>
          <p:cNvSpPr/>
          <p:nvPr/>
        </p:nvSpPr>
        <p:spPr>
          <a:xfrm>
            <a:off x="7776640" y="2484108"/>
            <a:ext cx="398135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/>
              <a:t>Vault 3: It is smallest, but very important (21 x 17 m). </a:t>
            </a:r>
          </a:p>
          <a:p>
            <a:endParaRPr lang="en-US" altLang="zh-CN" sz="2000" dirty="0"/>
          </a:p>
          <a:p>
            <a:r>
              <a:rPr lang="en-US" altLang="zh-CN" sz="2000" dirty="0"/>
              <a:t>There are only 68 terracotta figures, many of which are without heads. </a:t>
            </a:r>
          </a:p>
          <a:p>
            <a:endParaRPr lang="en-US" altLang="zh-CN" sz="2000" dirty="0"/>
          </a:p>
          <a:p>
            <a:r>
              <a:rPr lang="en-US" altLang="zh-CN" sz="2000" dirty="0"/>
              <a:t>It's obvious that Vault 3 represents the command post, as all the figures are officials.</a:t>
            </a:r>
            <a:endParaRPr lang="zh-CN" altLang="zh-CN" sz="2000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D0CE4BE-DE0A-2446-8C61-8E7F46EFE4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87" y="1612833"/>
            <a:ext cx="6397086" cy="479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125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 11"/>
          <p:cNvSpPr/>
          <p:nvPr/>
        </p:nvSpPr>
        <p:spPr>
          <a:xfrm>
            <a:off x="0" y="-3311"/>
            <a:ext cx="4893276" cy="6861311"/>
          </a:xfrm>
          <a:custGeom>
            <a:avLst/>
            <a:gdLst>
              <a:gd name="connsiteX0" fmla="*/ 0 w 2819987"/>
              <a:gd name="connsiteY0" fmla="*/ 0 h 3954162"/>
              <a:gd name="connsiteX1" fmla="*/ 842906 w 2819987"/>
              <a:gd name="connsiteY1" fmla="*/ 0 h 3954162"/>
              <a:gd name="connsiteX2" fmla="*/ 2819987 w 2819987"/>
              <a:gd name="connsiteY2" fmla="*/ 1977081 h 3954162"/>
              <a:gd name="connsiteX3" fmla="*/ 842906 w 2819987"/>
              <a:gd name="connsiteY3" fmla="*/ 3954162 h 3954162"/>
              <a:gd name="connsiteX4" fmla="*/ 0 w 2819987"/>
              <a:gd name="connsiteY4" fmla="*/ 3954162 h 3954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9987" h="3954162">
                <a:moveTo>
                  <a:pt x="0" y="0"/>
                </a:moveTo>
                <a:lnTo>
                  <a:pt x="842906" y="0"/>
                </a:lnTo>
                <a:cubicBezTo>
                  <a:pt x="1934818" y="0"/>
                  <a:pt x="2819987" y="885169"/>
                  <a:pt x="2819987" y="1977081"/>
                </a:cubicBezTo>
                <a:cubicBezTo>
                  <a:pt x="2819987" y="3068993"/>
                  <a:pt x="1934818" y="3954162"/>
                  <a:pt x="842906" y="3954162"/>
                </a:cubicBezTo>
                <a:lnTo>
                  <a:pt x="0" y="3954162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0C19366-4FEB-E24A-B72D-1F50D13B328B}"/>
              </a:ext>
            </a:extLst>
          </p:cNvPr>
          <p:cNvSpPr txBox="1"/>
          <p:nvPr/>
        </p:nvSpPr>
        <p:spPr>
          <a:xfrm>
            <a:off x="7384774" y="2672261"/>
            <a:ext cx="2276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800" b="1" dirty="0"/>
              <a:t>Part 3</a:t>
            </a:r>
            <a:endParaRPr kumimoji="1" lang="zh-CN" altLang="en-US" sz="4800" b="1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5500FEF-FCB0-6949-AD72-F54B6C3DAA9D}"/>
              </a:ext>
            </a:extLst>
          </p:cNvPr>
          <p:cNvSpPr txBox="1"/>
          <p:nvPr/>
        </p:nvSpPr>
        <p:spPr>
          <a:xfrm>
            <a:off x="8013080" y="3503258"/>
            <a:ext cx="10194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3200" dirty="0"/>
              <a:t>FAQs</a:t>
            </a:r>
            <a:endParaRPr kumimoji="1" lang="zh-CN" altLang="en-US" sz="3200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74ACD26-0C08-D743-9F85-E278194988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96402" y="2528182"/>
            <a:ext cx="938786" cy="85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080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952742" y="107022"/>
            <a:ext cx="2417233" cy="1117145"/>
            <a:chOff x="4952742" y="107022"/>
            <a:chExt cx="2417233" cy="1117145"/>
          </a:xfrm>
        </p:grpSpPr>
        <p:sp>
          <p:nvSpPr>
            <p:cNvPr id="5" name="文本框 4"/>
            <p:cNvSpPr txBox="1"/>
            <p:nvPr/>
          </p:nvSpPr>
          <p:spPr>
            <a:xfrm>
              <a:off x="5573901" y="700947"/>
              <a:ext cx="1044197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Part</a:t>
              </a:r>
              <a:r>
                <a:rPr lang="zh-CN" altLang="en-US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 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3</a:t>
              </a:r>
              <a:endPara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ea typeface="方正祥隶繁体" panose="03000509000000000000" pitchFamily="65" charset="-122"/>
              </a:endParaRPr>
            </a:p>
          </p:txBody>
        </p:sp>
        <p:cxnSp>
          <p:nvCxnSpPr>
            <p:cNvPr id="6" name="直接连接符 5"/>
            <p:cNvCxnSpPr/>
            <p:nvPr/>
          </p:nvCxnSpPr>
          <p:spPr>
            <a:xfrm>
              <a:off x="4952742" y="700947"/>
              <a:ext cx="2286516" cy="0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3484" y="107022"/>
              <a:ext cx="2376491" cy="689949"/>
            </a:xfrm>
            <a:prstGeom prst="rect">
              <a:avLst/>
            </a:prstGeom>
          </p:spPr>
        </p:pic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8798"/>
            <a:ext cx="12192000" cy="3599202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E560D3D1-9EE0-5C4F-9EDD-03529DA4C1E0}"/>
              </a:ext>
            </a:extLst>
          </p:cNvPr>
          <p:cNvSpPr txBox="1"/>
          <p:nvPr/>
        </p:nvSpPr>
        <p:spPr>
          <a:xfrm>
            <a:off x="1490869" y="1704719"/>
            <a:ext cx="9685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3600" dirty="0"/>
              <a:t>Why and How were the terracotta warriors made? </a:t>
            </a:r>
            <a:endParaRPr kumimoji="1"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070074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4952742" y="107022"/>
            <a:ext cx="2417233" cy="1103359"/>
            <a:chOff x="4952742" y="107022"/>
            <a:chExt cx="2417233" cy="1103359"/>
          </a:xfrm>
        </p:grpSpPr>
        <p:sp>
          <p:nvSpPr>
            <p:cNvPr id="6" name="文本框 5"/>
            <p:cNvSpPr txBox="1"/>
            <p:nvPr/>
          </p:nvSpPr>
          <p:spPr>
            <a:xfrm>
              <a:off x="5659630" y="687161"/>
              <a:ext cx="1044197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Part</a:t>
              </a:r>
              <a:r>
                <a:rPr lang="zh-CN" altLang="en-US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 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3</a:t>
              </a:r>
              <a:endPara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ea typeface="方正祥隶繁体" panose="03000509000000000000" pitchFamily="65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>
              <a:off x="4952742" y="700947"/>
              <a:ext cx="2286516" cy="0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3484" y="107022"/>
              <a:ext cx="2376491" cy="689949"/>
            </a:xfrm>
            <a:prstGeom prst="rect">
              <a:avLst/>
            </a:prstGeom>
          </p:spPr>
        </p:pic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590C8F13-AEFB-4945-8010-3655F10E49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189336" cy="6870248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71D49B12-0B22-F145-8B07-EF03D102FE06}"/>
              </a:ext>
            </a:extLst>
          </p:cNvPr>
          <p:cNvSpPr txBox="1"/>
          <p:nvPr/>
        </p:nvSpPr>
        <p:spPr>
          <a:xfrm>
            <a:off x="8607287" y="2419461"/>
            <a:ext cx="337784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An afterlife army</a:t>
            </a:r>
            <a:r>
              <a:rPr kumimoji="1" lang="zh-CN" altLang="en-US" dirty="0"/>
              <a:t> 阴间军队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en-US" altLang="zh-CN" dirty="0"/>
              <a:t>Actual human sacrifices</a:t>
            </a:r>
            <a:r>
              <a:rPr kumimoji="1" lang="zh-CN" altLang="en-US" dirty="0"/>
              <a:t> 活人殉葬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en-US" altLang="zh-CN" dirty="0"/>
              <a:t>Torso (</a:t>
            </a:r>
            <a:r>
              <a:rPr kumimoji="1" lang="zh-CN" altLang="en-US" dirty="0"/>
              <a:t>身体的</a:t>
            </a:r>
            <a:r>
              <a:rPr kumimoji="1" lang="en-US" altLang="zh-CN" dirty="0"/>
              <a:t>)</a:t>
            </a:r>
            <a:r>
              <a:rPr kumimoji="1" lang="zh-CN" altLang="en-US" dirty="0"/>
              <a:t>躯干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en-US" altLang="zh-CN" dirty="0"/>
              <a:t>Foreman </a:t>
            </a:r>
            <a:r>
              <a:rPr kumimoji="1" lang="zh-CN" altLang="en-US" dirty="0"/>
              <a:t>领班，工头</a:t>
            </a:r>
            <a:r>
              <a:rPr kumimoji="1" lang="en-US" altLang="zh-CN" dirty="0"/>
              <a:t> 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67717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4952742" y="107022"/>
            <a:ext cx="2417233" cy="1103359"/>
            <a:chOff x="4952742" y="107022"/>
            <a:chExt cx="2417233" cy="1103359"/>
          </a:xfrm>
        </p:grpSpPr>
        <p:sp>
          <p:nvSpPr>
            <p:cNvPr id="6" name="文本框 5"/>
            <p:cNvSpPr txBox="1"/>
            <p:nvPr/>
          </p:nvSpPr>
          <p:spPr>
            <a:xfrm>
              <a:off x="5659630" y="687161"/>
              <a:ext cx="1044197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Part</a:t>
              </a:r>
              <a:r>
                <a:rPr lang="zh-CN" altLang="en-US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 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3</a:t>
              </a:r>
              <a:endPara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ea typeface="方正祥隶繁体" panose="03000509000000000000" pitchFamily="65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>
              <a:off x="4952742" y="700947"/>
              <a:ext cx="2286516" cy="0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3484" y="107022"/>
              <a:ext cx="2376491" cy="689949"/>
            </a:xfrm>
            <a:prstGeom prst="rect">
              <a:avLst/>
            </a:prstGeom>
          </p:spPr>
        </p:pic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20EF203D-C611-BF4D-8A02-449B69599C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023" y="1390896"/>
            <a:ext cx="8679760" cy="485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996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4952742" y="107022"/>
            <a:ext cx="2417233" cy="1103359"/>
            <a:chOff x="4952742" y="107022"/>
            <a:chExt cx="2417233" cy="1103359"/>
          </a:xfrm>
        </p:grpSpPr>
        <p:sp>
          <p:nvSpPr>
            <p:cNvPr id="6" name="文本框 5"/>
            <p:cNvSpPr txBox="1"/>
            <p:nvPr/>
          </p:nvSpPr>
          <p:spPr>
            <a:xfrm>
              <a:off x="5659630" y="687161"/>
              <a:ext cx="1044197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Part</a:t>
              </a:r>
              <a:r>
                <a:rPr lang="zh-CN" altLang="en-US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 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3</a:t>
              </a:r>
              <a:endPara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ea typeface="方正祥隶繁体" panose="03000509000000000000" pitchFamily="65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>
              <a:off x="4952742" y="700947"/>
              <a:ext cx="2286516" cy="0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3484" y="107022"/>
              <a:ext cx="2376491" cy="689949"/>
            </a:xfrm>
            <a:prstGeom prst="rect">
              <a:avLst/>
            </a:prstGeom>
          </p:spPr>
        </p:pic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6DA00A8D-47CE-0648-9DF3-058CF0808A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545" y="1286208"/>
            <a:ext cx="8429774" cy="4808931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41AA1294-8A54-8549-837A-20FEAB10B384}"/>
              </a:ext>
            </a:extLst>
          </p:cNvPr>
          <p:cNvSpPr/>
          <p:nvPr/>
        </p:nvSpPr>
        <p:spPr>
          <a:xfrm>
            <a:off x="4687715" y="2537582"/>
            <a:ext cx="9945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000" dirty="0">
                <a:solidFill>
                  <a:srgbClr val="002060"/>
                </a:solidFill>
                <a:cs typeface="宋体" panose="02010600030101010101" pitchFamily="2" charset="-122"/>
              </a:rPr>
              <a:t>武士俑</a:t>
            </a:r>
            <a:endParaRPr lang="zh-CN" altLang="zh-CN" sz="2400" dirty="0">
              <a:solidFill>
                <a:srgbClr val="002060"/>
              </a:solidFill>
              <a:cs typeface="宋体" panose="02010600030101010101" pitchFamily="2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A9CA856-4A3B-B74E-89AF-42FEE7CC7D32}"/>
              </a:ext>
            </a:extLst>
          </p:cNvPr>
          <p:cNvSpPr/>
          <p:nvPr/>
        </p:nvSpPr>
        <p:spPr>
          <a:xfrm>
            <a:off x="7204674" y="6184266"/>
            <a:ext cx="10107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000" dirty="0">
                <a:solidFill>
                  <a:srgbClr val="002060"/>
                </a:solidFill>
                <a:cs typeface="宋体" panose="02010600030101010101" pitchFamily="2" charset="-122"/>
              </a:rPr>
              <a:t>车兵俑</a:t>
            </a:r>
            <a:endParaRPr lang="zh-CN" altLang="zh-CN" sz="2400" dirty="0">
              <a:solidFill>
                <a:srgbClr val="002060"/>
              </a:solidFill>
              <a:cs typeface="宋体" panose="02010600030101010101" pitchFamily="2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7EFF479-3E63-DD49-8F7F-32C83166E110}"/>
              </a:ext>
            </a:extLst>
          </p:cNvPr>
          <p:cNvSpPr/>
          <p:nvPr/>
        </p:nvSpPr>
        <p:spPr>
          <a:xfrm>
            <a:off x="3175467" y="810757"/>
            <a:ext cx="19438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000" dirty="0">
                <a:solidFill>
                  <a:srgbClr val="002060"/>
                </a:solidFill>
                <a:cs typeface="宋体" panose="02010600030101010101" pitchFamily="2" charset="-122"/>
              </a:rPr>
              <a:t>步兵</a:t>
            </a:r>
            <a:r>
              <a:rPr lang="zh-CN" altLang="en-US" sz="2000" dirty="0">
                <a:cs typeface="宋体" panose="02010600030101010101" pitchFamily="2" charset="-122"/>
              </a:rPr>
              <a:t>  </a:t>
            </a:r>
            <a:r>
              <a:rPr lang="en-US" altLang="zh-CN" sz="2400" dirty="0">
                <a:cs typeface="宋体" panose="02010600030101010101" pitchFamily="2" charset="-122"/>
              </a:rPr>
              <a:t>infantry</a:t>
            </a:r>
            <a:endParaRPr lang="zh-CN" altLang="zh-CN" sz="2400" dirty="0">
              <a:cs typeface="宋体" panose="02010600030101010101" pitchFamily="2" charset="-122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63522B6-7C13-CF41-9830-04D0D2494DDB}"/>
              </a:ext>
            </a:extLst>
          </p:cNvPr>
          <p:cNvSpPr/>
          <p:nvPr/>
        </p:nvSpPr>
        <p:spPr>
          <a:xfrm>
            <a:off x="10118319" y="1824280"/>
            <a:ext cx="19438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000" dirty="0">
                <a:solidFill>
                  <a:srgbClr val="002060"/>
                </a:solidFill>
                <a:cs typeface="宋体" panose="02010600030101010101" pitchFamily="2" charset="-122"/>
              </a:rPr>
              <a:t>骑兵</a:t>
            </a:r>
            <a:r>
              <a:rPr lang="zh-CN" altLang="en-US" sz="2000" dirty="0">
                <a:cs typeface="宋体" panose="02010600030101010101" pitchFamily="2" charset="-122"/>
              </a:rPr>
              <a:t>  </a:t>
            </a:r>
            <a:r>
              <a:rPr lang="en-US" altLang="zh-CN" sz="2400" dirty="0">
                <a:cs typeface="宋体" panose="02010600030101010101" pitchFamily="2" charset="-122"/>
              </a:rPr>
              <a:t>cavalry</a:t>
            </a:r>
            <a:endParaRPr lang="zh-CN" altLang="zh-CN" sz="2400" dirty="0">
              <a:cs typeface="宋体" panose="02010600030101010101" pitchFamily="2" charset="-122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1950129-E454-4841-9D11-0B04565A98C2}"/>
              </a:ext>
            </a:extLst>
          </p:cNvPr>
          <p:cNvSpPr/>
          <p:nvPr/>
        </p:nvSpPr>
        <p:spPr>
          <a:xfrm>
            <a:off x="4237899" y="6170966"/>
            <a:ext cx="25405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000" dirty="0">
                <a:solidFill>
                  <a:srgbClr val="002060"/>
                </a:solidFill>
                <a:cs typeface="宋体" panose="02010600030101010101" pitchFamily="2" charset="-122"/>
              </a:rPr>
              <a:t>立射</a:t>
            </a:r>
            <a:r>
              <a:rPr lang="zh-CN" altLang="en-US" sz="2000">
                <a:solidFill>
                  <a:srgbClr val="002060"/>
                </a:solidFill>
                <a:cs typeface="宋体" panose="02010600030101010101" pitchFamily="2" charset="-122"/>
              </a:rPr>
              <a:t>俑        跪</a:t>
            </a:r>
            <a:r>
              <a:rPr lang="zh-CN" altLang="en-US" sz="2000" dirty="0">
                <a:solidFill>
                  <a:srgbClr val="002060"/>
                </a:solidFill>
                <a:cs typeface="宋体" panose="02010600030101010101" pitchFamily="2" charset="-122"/>
              </a:rPr>
              <a:t>射俑 </a:t>
            </a:r>
            <a:endParaRPr lang="zh-CN" altLang="zh-CN" sz="2400" dirty="0">
              <a:solidFill>
                <a:srgbClr val="002060"/>
              </a:solidFill>
              <a:cs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7546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rcRect t="9720" b="9720"/>
          <a:stretch>
            <a:fillRect/>
          </a:stretch>
        </p:blipFill>
        <p:spPr>
          <a:xfrm>
            <a:off x="-1" y="0"/>
            <a:ext cx="12219420" cy="6858000"/>
          </a:xfrm>
        </p:spPr>
      </p:pic>
      <p:sp>
        <p:nvSpPr>
          <p:cNvPr id="5" name="文本框 4"/>
          <p:cNvSpPr txBox="1"/>
          <p:nvPr/>
        </p:nvSpPr>
        <p:spPr>
          <a:xfrm>
            <a:off x="4581963" y="577726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4800" dirty="0">
                <a:latin typeface="华文行楷"/>
                <a:ea typeface="华文行楷"/>
                <a:cs typeface="华文行楷"/>
              </a:rPr>
              <a:t>故事小结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38688" y="2055813"/>
            <a:ext cx="101151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 b="1" dirty="0">
                <a:latin typeface="+mj-ea"/>
                <a:ea typeface="+mj-ea"/>
              </a:rPr>
              <a:t>旅游是口译常见的话题，在进行相应的口译工作之前，需要对相关话题的背景知识有一定的了解，做好译前准备。</a:t>
            </a:r>
            <a:endParaRPr lang="en-US" altLang="zh-CN" sz="2400" b="1" dirty="0">
              <a:latin typeface="+mj-ea"/>
              <a:ea typeface="+mj-ea"/>
            </a:endParaRPr>
          </a:p>
          <a:p>
            <a:endParaRPr lang="zh-CN" altLang="zh-CN" sz="2400" b="1" dirty="0">
              <a:latin typeface="+mj-ea"/>
              <a:ea typeface="+mj-ea"/>
            </a:endParaRPr>
          </a:p>
          <a:p>
            <a:r>
              <a:rPr lang="zh-CN" altLang="zh-CN" sz="2400" b="1" dirty="0">
                <a:latin typeface="+mj-ea"/>
                <a:ea typeface="+mj-ea"/>
              </a:rPr>
              <a:t>本次课为《英语口译》中专题口译，译前准备部分，以一次参观</a:t>
            </a:r>
            <a:r>
              <a:rPr lang="zh-CN" altLang="zh-CN" sz="2400" b="1">
                <a:latin typeface="+mj-ea"/>
                <a:ea typeface="+mj-ea"/>
              </a:rPr>
              <a:t>兵马俑的</a:t>
            </a:r>
            <a:r>
              <a:rPr lang="zh-CN" altLang="en-US" sz="2400" b="1">
                <a:latin typeface="+mj-ea"/>
                <a:ea typeface="+mj-ea"/>
              </a:rPr>
              <a:t>外事</a:t>
            </a:r>
            <a:r>
              <a:rPr lang="zh-CN" altLang="zh-CN" sz="2400" b="1">
                <a:latin typeface="+mj-ea"/>
                <a:ea typeface="+mj-ea"/>
              </a:rPr>
              <a:t>活动</a:t>
            </a:r>
            <a:r>
              <a:rPr lang="zh-CN" altLang="zh-CN" sz="2400" b="1" dirty="0">
                <a:latin typeface="+mj-ea"/>
                <a:ea typeface="+mj-ea"/>
              </a:rPr>
              <a:t>为切入点，学习兵马俑有关</a:t>
            </a:r>
            <a:r>
              <a:rPr lang="zh-CN" altLang="en-US" sz="2400" b="1" dirty="0">
                <a:latin typeface="+mj-ea"/>
                <a:ea typeface="+mj-ea"/>
              </a:rPr>
              <a:t>背景</a:t>
            </a:r>
            <a:r>
              <a:rPr lang="zh-CN" altLang="zh-CN" sz="2400" b="1" dirty="0">
                <a:latin typeface="+mj-ea"/>
                <a:ea typeface="+mj-ea"/>
              </a:rPr>
              <a:t>知识，做好译</a:t>
            </a:r>
            <a:r>
              <a:rPr lang="zh-CN" altLang="zh-CN" sz="2400" b="1">
                <a:latin typeface="+mj-ea"/>
                <a:ea typeface="+mj-ea"/>
              </a:rPr>
              <a:t>前准备</a:t>
            </a:r>
            <a:r>
              <a:rPr lang="zh-CN" altLang="en-US" sz="2400" b="1">
                <a:latin typeface="+mj-ea"/>
                <a:ea typeface="+mj-ea"/>
              </a:rPr>
              <a:t>工作</a:t>
            </a:r>
            <a:r>
              <a:rPr lang="zh-CN" altLang="zh-CN" sz="2400" b="1">
                <a:latin typeface="+mj-ea"/>
                <a:ea typeface="+mj-ea"/>
              </a:rPr>
              <a:t>。</a:t>
            </a:r>
            <a:endParaRPr lang="en-US" altLang="zh-CN" sz="2400" b="1" dirty="0">
              <a:latin typeface="+mj-ea"/>
              <a:ea typeface="+mj-ea"/>
            </a:endParaRPr>
          </a:p>
          <a:p>
            <a:endParaRPr lang="zh-CN" altLang="zh-CN" sz="2400" b="1" dirty="0">
              <a:latin typeface="+mj-ea"/>
              <a:ea typeface="+mj-ea"/>
            </a:endParaRPr>
          </a:p>
          <a:p>
            <a:r>
              <a:rPr lang="zh-CN" altLang="zh-CN" sz="2400" b="1" dirty="0">
                <a:latin typeface="+mj-ea"/>
                <a:ea typeface="+mj-ea"/>
              </a:rPr>
              <a:t>通过本次课，希望学生不仅</a:t>
            </a:r>
            <a:r>
              <a:rPr lang="zh-CN" altLang="en-US" sz="2400" b="1" dirty="0">
                <a:latin typeface="+mj-ea"/>
                <a:ea typeface="+mj-ea"/>
              </a:rPr>
              <a:t>能</a:t>
            </a:r>
            <a:r>
              <a:rPr lang="zh-CN" altLang="zh-CN" sz="2400" b="1" dirty="0">
                <a:latin typeface="+mj-ea"/>
                <a:ea typeface="+mj-ea"/>
              </a:rPr>
              <a:t>掌握相关术语表达，做好译前准备，更重要的是，在学习中让学生感受到我国灿烂的传统文化，升华爱国之情。</a:t>
            </a:r>
          </a:p>
        </p:txBody>
      </p:sp>
    </p:spTree>
    <p:extLst>
      <p:ext uri="{BB962C8B-B14F-4D97-AF65-F5344CB8AC3E}">
        <p14:creationId xmlns:p14="http://schemas.microsoft.com/office/powerpoint/2010/main" val="3973564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rcRect t="6077" b="6077"/>
          <a:stretch>
            <a:fillRect/>
          </a:stretch>
        </p:blipFill>
        <p:spPr>
          <a:xfrm>
            <a:off x="0" y="-1"/>
            <a:ext cx="12267717" cy="6858001"/>
          </a:xfrm>
        </p:spPr>
      </p:pic>
      <p:sp>
        <p:nvSpPr>
          <p:cNvPr id="5" name="文本框 4"/>
          <p:cNvSpPr txBox="1"/>
          <p:nvPr/>
        </p:nvSpPr>
        <p:spPr>
          <a:xfrm>
            <a:off x="3247217" y="2131608"/>
            <a:ext cx="630813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9600" b="1" dirty="0">
                <a:latin typeface="Times New Roman"/>
                <a:cs typeface="Times New Roman"/>
              </a:rPr>
              <a:t>Thank you!</a:t>
            </a:r>
            <a:endParaRPr kumimoji="1" lang="zh-CN" altLang="en-US" sz="96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33615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210" y="3281082"/>
            <a:ext cx="4059790" cy="3576918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2003718" y="2141497"/>
            <a:ext cx="923330" cy="255454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4800" dirty="0">
                <a:latin typeface="+mj-ea"/>
                <a:ea typeface="+mj-ea"/>
              </a:rPr>
              <a:t>英语口译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434374" y="0"/>
            <a:ext cx="72000" cy="1932482"/>
            <a:chOff x="6060000" y="0"/>
            <a:chExt cx="72000" cy="1932482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6096000" y="0"/>
              <a:ext cx="0" cy="1922929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椭圆 15"/>
            <p:cNvSpPr/>
            <p:nvPr/>
          </p:nvSpPr>
          <p:spPr>
            <a:xfrm>
              <a:off x="6060000" y="1860482"/>
              <a:ext cx="72000" cy="720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6" name="组合 25"/>
          <p:cNvGrpSpPr/>
          <p:nvPr/>
        </p:nvGrpSpPr>
        <p:grpSpPr>
          <a:xfrm flipV="1">
            <a:off x="2434971" y="4925518"/>
            <a:ext cx="72000" cy="1932482"/>
            <a:chOff x="6060000" y="0"/>
            <a:chExt cx="72000" cy="1932482"/>
          </a:xfrm>
        </p:grpSpPr>
        <p:cxnSp>
          <p:nvCxnSpPr>
            <p:cNvPr id="27" name="直接连接符 26"/>
            <p:cNvCxnSpPr/>
            <p:nvPr/>
          </p:nvCxnSpPr>
          <p:spPr>
            <a:xfrm>
              <a:off x="6096000" y="0"/>
              <a:ext cx="0" cy="1922929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椭圆 27"/>
            <p:cNvSpPr/>
            <p:nvPr/>
          </p:nvSpPr>
          <p:spPr>
            <a:xfrm>
              <a:off x="6060000" y="1860482"/>
              <a:ext cx="72000" cy="720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9" name="文本框 28"/>
          <p:cNvSpPr txBox="1"/>
          <p:nvPr/>
        </p:nvSpPr>
        <p:spPr>
          <a:xfrm>
            <a:off x="2727957" y="2859643"/>
            <a:ext cx="492443" cy="112466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2000" b="1" dirty="0">
                <a:latin typeface="+mj-ea"/>
                <a:ea typeface="+mj-ea"/>
              </a:rPr>
              <a:t>译前准备</a:t>
            </a: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398" y="2677616"/>
            <a:ext cx="938786" cy="85953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456" y="0"/>
            <a:ext cx="785290" cy="2418693"/>
          </a:xfrm>
          <a:prstGeom prst="rect">
            <a:avLst/>
          </a:prstGeom>
        </p:spPr>
      </p:pic>
      <p:sp>
        <p:nvSpPr>
          <p:cNvPr id="15" name="泪滴形 14"/>
          <p:cNvSpPr/>
          <p:nvPr/>
        </p:nvSpPr>
        <p:spPr>
          <a:xfrm rot="18871186">
            <a:off x="10578078" y="2336074"/>
            <a:ext cx="359992" cy="359992"/>
          </a:xfrm>
          <a:prstGeom prst="teardrop">
            <a:avLst>
              <a:gd name="adj" fmla="val 122223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9754774" y="0"/>
            <a:ext cx="2006600" cy="294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7410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980139" y="1454431"/>
            <a:ext cx="800219" cy="111825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4000" dirty="0">
                <a:latin typeface="方正祥隶繁体" panose="03000509000000000000" pitchFamily="65" charset="-122"/>
                <a:ea typeface="方正祥隶繁体" panose="03000509000000000000" pitchFamily="65" charset="-122"/>
              </a:rPr>
              <a:t>目录</a:t>
            </a:r>
          </a:p>
        </p:txBody>
      </p:sp>
      <p:cxnSp>
        <p:nvCxnSpPr>
          <p:cNvPr id="8" name="直接连接符 7"/>
          <p:cNvCxnSpPr/>
          <p:nvPr/>
        </p:nvCxnSpPr>
        <p:spPr>
          <a:xfrm>
            <a:off x="1717922" y="2462960"/>
            <a:ext cx="132465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2767974" y="1555191"/>
            <a:ext cx="2360" cy="1149816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29" y="1750891"/>
            <a:ext cx="1219202" cy="731521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3766768" y="2381841"/>
            <a:ext cx="2792261" cy="646331"/>
            <a:chOff x="3343357" y="3004515"/>
            <a:chExt cx="2792261" cy="646331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3357" y="3049433"/>
              <a:ext cx="559453" cy="494940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4001059" y="3004515"/>
              <a:ext cx="213455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dirty="0">
                  <a:ea typeface="方正新舒体繁体" panose="03000509000000000000" pitchFamily="65" charset="-122"/>
                </a:rPr>
                <a:t>Xi’an Facts</a:t>
              </a:r>
              <a:endParaRPr lang="zh-CN" altLang="en-US" sz="3600" dirty="0">
                <a:ea typeface="方正新舒体繁体" panose="03000509000000000000" pitchFamily="65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3415334" y="311223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一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3766768" y="3154663"/>
            <a:ext cx="5093725" cy="646331"/>
            <a:chOff x="3343357" y="3004515"/>
            <a:chExt cx="5093725" cy="646331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3357" y="3049433"/>
              <a:ext cx="559453" cy="494940"/>
            </a:xfrm>
            <a:prstGeom prst="rect">
              <a:avLst/>
            </a:prstGeom>
          </p:spPr>
        </p:pic>
        <p:sp>
          <p:nvSpPr>
            <p:cNvPr id="18" name="文本框 17"/>
            <p:cNvSpPr txBox="1"/>
            <p:nvPr/>
          </p:nvSpPr>
          <p:spPr>
            <a:xfrm>
              <a:off x="4001059" y="3004515"/>
              <a:ext cx="44360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dirty="0">
                  <a:ea typeface="方正新舒体繁体" panose="03000509000000000000" pitchFamily="65" charset="-122"/>
                </a:rPr>
                <a:t>About Terracotta Army</a:t>
              </a:r>
              <a:endParaRPr lang="zh-CN" altLang="en-US" sz="3600" dirty="0">
                <a:ea typeface="方正新舒体繁体" panose="03000509000000000000" pitchFamily="65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3415334" y="311223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二</a:t>
              </a: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3766768" y="3951722"/>
            <a:ext cx="1782690" cy="646331"/>
            <a:chOff x="3343357" y="3004515"/>
            <a:chExt cx="1782690" cy="646331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3357" y="3049433"/>
              <a:ext cx="559453" cy="494940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/>
          </p:nvSpPr>
          <p:spPr>
            <a:xfrm>
              <a:off x="4001059" y="3004515"/>
              <a:ext cx="112498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dirty="0">
                  <a:ea typeface="方正新舒体繁体" panose="03000509000000000000" pitchFamily="65" charset="-122"/>
                </a:rPr>
                <a:t>FAQs</a:t>
              </a:r>
              <a:endParaRPr lang="zh-CN" altLang="en-US" sz="3600" dirty="0">
                <a:ea typeface="方正新舒体繁体" panose="03000509000000000000" pitchFamily="65" charset="-122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3415334" y="311223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三</a:t>
              </a:r>
            </a:p>
          </p:txBody>
        </p:sp>
      </p:grpSp>
      <p:pic>
        <p:nvPicPr>
          <p:cNvPr id="35" name="图片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947" y="16855"/>
            <a:ext cx="37633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455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653244" y="2528182"/>
            <a:ext cx="938786" cy="859538"/>
          </a:xfrm>
          <a:prstGeom prst="rect">
            <a:avLst/>
          </a:prstGeom>
        </p:spPr>
      </p:pic>
      <p:sp>
        <p:nvSpPr>
          <p:cNvPr id="12" name="任意多边形 11"/>
          <p:cNvSpPr/>
          <p:nvPr/>
        </p:nvSpPr>
        <p:spPr>
          <a:xfrm>
            <a:off x="0" y="-3311"/>
            <a:ext cx="4893276" cy="6861311"/>
          </a:xfrm>
          <a:custGeom>
            <a:avLst/>
            <a:gdLst>
              <a:gd name="connsiteX0" fmla="*/ 0 w 2819987"/>
              <a:gd name="connsiteY0" fmla="*/ 0 h 3954162"/>
              <a:gd name="connsiteX1" fmla="*/ 842906 w 2819987"/>
              <a:gd name="connsiteY1" fmla="*/ 0 h 3954162"/>
              <a:gd name="connsiteX2" fmla="*/ 2819987 w 2819987"/>
              <a:gd name="connsiteY2" fmla="*/ 1977081 h 3954162"/>
              <a:gd name="connsiteX3" fmla="*/ 842906 w 2819987"/>
              <a:gd name="connsiteY3" fmla="*/ 3954162 h 3954162"/>
              <a:gd name="connsiteX4" fmla="*/ 0 w 2819987"/>
              <a:gd name="connsiteY4" fmla="*/ 3954162 h 3954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9987" h="3954162">
                <a:moveTo>
                  <a:pt x="0" y="0"/>
                </a:moveTo>
                <a:lnTo>
                  <a:pt x="842906" y="0"/>
                </a:lnTo>
                <a:cubicBezTo>
                  <a:pt x="1934818" y="0"/>
                  <a:pt x="2819987" y="885169"/>
                  <a:pt x="2819987" y="1977081"/>
                </a:cubicBezTo>
                <a:cubicBezTo>
                  <a:pt x="2819987" y="3068993"/>
                  <a:pt x="1934818" y="3954162"/>
                  <a:pt x="842906" y="3954162"/>
                </a:cubicBezTo>
                <a:lnTo>
                  <a:pt x="0" y="3954162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B2D2FCA-D96D-1F4B-8BC9-1489EE2FD61E}"/>
              </a:ext>
            </a:extLst>
          </p:cNvPr>
          <p:cNvSpPr txBox="1"/>
          <p:nvPr/>
        </p:nvSpPr>
        <p:spPr>
          <a:xfrm>
            <a:off x="6758609" y="2682200"/>
            <a:ext cx="2276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800" b="1" dirty="0"/>
              <a:t>Part 1</a:t>
            </a:r>
            <a:endParaRPr kumimoji="1" lang="zh-CN" altLang="en-US" sz="4800" b="1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04564CDE-072C-C34C-A9A7-DBD88C4C73CB}"/>
              </a:ext>
            </a:extLst>
          </p:cNvPr>
          <p:cNvSpPr txBox="1"/>
          <p:nvPr/>
        </p:nvSpPr>
        <p:spPr>
          <a:xfrm>
            <a:off x="6935286" y="3513197"/>
            <a:ext cx="19227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3200" dirty="0"/>
              <a:t>Xi’an Facts</a:t>
            </a:r>
            <a:endParaRPr kumimoji="1"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0485438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4952742" y="107022"/>
            <a:ext cx="2417233" cy="1132754"/>
            <a:chOff x="4952742" y="107022"/>
            <a:chExt cx="2417233" cy="1132754"/>
          </a:xfrm>
        </p:grpSpPr>
        <p:sp>
          <p:nvSpPr>
            <p:cNvPr id="10" name="文本框 9"/>
            <p:cNvSpPr txBox="1"/>
            <p:nvPr/>
          </p:nvSpPr>
          <p:spPr>
            <a:xfrm>
              <a:off x="5573901" y="716556"/>
              <a:ext cx="1044197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Part 1</a:t>
              </a:r>
              <a:endPara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ea typeface="方正祥隶繁体" panose="03000509000000000000" pitchFamily="65" charset="-122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4952742" y="700947"/>
              <a:ext cx="2286516" cy="0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3484" y="107022"/>
              <a:ext cx="2376491" cy="689949"/>
            </a:xfrm>
            <a:prstGeom prst="rect">
              <a:avLst/>
            </a:prstGeom>
          </p:spPr>
        </p:pic>
      </p:grpSp>
      <p:grpSp>
        <p:nvGrpSpPr>
          <p:cNvPr id="3" name="组合 2"/>
          <p:cNvGrpSpPr/>
          <p:nvPr/>
        </p:nvGrpSpPr>
        <p:grpSpPr>
          <a:xfrm>
            <a:off x="1250066" y="1906598"/>
            <a:ext cx="9757458" cy="3629482"/>
            <a:chOff x="1250066" y="1906598"/>
            <a:chExt cx="9757458" cy="3629482"/>
          </a:xfrm>
        </p:grpSpPr>
        <p:sp>
          <p:nvSpPr>
            <p:cNvPr id="18" name="矩形 17"/>
            <p:cNvSpPr/>
            <p:nvPr/>
          </p:nvSpPr>
          <p:spPr>
            <a:xfrm>
              <a:off x="1250066" y="1906598"/>
              <a:ext cx="9757458" cy="3629482"/>
            </a:xfrm>
            <a:prstGeom prst="rect">
              <a:avLst/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2777924" y="1999403"/>
              <a:ext cx="6755863" cy="34143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302" y="2282807"/>
            <a:ext cx="2482956" cy="3439362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A5024CCB-F583-C94A-AC19-ED07AC24F796}"/>
              </a:ext>
            </a:extLst>
          </p:cNvPr>
          <p:cNvSpPr/>
          <p:nvPr/>
        </p:nvSpPr>
        <p:spPr>
          <a:xfrm>
            <a:off x="2867217" y="2583335"/>
            <a:ext cx="6457566" cy="2276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25"/>
              </a:lnSpc>
              <a:spcAft>
                <a:spcPts val="1500"/>
              </a:spcAft>
            </a:pPr>
            <a:r>
              <a:rPr lang="en-US" altLang="zh-CN" sz="2000" dirty="0">
                <a:cs typeface="宋体" panose="02010600030101010101" pitchFamily="2" charset="-122"/>
              </a:rPr>
              <a:t>Xi'an is the oldest of </a:t>
            </a:r>
            <a:r>
              <a:rPr lang="en-US" altLang="zh-CN" sz="2000" dirty="0">
                <a:solidFill>
                  <a:srgbClr val="002060"/>
                </a:solidFill>
                <a:cs typeface="宋体" panose="02010600030101010101" pitchFamily="2" charset="-122"/>
              </a:rPr>
              <a:t>China's Four Great Ancient Capitals</a:t>
            </a:r>
            <a:r>
              <a:rPr lang="en-US" altLang="zh-CN" sz="2000" dirty="0">
                <a:cs typeface="宋体" panose="02010600030101010101" pitchFamily="2" charset="-122"/>
              </a:rPr>
              <a:t>, serving as the capital city of 13 dynasties spreading intermittently across a 1,100-year period from 221 BC. </a:t>
            </a:r>
          </a:p>
          <a:p>
            <a:pPr>
              <a:lnSpc>
                <a:spcPts val="2025"/>
              </a:lnSpc>
              <a:spcAft>
                <a:spcPts val="1500"/>
              </a:spcAft>
            </a:pPr>
            <a:r>
              <a:rPr lang="en-US" altLang="zh-CN" sz="2000" dirty="0">
                <a:cs typeface="宋体" panose="02010600030101010101" pitchFamily="2" charset="-122"/>
              </a:rPr>
              <a:t>It is often called the birthplace of Chinese civilization.</a:t>
            </a:r>
          </a:p>
          <a:p>
            <a:pPr>
              <a:lnSpc>
                <a:spcPts val="2025"/>
              </a:lnSpc>
              <a:spcAft>
                <a:spcPts val="1500"/>
              </a:spcAft>
            </a:pPr>
            <a:r>
              <a:rPr lang="en-US" altLang="zh-CN" sz="2000" dirty="0"/>
              <a:t>Xi'an is characterized by and is proud of its </a:t>
            </a:r>
            <a:r>
              <a:rPr lang="en-US" altLang="zh-CN" sz="2000" dirty="0">
                <a:solidFill>
                  <a:srgbClr val="002060"/>
                </a:solidFill>
              </a:rPr>
              <a:t>ancient heritage</a:t>
            </a:r>
            <a:r>
              <a:rPr lang="en-US" altLang="zh-CN" sz="2000" dirty="0"/>
              <a:t>, such as the world-renowned </a:t>
            </a:r>
            <a:r>
              <a:rPr lang="en-US" altLang="zh-CN" sz="2000" dirty="0">
                <a:solidFill>
                  <a:srgbClr val="002060"/>
                </a:solidFill>
              </a:rPr>
              <a:t>Terracotta Army</a:t>
            </a:r>
            <a:r>
              <a:rPr lang="en-US" altLang="zh-CN" sz="2000" dirty="0"/>
              <a:t>. A visit to Xi'an is often at the top of a traveler's to-do list.</a:t>
            </a:r>
            <a:endParaRPr lang="zh-CN" altLang="zh-CN" sz="2000" dirty="0"/>
          </a:p>
        </p:txBody>
      </p:sp>
    </p:spTree>
    <p:extLst>
      <p:ext uri="{BB962C8B-B14F-4D97-AF65-F5344CB8AC3E}">
        <p14:creationId xmlns:p14="http://schemas.microsoft.com/office/powerpoint/2010/main" val="1955397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1442973" y="2455009"/>
            <a:ext cx="938786" cy="859538"/>
          </a:xfrm>
          <a:prstGeom prst="rect">
            <a:avLst/>
          </a:prstGeom>
        </p:spPr>
      </p:pic>
      <p:sp>
        <p:nvSpPr>
          <p:cNvPr id="12" name="任意多边形 11"/>
          <p:cNvSpPr/>
          <p:nvPr/>
        </p:nvSpPr>
        <p:spPr>
          <a:xfrm flipH="1">
            <a:off x="7298724" y="0"/>
            <a:ext cx="4893276" cy="6861311"/>
          </a:xfrm>
          <a:custGeom>
            <a:avLst/>
            <a:gdLst>
              <a:gd name="connsiteX0" fmla="*/ 0 w 2819987"/>
              <a:gd name="connsiteY0" fmla="*/ 0 h 3954162"/>
              <a:gd name="connsiteX1" fmla="*/ 842906 w 2819987"/>
              <a:gd name="connsiteY1" fmla="*/ 0 h 3954162"/>
              <a:gd name="connsiteX2" fmla="*/ 2819987 w 2819987"/>
              <a:gd name="connsiteY2" fmla="*/ 1977081 h 3954162"/>
              <a:gd name="connsiteX3" fmla="*/ 842906 w 2819987"/>
              <a:gd name="connsiteY3" fmla="*/ 3954162 h 3954162"/>
              <a:gd name="connsiteX4" fmla="*/ 0 w 2819987"/>
              <a:gd name="connsiteY4" fmla="*/ 3954162 h 3954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9987" h="3954162">
                <a:moveTo>
                  <a:pt x="0" y="0"/>
                </a:moveTo>
                <a:lnTo>
                  <a:pt x="842906" y="0"/>
                </a:lnTo>
                <a:cubicBezTo>
                  <a:pt x="1934818" y="0"/>
                  <a:pt x="2819987" y="885169"/>
                  <a:pt x="2819987" y="1977081"/>
                </a:cubicBezTo>
                <a:cubicBezTo>
                  <a:pt x="2819987" y="3068993"/>
                  <a:pt x="1934818" y="3954162"/>
                  <a:pt x="842906" y="3954162"/>
                </a:cubicBezTo>
                <a:lnTo>
                  <a:pt x="0" y="3954162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7BBD27C-3129-A74C-B2DD-222722683A0B}"/>
              </a:ext>
            </a:extLst>
          </p:cNvPr>
          <p:cNvSpPr txBox="1"/>
          <p:nvPr/>
        </p:nvSpPr>
        <p:spPr>
          <a:xfrm>
            <a:off x="2544368" y="2602687"/>
            <a:ext cx="2276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800" b="1" dirty="0"/>
              <a:t>Part 2</a:t>
            </a:r>
            <a:endParaRPr kumimoji="1" lang="zh-CN" altLang="en-US" sz="4800" b="1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59D50F3-D248-7143-9177-BD2B04F76073}"/>
              </a:ext>
            </a:extLst>
          </p:cNvPr>
          <p:cNvSpPr txBox="1"/>
          <p:nvPr/>
        </p:nvSpPr>
        <p:spPr>
          <a:xfrm>
            <a:off x="1696632" y="3433684"/>
            <a:ext cx="39715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3200" dirty="0"/>
              <a:t>About Terracotta Army</a:t>
            </a:r>
            <a:endParaRPr kumimoji="1"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507572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4952742" y="107022"/>
            <a:ext cx="2417233" cy="1103359"/>
            <a:chOff x="4952742" y="107022"/>
            <a:chExt cx="2417233" cy="1103359"/>
          </a:xfrm>
        </p:grpSpPr>
        <p:sp>
          <p:nvSpPr>
            <p:cNvPr id="6" name="文本框 5"/>
            <p:cNvSpPr txBox="1"/>
            <p:nvPr/>
          </p:nvSpPr>
          <p:spPr>
            <a:xfrm>
              <a:off x="5659630" y="687161"/>
              <a:ext cx="1044197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Part</a:t>
              </a:r>
              <a:r>
                <a:rPr lang="zh-CN" altLang="en-US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 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2</a:t>
              </a:r>
              <a:endPara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ea typeface="方正祥隶繁体" panose="03000509000000000000" pitchFamily="65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>
              <a:off x="4952742" y="700947"/>
              <a:ext cx="2286516" cy="0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3484" y="107022"/>
              <a:ext cx="2376491" cy="689949"/>
            </a:xfrm>
            <a:prstGeom prst="rect">
              <a:avLst/>
            </a:prstGeom>
          </p:spPr>
        </p:pic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FC15CDC7-88C3-6445-9F22-8633B32422B4}"/>
              </a:ext>
            </a:extLst>
          </p:cNvPr>
          <p:cNvSpPr/>
          <p:nvPr/>
        </p:nvSpPr>
        <p:spPr>
          <a:xfrm>
            <a:off x="861141" y="5388925"/>
            <a:ext cx="9229334" cy="10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25"/>
              </a:lnSpc>
              <a:spcBef>
                <a:spcPts val="3750"/>
              </a:spcBef>
              <a:spcAft>
                <a:spcPts val="1500"/>
              </a:spcAft>
            </a:pPr>
            <a:r>
              <a:rPr lang="en-US" altLang="zh-CN" sz="2400" dirty="0">
                <a:latin typeface="Calibri" panose="020F0502020204030204" pitchFamily="34" charset="0"/>
                <a:cs typeface="宋体" panose="02010600030101010101" pitchFamily="2" charset="-122"/>
              </a:rPr>
              <a:t>Terracotta Army Museum mainly consists of three vaults and an exhibition hall: Vault One, Vault Two, Vault Three, and the Exhibition Hall of the Bronze Chariots.</a:t>
            </a:r>
            <a:endParaRPr lang="zh-CN" altLang="zh-CN" sz="2400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159C603-3107-DA4F-8A89-323CAA2DA5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41" y="1089710"/>
            <a:ext cx="7686244" cy="4006476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5DDF869-F700-A64C-B05B-FEA307BCCEA5}"/>
              </a:ext>
            </a:extLst>
          </p:cNvPr>
          <p:cNvSpPr txBox="1"/>
          <p:nvPr/>
        </p:nvSpPr>
        <p:spPr>
          <a:xfrm>
            <a:off x="9147594" y="1874189"/>
            <a:ext cx="13388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dirty="0">
                <a:latin typeface="+mn-ea"/>
              </a:rPr>
              <a:t>兵马俑坑 </a:t>
            </a:r>
            <a:endParaRPr kumimoji="1" lang="en-US" altLang="zh-CN" sz="2000" dirty="0">
              <a:latin typeface="+mn-ea"/>
            </a:endParaRPr>
          </a:p>
          <a:p>
            <a:r>
              <a:rPr kumimoji="1" lang="en-US" altLang="zh-CN" sz="2400" dirty="0">
                <a:solidFill>
                  <a:srgbClr val="0070C0"/>
                </a:solidFill>
              </a:rPr>
              <a:t>vault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CAE902B-6398-694F-A35C-2A8BBA8667A7}"/>
              </a:ext>
            </a:extLst>
          </p:cNvPr>
          <p:cNvSpPr txBox="1"/>
          <p:nvPr/>
        </p:nvSpPr>
        <p:spPr>
          <a:xfrm>
            <a:off x="9147594" y="3092948"/>
            <a:ext cx="2670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latin typeface="+mn-ea"/>
              </a:rPr>
              <a:t>铜车马展厅</a:t>
            </a:r>
            <a:r>
              <a:rPr lang="en-US" altLang="zh-CN" sz="2400" dirty="0">
                <a:latin typeface="Calibri" panose="020F0502020204030204" pitchFamily="34" charset="0"/>
                <a:cs typeface="宋体" panose="02010600030101010101" pitchFamily="2" charset="-122"/>
              </a:rPr>
              <a:t> </a:t>
            </a:r>
            <a:r>
              <a:rPr lang="en-US" altLang="zh-CN" sz="2400" dirty="0">
                <a:solidFill>
                  <a:srgbClr val="0070C0"/>
                </a:solidFill>
                <a:latin typeface="Calibri" panose="020F0502020204030204" pitchFamily="34" charset="0"/>
                <a:cs typeface="宋体" panose="02010600030101010101" pitchFamily="2" charset="-122"/>
              </a:rPr>
              <a:t>Exhibition Hall of the Bronze Chariots</a:t>
            </a:r>
            <a:endParaRPr kumimoji="1" lang="en-US" altLang="zh-CN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658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4952742" y="107022"/>
            <a:ext cx="2417233" cy="1103359"/>
            <a:chOff x="4952742" y="107022"/>
            <a:chExt cx="2417233" cy="1103359"/>
          </a:xfrm>
        </p:grpSpPr>
        <p:sp>
          <p:nvSpPr>
            <p:cNvPr id="6" name="文本框 5"/>
            <p:cNvSpPr txBox="1"/>
            <p:nvPr/>
          </p:nvSpPr>
          <p:spPr>
            <a:xfrm>
              <a:off x="5659630" y="687161"/>
              <a:ext cx="1044197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Part</a:t>
              </a:r>
              <a:r>
                <a:rPr lang="zh-CN" altLang="en-US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 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2</a:t>
              </a:r>
              <a:endPara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ea typeface="方正祥隶繁体" panose="03000509000000000000" pitchFamily="65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>
              <a:off x="4952742" y="700947"/>
              <a:ext cx="2286516" cy="0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3484" y="107022"/>
              <a:ext cx="2376491" cy="689949"/>
            </a:xfrm>
            <a:prstGeom prst="rect">
              <a:avLst/>
            </a:prstGeom>
          </p:spPr>
        </p:pic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2BFF36E2-3CBF-CA49-8D66-4ED708E7FB08}"/>
              </a:ext>
            </a:extLst>
          </p:cNvPr>
          <p:cNvSpPr txBox="1"/>
          <p:nvPr/>
        </p:nvSpPr>
        <p:spPr>
          <a:xfrm>
            <a:off x="732187" y="943292"/>
            <a:ext cx="44867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Pit 1: 2000</a:t>
            </a:r>
            <a:r>
              <a:rPr kumimoji="1" lang="zh-CN" altLang="en-US" sz="2800" dirty="0"/>
              <a:t> </a:t>
            </a:r>
            <a:r>
              <a:rPr kumimoji="1" lang="en-US" altLang="zh-CN" sz="2800" dirty="0"/>
              <a:t>warriors displayed</a:t>
            </a:r>
            <a:endParaRPr kumimoji="1" lang="zh-CN" altLang="en-US" sz="28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56D9579-DD2C-A44F-BDA4-656B509F30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87" y="1708856"/>
            <a:ext cx="6411339" cy="4266192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C498FFFE-3E9B-364A-B0D1-DE06786D97B2}"/>
              </a:ext>
            </a:extLst>
          </p:cNvPr>
          <p:cNvSpPr/>
          <p:nvPr/>
        </p:nvSpPr>
        <p:spPr>
          <a:xfrm>
            <a:off x="7876032" y="1708856"/>
            <a:ext cx="36694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CN" sz="2000" dirty="0">
                <a:solidFill>
                  <a:srgbClr val="333333"/>
                </a:solidFill>
                <a:cs typeface="宋体" panose="02010600030101010101" pitchFamily="2" charset="-122"/>
              </a:rPr>
              <a:t>Vault 1: It is the largest and most impressive (about 230 x 60 m) - the size of an airplane hangar. There are over 6,000 terracotta figures of soldiers and horses, but less than 2,000 are on display. 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0CDB485-D8BC-7A4B-9D92-7CDD78038469}"/>
              </a:ext>
            </a:extLst>
          </p:cNvPr>
          <p:cNvSpPr/>
          <p:nvPr/>
        </p:nvSpPr>
        <p:spPr>
          <a:xfrm>
            <a:off x="7876032" y="4157976"/>
            <a:ext cx="40233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CN" sz="2000" dirty="0">
                <a:solidFill>
                  <a:srgbClr val="333333"/>
                </a:solidFill>
                <a:cs typeface="宋体" panose="02010600030101010101" pitchFamily="2" charset="-122"/>
              </a:rPr>
              <a:t>Every figure </a:t>
            </a:r>
            <a:r>
              <a:rPr lang="en-US" altLang="zh-CN" sz="2000" dirty="0">
                <a:solidFill>
                  <a:srgbClr val="002060"/>
                </a:solidFill>
                <a:cs typeface="宋体" panose="02010600030101010101" pitchFamily="2" charset="-122"/>
              </a:rPr>
              <a:t>differs in facial features and expression, clothing, hairstyle, and gestures</a:t>
            </a:r>
            <a:r>
              <a:rPr lang="en-US" altLang="zh-CN" sz="2000" dirty="0">
                <a:solidFill>
                  <a:srgbClr val="333333"/>
                </a:solidFill>
                <a:cs typeface="宋体" panose="02010600030101010101" pitchFamily="2" charset="-122"/>
              </a:rPr>
              <a:t>, providing abundant and detailed artifacts for the study of the military, cultural, and economic history of that period.</a:t>
            </a:r>
            <a:endParaRPr lang="zh-CN" altLang="zh-CN" sz="2000" dirty="0">
              <a:cs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7011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4952742" y="107022"/>
            <a:ext cx="2417233" cy="1103359"/>
            <a:chOff x="4952742" y="107022"/>
            <a:chExt cx="2417233" cy="1103359"/>
          </a:xfrm>
        </p:grpSpPr>
        <p:sp>
          <p:nvSpPr>
            <p:cNvPr id="6" name="文本框 5"/>
            <p:cNvSpPr txBox="1"/>
            <p:nvPr/>
          </p:nvSpPr>
          <p:spPr>
            <a:xfrm>
              <a:off x="5659630" y="687161"/>
              <a:ext cx="1044197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Part</a:t>
              </a:r>
              <a:r>
                <a:rPr lang="zh-CN" altLang="en-US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 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方正祥隶繁体" panose="03000509000000000000" pitchFamily="65" charset="-122"/>
                </a:rPr>
                <a:t>2</a:t>
              </a:r>
              <a:endPara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ea typeface="方正祥隶繁体" panose="03000509000000000000" pitchFamily="65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>
              <a:off x="4952742" y="700947"/>
              <a:ext cx="2286516" cy="0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3484" y="107022"/>
              <a:ext cx="2376491" cy="689949"/>
            </a:xfrm>
            <a:prstGeom prst="rect">
              <a:avLst/>
            </a:prstGeom>
          </p:spPr>
        </p:pic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2BFF36E2-3CBF-CA49-8D66-4ED708E7FB08}"/>
              </a:ext>
            </a:extLst>
          </p:cNvPr>
          <p:cNvSpPr txBox="1"/>
          <p:nvPr/>
        </p:nvSpPr>
        <p:spPr>
          <a:xfrm>
            <a:off x="592157" y="714734"/>
            <a:ext cx="51668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Pit 2: uncovers the mystery of the </a:t>
            </a:r>
          </a:p>
          <a:p>
            <a:r>
              <a:rPr kumimoji="1" lang="en-US" altLang="zh-CN" sz="2800" dirty="0"/>
              <a:t>          </a:t>
            </a:r>
            <a:r>
              <a:rPr kumimoji="1" lang="en-US" altLang="zh-CN" sz="2800" dirty="0">
                <a:solidFill>
                  <a:srgbClr val="002060"/>
                </a:solidFill>
              </a:rPr>
              <a:t>Ancient Army Array </a:t>
            </a:r>
            <a:endParaRPr kumimoji="1" lang="zh-CN" altLang="en-US" sz="2800" dirty="0">
              <a:solidFill>
                <a:srgbClr val="002060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498FFFE-3E9B-364A-B0D1-DE06786D97B2}"/>
              </a:ext>
            </a:extLst>
          </p:cNvPr>
          <p:cNvSpPr/>
          <p:nvPr/>
        </p:nvSpPr>
        <p:spPr>
          <a:xfrm>
            <a:off x="8015180" y="1644312"/>
            <a:ext cx="33253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/>
              <a:t>Vault 2: It is the highlight of the vaults (about 96 x 84 m) and uncovers the mystery of the ancient army array. </a:t>
            </a:r>
          </a:p>
          <a:p>
            <a:endParaRPr lang="en-US" altLang="zh-CN" sz="2000" dirty="0"/>
          </a:p>
          <a:p>
            <a:r>
              <a:rPr lang="en-US" altLang="zh-CN" sz="2000" dirty="0"/>
              <a:t>It has the most army units with archers, chariots, mixed forces</a:t>
            </a:r>
            <a:r>
              <a:rPr lang="zh-CN" altLang="en-US" sz="2000" dirty="0"/>
              <a:t> </a:t>
            </a:r>
            <a:r>
              <a:rPr lang="en-US" altLang="zh-CN" sz="2000" dirty="0"/>
              <a:t>of infantry and trooper.</a:t>
            </a:r>
            <a:endParaRPr lang="zh-CN" altLang="zh-CN" sz="2000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0CDB485-D8BC-7A4B-9D92-7CDD78038469}"/>
              </a:ext>
            </a:extLst>
          </p:cNvPr>
          <p:cNvSpPr/>
          <p:nvPr/>
        </p:nvSpPr>
        <p:spPr>
          <a:xfrm>
            <a:off x="8094693" y="4542212"/>
            <a:ext cx="19438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000" dirty="0">
                <a:cs typeface="宋体" panose="02010600030101010101" pitchFamily="2" charset="-122"/>
              </a:rPr>
              <a:t>弓箭手 </a:t>
            </a:r>
            <a:r>
              <a:rPr lang="en-US" altLang="zh-CN" sz="2400" dirty="0">
                <a:solidFill>
                  <a:srgbClr val="0070C0"/>
                </a:solidFill>
                <a:cs typeface="宋体" panose="02010600030101010101" pitchFamily="2" charset="-122"/>
              </a:rPr>
              <a:t>archers</a:t>
            </a:r>
            <a:endParaRPr lang="zh-CN" altLang="zh-CN" sz="2400" dirty="0">
              <a:solidFill>
                <a:srgbClr val="0070C0"/>
              </a:solidFill>
              <a:cs typeface="宋体" panose="02010600030101010101" pitchFamily="2" charset="-122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A4CAEB2-112A-1947-A5FA-C2D5CA9F7B84}"/>
              </a:ext>
            </a:extLst>
          </p:cNvPr>
          <p:cNvSpPr/>
          <p:nvPr/>
        </p:nvSpPr>
        <p:spPr>
          <a:xfrm>
            <a:off x="8094693" y="5003877"/>
            <a:ext cx="22121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000" dirty="0">
                <a:cs typeface="宋体" panose="02010600030101010101" pitchFamily="2" charset="-122"/>
              </a:rPr>
              <a:t>战车  </a:t>
            </a:r>
            <a:r>
              <a:rPr lang="en-US" altLang="zh-CN" sz="2400" dirty="0">
                <a:solidFill>
                  <a:srgbClr val="0070C0"/>
                </a:solidFill>
                <a:cs typeface="宋体" panose="02010600030101010101" pitchFamily="2" charset="-122"/>
              </a:rPr>
              <a:t>chariots</a:t>
            </a:r>
            <a:endParaRPr lang="zh-CN" altLang="zh-CN" sz="2400" dirty="0">
              <a:solidFill>
                <a:srgbClr val="0070C0"/>
              </a:solidFill>
              <a:cs typeface="宋体" panose="02010600030101010101" pitchFamily="2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FC78511-C85D-7C48-9BAC-F8ACB7B2905C}"/>
              </a:ext>
            </a:extLst>
          </p:cNvPr>
          <p:cNvSpPr/>
          <p:nvPr/>
        </p:nvSpPr>
        <p:spPr>
          <a:xfrm>
            <a:off x="8094693" y="5465542"/>
            <a:ext cx="19438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000" dirty="0">
                <a:cs typeface="宋体" panose="02010600030101010101" pitchFamily="2" charset="-122"/>
              </a:rPr>
              <a:t>步兵  </a:t>
            </a:r>
            <a:r>
              <a:rPr lang="en-US" altLang="zh-CN" sz="2400" dirty="0">
                <a:solidFill>
                  <a:srgbClr val="0070C0"/>
                </a:solidFill>
                <a:cs typeface="宋体" panose="02010600030101010101" pitchFamily="2" charset="-122"/>
              </a:rPr>
              <a:t>infantry</a:t>
            </a:r>
            <a:endParaRPr lang="zh-CN" altLang="zh-CN" sz="2400" dirty="0">
              <a:solidFill>
                <a:srgbClr val="0070C0"/>
              </a:solidFill>
              <a:cs typeface="宋体" panose="02010600030101010101" pitchFamily="2" charset="-122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A2ABB21-D1A1-A141-98A3-D7943E997A18}"/>
              </a:ext>
            </a:extLst>
          </p:cNvPr>
          <p:cNvSpPr/>
          <p:nvPr/>
        </p:nvSpPr>
        <p:spPr>
          <a:xfrm>
            <a:off x="8121661" y="5924145"/>
            <a:ext cx="19438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000" dirty="0">
                <a:cs typeface="宋体" panose="02010600030101010101" pitchFamily="2" charset="-122"/>
              </a:rPr>
              <a:t>骑兵  </a:t>
            </a:r>
            <a:r>
              <a:rPr lang="en-US" altLang="zh-CN" sz="2400" dirty="0">
                <a:solidFill>
                  <a:srgbClr val="0070C0"/>
                </a:solidFill>
                <a:cs typeface="宋体" panose="02010600030101010101" pitchFamily="2" charset="-122"/>
              </a:rPr>
              <a:t>trooper</a:t>
            </a:r>
            <a:endParaRPr lang="zh-CN" altLang="zh-CN" sz="2400" dirty="0">
              <a:solidFill>
                <a:srgbClr val="0070C0"/>
              </a:solidFill>
              <a:cs typeface="宋体" panose="02010600030101010101" pitchFamily="2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81D48A3-17D9-664D-A147-2E47E4F0EC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71" y="1790520"/>
            <a:ext cx="5821756" cy="458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299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2286</TotalTime>
  <Words>442</Words>
  <Application>Microsoft Macintosh PowerPoint</Application>
  <PresentationFormat>宽屏</PresentationFormat>
  <Paragraphs>87</Paragraphs>
  <Slides>17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8" baseType="lpstr">
      <vt:lpstr>方正祥隶繁体</vt:lpstr>
      <vt:lpstr>方正新舒体繁体</vt:lpstr>
      <vt:lpstr>华文行楷</vt:lpstr>
      <vt:lpstr>隶书</vt:lpstr>
      <vt:lpstr>宋体</vt:lpstr>
      <vt:lpstr>Arial</vt:lpstr>
      <vt:lpstr>Calibri</vt:lpstr>
      <vt:lpstr>Calibri Light</vt:lpstr>
      <vt:lpstr>Charter Black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PC</dc:creator>
  <cp:lastModifiedBy>Microsoft Office User</cp:lastModifiedBy>
  <cp:revision>212</cp:revision>
  <dcterms:created xsi:type="dcterms:W3CDTF">2017-03-21T08:36:50Z</dcterms:created>
  <dcterms:modified xsi:type="dcterms:W3CDTF">2021-03-02T10:00:41Z</dcterms:modified>
</cp:coreProperties>
</file>