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60" r:id="rId3"/>
    <p:sldId id="261" r:id="rId4"/>
    <p:sldId id="263" r:id="rId5"/>
    <p:sldId id="262" r:id="rId6"/>
    <p:sldId id="257" r:id="rId7"/>
    <p:sldId id="259" r:id="rId8"/>
    <p:sldId id="264" r:id="rId9"/>
    <p:sldId id="258" r:id="rId10"/>
  </p:sldIdLst>
  <p:sldSz cx="9144000" cy="5143500" type="screen16x9"/>
  <p:notesSz cx="6858000" cy="9144000"/>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85" d="100"/>
          <a:sy n="85" d="100"/>
        </p:scale>
        <p:origin x="-936" y="-12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7F2D9C-8230-4C73-941A-1BB90CFC0CCA}" type="datetimeFigureOut">
              <a:rPr lang="zh-CN" altLang="en-US" smtClean="0"/>
              <a:t>2021/3/6 Saturday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5A146C-ADAB-4378-84D1-F146314CEF2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The Chinese character </a:t>
            </a:r>
            <a:r>
              <a:rPr lang="zh-CN" altLang="en-US" dirty="0" smtClean="0"/>
              <a:t>月 </a:t>
            </a:r>
            <a:r>
              <a:rPr lang="en-US" altLang="zh-CN" dirty="0" smtClean="0"/>
              <a:t>means moon with wax and wane. Mythical meanings</a:t>
            </a:r>
            <a:r>
              <a:rPr lang="en-US" altLang="zh-CN" baseline="0" dirty="0" smtClean="0"/>
              <a:t> are attributed to the moon in Chinese legends. Chang E flying to the moon is one of them.</a:t>
            </a:r>
            <a:endParaRPr lang="zh-CN" altLang="en-US" dirty="0"/>
          </a:p>
        </p:txBody>
      </p:sp>
      <p:sp>
        <p:nvSpPr>
          <p:cNvPr id="4" name="灯片编号占位符 3"/>
          <p:cNvSpPr>
            <a:spLocks noGrp="1"/>
          </p:cNvSpPr>
          <p:nvPr>
            <p:ph type="sldNum" sz="quarter" idx="10"/>
          </p:nvPr>
        </p:nvSpPr>
        <p:spPr/>
        <p:txBody>
          <a:bodyPr/>
          <a:lstStyle/>
          <a:p>
            <a:fld id="{635A146C-ADAB-4378-84D1-F146314CEF21}"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Let’s watch a video</a:t>
            </a:r>
            <a:r>
              <a:rPr lang="en-US" altLang="zh-CN" baseline="0" dirty="0" smtClean="0"/>
              <a:t> clip about this old story. Chinese thoughts of moon are based on this.</a:t>
            </a:r>
            <a:endParaRPr lang="zh-CN" altLang="en-US" dirty="0"/>
          </a:p>
        </p:txBody>
      </p:sp>
      <p:sp>
        <p:nvSpPr>
          <p:cNvPr id="4" name="灯片编号占位符 3"/>
          <p:cNvSpPr>
            <a:spLocks noGrp="1"/>
          </p:cNvSpPr>
          <p:nvPr>
            <p:ph type="sldNum" sz="quarter" idx="10"/>
          </p:nvPr>
        </p:nvSpPr>
        <p:spPr/>
        <p:txBody>
          <a:bodyPr/>
          <a:lstStyle/>
          <a:p>
            <a:fld id="{635A146C-ADAB-4378-84D1-F146314CEF21}"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Chang E,</a:t>
            </a:r>
            <a:r>
              <a:rPr lang="en-US" altLang="zh-CN" baseline="0" dirty="0" smtClean="0"/>
              <a:t> as a family member of Hou Yi, has flown into the moon. For this reason, perhaps, Chinese people refer to the moon to express their missing for the distant family members, as can be seen from a famous Chinese poem “</a:t>
            </a:r>
            <a:r>
              <a:rPr lang="en-US" altLang="zh-CN" sz="1200" dirty="0" smtClean="0">
                <a:latin typeface="Times New Roman" pitchFamily="18" charset="0"/>
                <a:cs typeface="Times New Roman" pitchFamily="18" charset="0"/>
              </a:rPr>
              <a:t>Raise my head to the bright moon; lower my head and think of my home</a:t>
            </a:r>
            <a:r>
              <a:rPr lang="en-US" altLang="zh-CN" sz="1200" dirty="0" smtClean="0">
                <a:latin typeface="+mn-lt"/>
                <a:cs typeface="+mn-cs"/>
              </a:rPr>
              <a:t>.”</a:t>
            </a:r>
            <a:r>
              <a:rPr lang="en-US" altLang="zh-CN" sz="1200" b="0" i="0" dirty="0" smtClean="0">
                <a:cs typeface="Times New Roman" pitchFamily="18" charset="0"/>
              </a:rPr>
              <a:t>A full moon represents family reunion.</a:t>
            </a:r>
          </a:p>
          <a:p>
            <a:endParaRPr lang="zh-CN" altLang="en-US" dirty="0"/>
          </a:p>
        </p:txBody>
      </p:sp>
      <p:sp>
        <p:nvSpPr>
          <p:cNvPr id="4" name="灯片编号占位符 3"/>
          <p:cNvSpPr>
            <a:spLocks noGrp="1"/>
          </p:cNvSpPr>
          <p:nvPr>
            <p:ph type="sldNum" sz="quarter" idx="10"/>
          </p:nvPr>
        </p:nvSpPr>
        <p:spPr/>
        <p:txBody>
          <a:bodyPr/>
          <a:lstStyle/>
          <a:p>
            <a:fld id="{635A146C-ADAB-4378-84D1-F146314CEF21}"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Generally speaking, moon is usually imagined as a female and is often called Yue Laolao (Granny Moon) by Chinese people. It is often believed</a:t>
            </a:r>
            <a:r>
              <a:rPr lang="en-US" altLang="zh-CN" baseline="0" dirty="0" smtClean="0"/>
              <a:t> to be </a:t>
            </a:r>
            <a:r>
              <a:rPr lang="en-US" altLang="zh-CN" sz="1200" dirty="0" smtClean="0">
                <a:latin typeface="Times New Roman" pitchFamily="18" charset="0"/>
                <a:cs typeface="Times New Roman" pitchFamily="18" charset="0"/>
              </a:rPr>
              <a:t>pure, kind and  elegant</a:t>
            </a:r>
            <a:r>
              <a:rPr lang="en-US" altLang="zh-CN" sz="1200" baseline="0" dirty="0" smtClean="0">
                <a:latin typeface="Times New Roman" pitchFamily="18" charset="0"/>
                <a:cs typeface="Times New Roman" pitchFamily="18" charset="0"/>
              </a:rPr>
              <a:t> because of the image of Chang E.</a:t>
            </a:r>
            <a:endParaRPr lang="zh-CN" altLang="en-US" dirty="0"/>
          </a:p>
        </p:txBody>
      </p:sp>
      <p:sp>
        <p:nvSpPr>
          <p:cNvPr id="4" name="灯片编号占位符 3"/>
          <p:cNvSpPr>
            <a:spLocks noGrp="1"/>
          </p:cNvSpPr>
          <p:nvPr>
            <p:ph type="sldNum" sz="quarter" idx="10"/>
          </p:nvPr>
        </p:nvSpPr>
        <p:spPr/>
        <p:txBody>
          <a:bodyPr/>
          <a:lstStyle/>
          <a:p>
            <a:fld id="{635A146C-ADAB-4378-84D1-F146314CEF21}" type="slidenum">
              <a:rPr lang="zh-CN" altLang="en-US" smtClean="0"/>
              <a:t>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171513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p:txBody>
          <a:bodyPr vert="eaVert"/>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1504431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a:xfrm>
            <a:off x="457200" y="205979"/>
            <a:ext cx="6019800" cy="4388644"/>
          </a:xfrm>
        </p:spPr>
        <p:txBody>
          <a:bodyPr vert="eaVert"/>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119586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2400873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CN" altLang="en-US" smtClean="0"/>
              <a:t>单击此处编辑母版文本样式</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1139081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515630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7" name="日期占位符 6"/>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2804526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日期占位符 2"/>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237808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151751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646399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pPr/>
              <a:t>2021/3/6 Saturday</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3346849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F56965-614E-BB4C-8ACA-7C9A3D4CE8D2}" type="datetimeFigureOut">
              <a:rPr kumimoji="1" lang="zh-CN" altLang="en-US" smtClean="0"/>
              <a:pPr/>
              <a:t>2021/3/6 Saturday</a:t>
            </a:fld>
            <a:endParaRPr kumimoji="1"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B75C452-2E18-5847-BCA5-48489C922A99}" type="slidenum">
              <a:rPr kumimoji="1" lang="zh-CN" altLang="en-US" smtClean="0"/>
              <a:pPr/>
              <a:t>‹#›</a:t>
            </a:fld>
            <a:endParaRPr kumimoji="1" lang="zh-CN" altLang="en-US"/>
          </a:p>
        </p:txBody>
      </p:sp>
    </p:spTree>
    <p:extLst>
      <p:ext uri="{BB962C8B-B14F-4D97-AF65-F5344CB8AC3E}">
        <p14:creationId xmlns:p14="http://schemas.microsoft.com/office/powerpoint/2010/main" xmlns="" val="4091477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video" Target="file:///C:\Users\Administrator\Desktop\007%20%237%20Moon%20and%20its%20significance%20in%20Chinese%20culture%20(Hello%20China%20)%2000_00_25-00_00_35.avi"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ideo" Target="file:///C:\Users\Administrator\Desktop\007%20%237%20Moon%20and%20its%20significance%20in%20Chinese%20culture%20(Hello%20China%20)%2000_01_07-00_01_49.avi" TargetMode="Externa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2076" y="-14166"/>
            <a:ext cx="9156076" cy="5157666"/>
          </a:xfrm>
          <a:prstGeom prst="rect">
            <a:avLst/>
          </a:prstGeom>
        </p:spPr>
      </p:pic>
      <p:sp>
        <p:nvSpPr>
          <p:cNvPr id="4" name="文本框 3"/>
          <p:cNvSpPr txBox="1"/>
          <p:nvPr/>
        </p:nvSpPr>
        <p:spPr>
          <a:xfrm>
            <a:off x="2300940" y="1213098"/>
            <a:ext cx="4224233" cy="769441"/>
          </a:xfrm>
          <a:prstGeom prst="rect">
            <a:avLst/>
          </a:prstGeom>
          <a:noFill/>
        </p:spPr>
        <p:txBody>
          <a:bodyPr wrap="none" rtlCol="0">
            <a:spAutoFit/>
          </a:bodyPr>
          <a:lstStyle/>
          <a:p>
            <a:r>
              <a:rPr kumimoji="1" lang="en-US" altLang="zh-CN" sz="4400" dirty="0" smtClean="0">
                <a:latin typeface="Charter Black"/>
                <a:cs typeface="Charter Black"/>
              </a:rPr>
              <a:t>CHINA STORY</a:t>
            </a:r>
            <a:endParaRPr kumimoji="1" lang="zh-CN" altLang="en-US" sz="4400" dirty="0">
              <a:latin typeface="Charter Black"/>
              <a:cs typeface="Charter Black"/>
            </a:endParaRPr>
          </a:p>
        </p:txBody>
      </p:sp>
      <p:sp>
        <p:nvSpPr>
          <p:cNvPr id="6" name="文本框 5"/>
          <p:cNvSpPr txBox="1"/>
          <p:nvPr/>
        </p:nvSpPr>
        <p:spPr>
          <a:xfrm>
            <a:off x="3212353" y="2031720"/>
            <a:ext cx="2441694" cy="769441"/>
          </a:xfrm>
          <a:prstGeom prst="rect">
            <a:avLst/>
          </a:prstGeom>
          <a:noFill/>
        </p:spPr>
        <p:txBody>
          <a:bodyPr wrap="none" rtlCol="0">
            <a:spAutoFit/>
          </a:bodyPr>
          <a:lstStyle/>
          <a:p>
            <a:r>
              <a:rPr kumimoji="1" lang="zh-CN" altLang="en-US" sz="4400" b="1" dirty="0" smtClean="0">
                <a:latin typeface="华文行楷"/>
                <a:ea typeface="华文行楷"/>
                <a:cs typeface="华文行楷"/>
              </a:rPr>
              <a:t>中国故事</a:t>
            </a:r>
            <a:endParaRPr kumimoji="1" lang="zh-CN" altLang="en-US" sz="4400" b="1" dirty="0">
              <a:latin typeface="华文行楷"/>
              <a:ea typeface="华文行楷"/>
              <a:cs typeface="华文行楷"/>
            </a:endParaRPr>
          </a:p>
        </p:txBody>
      </p:sp>
      <p:sp>
        <p:nvSpPr>
          <p:cNvPr id="7" name="文本框 6"/>
          <p:cNvSpPr txBox="1"/>
          <p:nvPr/>
        </p:nvSpPr>
        <p:spPr>
          <a:xfrm>
            <a:off x="552824" y="3929529"/>
            <a:ext cx="3076258" cy="369332"/>
          </a:xfrm>
          <a:prstGeom prst="rect">
            <a:avLst/>
          </a:prstGeom>
          <a:noFill/>
        </p:spPr>
        <p:txBody>
          <a:bodyPr wrap="none" rtlCol="0">
            <a:spAutoFit/>
          </a:bodyPr>
          <a:lstStyle/>
          <a:p>
            <a:r>
              <a:rPr kumimoji="1" lang="en-US" altLang="zh-CN" b="1" i="1" dirty="0" smtClean="0">
                <a:latin typeface="Times New Roman"/>
                <a:cs typeface="Times New Roman"/>
              </a:rPr>
              <a:t>Tells the </a:t>
            </a:r>
            <a:r>
              <a:rPr kumimoji="1" lang="en-US" altLang="zh-CN" b="1" i="1" dirty="0">
                <a:latin typeface="Times New Roman"/>
                <a:cs typeface="Times New Roman"/>
              </a:rPr>
              <a:t>story </a:t>
            </a:r>
            <a:r>
              <a:rPr kumimoji="1" lang="en-US" altLang="zh-CN" b="1" i="1" dirty="0" smtClean="0">
                <a:latin typeface="Times New Roman"/>
                <a:cs typeface="Times New Roman"/>
              </a:rPr>
              <a:t>of</a:t>
            </a:r>
            <a:r>
              <a:rPr kumimoji="1" lang="zh-CN" altLang="en-US" b="1" i="1" dirty="0" smtClean="0">
                <a:latin typeface="Times New Roman"/>
                <a:cs typeface="Times New Roman"/>
              </a:rPr>
              <a:t> </a:t>
            </a:r>
            <a:r>
              <a:rPr kumimoji="1" lang="en-US" altLang="zh-CN" b="1" i="1" dirty="0" smtClean="0">
                <a:latin typeface="Times New Roman"/>
                <a:cs typeface="Times New Roman"/>
              </a:rPr>
              <a:t>a</a:t>
            </a:r>
            <a:r>
              <a:rPr kumimoji="1" lang="zh-CN" altLang="en-US" b="1" i="1" dirty="0" smtClean="0">
                <a:latin typeface="Times New Roman"/>
                <a:cs typeface="Times New Roman"/>
              </a:rPr>
              <a:t> </a:t>
            </a:r>
            <a:r>
              <a:rPr kumimoji="1" lang="en-US" altLang="zh-CN" b="1" i="1" dirty="0" smtClean="0">
                <a:latin typeface="Times New Roman"/>
                <a:cs typeface="Times New Roman"/>
              </a:rPr>
              <a:t>real China </a:t>
            </a:r>
            <a:endParaRPr kumimoji="1" lang="zh-CN" altLang="en-US" b="1" i="1" dirty="0">
              <a:latin typeface="Times New Roman"/>
              <a:cs typeface="Times New Roman"/>
            </a:endParaRPr>
          </a:p>
        </p:txBody>
      </p:sp>
      <p:sp>
        <p:nvSpPr>
          <p:cNvPr id="8" name="文本框 7"/>
          <p:cNvSpPr txBox="1"/>
          <p:nvPr/>
        </p:nvSpPr>
        <p:spPr>
          <a:xfrm>
            <a:off x="685800" y="4322197"/>
            <a:ext cx="2262158" cy="369332"/>
          </a:xfrm>
          <a:prstGeom prst="rect">
            <a:avLst/>
          </a:prstGeom>
          <a:noFill/>
        </p:spPr>
        <p:txBody>
          <a:bodyPr wrap="none" rtlCol="0">
            <a:spAutoFit/>
          </a:bodyPr>
          <a:lstStyle/>
          <a:p>
            <a:r>
              <a:rPr kumimoji="1" lang="zh-CN" altLang="en-US" b="1" dirty="0" smtClean="0">
                <a:latin typeface="华文行楷"/>
                <a:ea typeface="华文行楷"/>
                <a:cs typeface="华文行楷"/>
              </a:rPr>
              <a:t>讲述一个真实的中国</a:t>
            </a:r>
            <a:endParaRPr kumimoji="1" lang="zh-CN" altLang="en-US" b="1" dirty="0">
              <a:latin typeface="华文行楷"/>
              <a:ea typeface="华文行楷"/>
              <a:cs typeface="华文行楷"/>
            </a:endParaRPr>
          </a:p>
        </p:txBody>
      </p:sp>
    </p:spTree>
    <p:extLst>
      <p:ext uri="{BB962C8B-B14F-4D97-AF65-F5344CB8AC3E}">
        <p14:creationId xmlns:p14="http://schemas.microsoft.com/office/powerpoint/2010/main" xmlns="" val="4044236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3"/>
          <p:cNvPicPr>
            <a:picLocks noChangeAspect="1"/>
          </p:cNvPicPr>
          <p:nvPr/>
        </p:nvPicPr>
        <p:blipFill>
          <a:blip r:embed="rId4"/>
          <a:srcRect t="9720" b="9720"/>
          <a:stretch>
            <a:fillRect/>
          </a:stretch>
        </p:blipFill>
        <p:spPr>
          <a:xfrm>
            <a:off x="-1" y="0"/>
            <a:ext cx="9164565" cy="5143500"/>
          </a:xfrm>
          <a:prstGeom prst="rect">
            <a:avLst/>
          </a:prstGeom>
        </p:spPr>
      </p:pic>
      <p:sp>
        <p:nvSpPr>
          <p:cNvPr id="2" name="标题 1"/>
          <p:cNvSpPr>
            <a:spLocks noGrp="1"/>
          </p:cNvSpPr>
          <p:nvPr>
            <p:ph type="title"/>
          </p:nvPr>
        </p:nvSpPr>
        <p:spPr>
          <a:xfrm>
            <a:off x="457201" y="528172"/>
            <a:ext cx="3008313" cy="1802433"/>
          </a:xfrm>
        </p:spPr>
        <p:txBody>
          <a:bodyPr>
            <a:normAutofit/>
          </a:bodyPr>
          <a:lstStyle/>
          <a:p>
            <a:pPr algn="ctr"/>
            <a:r>
              <a:rPr lang="zh-CN" altLang="en-US" sz="7200" dirty="0" smtClean="0">
                <a:latin typeface="华文行楷"/>
              </a:rPr>
              <a:t>月</a:t>
            </a:r>
            <a:endParaRPr lang="zh-CN" altLang="en-US" sz="7200" dirty="0">
              <a:latin typeface="华文行楷"/>
            </a:endParaRPr>
          </a:p>
        </p:txBody>
      </p:sp>
      <p:sp>
        <p:nvSpPr>
          <p:cNvPr id="4" name="文本占位符 3"/>
          <p:cNvSpPr>
            <a:spLocks noGrp="1"/>
          </p:cNvSpPr>
          <p:nvPr>
            <p:ph type="body" sz="half" idx="2"/>
          </p:nvPr>
        </p:nvSpPr>
        <p:spPr>
          <a:xfrm>
            <a:off x="880947" y="2330605"/>
            <a:ext cx="2196789" cy="1137424"/>
          </a:xfrm>
        </p:spPr>
        <p:txBody>
          <a:bodyPr>
            <a:normAutofit/>
          </a:bodyPr>
          <a:lstStyle/>
          <a:p>
            <a:r>
              <a:rPr lang="en-US" altLang="zh-CN" sz="6000" dirty="0" smtClean="0">
                <a:latin typeface="Times New Roman" pitchFamily="18" charset="0"/>
                <a:cs typeface="Times New Roman" pitchFamily="18" charset="0"/>
              </a:rPr>
              <a:t>Moon</a:t>
            </a:r>
            <a:endParaRPr lang="zh-CN" altLang="en-US" sz="6000" dirty="0">
              <a:latin typeface="Times New Roman" pitchFamily="18" charset="0"/>
              <a:cs typeface="Times New Roman" pitchFamily="18" charset="0"/>
            </a:endParaRPr>
          </a:p>
        </p:txBody>
      </p:sp>
      <p:pic>
        <p:nvPicPr>
          <p:cNvPr id="6" name="007 #7 Moon and its significance in Chinese culture (Hello China ) 00_00_25-00_00_35.avi">
            <a:hlinkClick r:id="" action="ppaction://media"/>
          </p:cNvPr>
          <p:cNvPicPr>
            <a:picLocks noGrp="1" noRot="1" noChangeAspect="1"/>
          </p:cNvPicPr>
          <p:nvPr>
            <p:ph idx="1"/>
            <a:videoFile r:link="rId1"/>
          </p:nvPr>
        </p:nvPicPr>
        <p:blipFill>
          <a:blip r:embed="rId5"/>
          <a:stretch>
            <a:fillRect/>
          </a:stretch>
        </p:blipFill>
        <p:spPr>
          <a:xfrm>
            <a:off x="3465514" y="830765"/>
            <a:ext cx="5166732" cy="387504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3"/>
          <p:cNvPicPr>
            <a:picLocks noChangeAspect="1"/>
          </p:cNvPicPr>
          <p:nvPr/>
        </p:nvPicPr>
        <p:blipFill>
          <a:blip r:embed="rId4"/>
          <a:srcRect t="9720" b="9720"/>
          <a:stretch>
            <a:fillRect/>
          </a:stretch>
        </p:blipFill>
        <p:spPr>
          <a:xfrm>
            <a:off x="-1" y="0"/>
            <a:ext cx="9164565" cy="5143500"/>
          </a:xfrm>
          <a:prstGeom prst="rect">
            <a:avLst/>
          </a:prstGeom>
        </p:spPr>
      </p:pic>
      <p:sp>
        <p:nvSpPr>
          <p:cNvPr id="2" name="标题 1"/>
          <p:cNvSpPr>
            <a:spLocks noGrp="1"/>
          </p:cNvSpPr>
          <p:nvPr>
            <p:ph type="title"/>
          </p:nvPr>
        </p:nvSpPr>
        <p:spPr>
          <a:xfrm>
            <a:off x="457200" y="-5890"/>
            <a:ext cx="8229600" cy="1355192"/>
          </a:xfrm>
        </p:spPr>
        <p:txBody>
          <a:bodyPr>
            <a:normAutofit fontScale="90000"/>
          </a:bodyPr>
          <a:lstStyle/>
          <a:p>
            <a:r>
              <a:rPr lang="en-US" altLang="zh-CN" dirty="0" smtClean="0">
                <a:latin typeface="Times New Roman" pitchFamily="18" charset="0"/>
                <a:cs typeface="Times New Roman" pitchFamily="18" charset="0"/>
              </a:rPr>
              <a:t>A Chinese Legend</a:t>
            </a:r>
            <a:br>
              <a:rPr lang="en-US" altLang="zh-CN" dirty="0" smtClean="0">
                <a:latin typeface="Times New Roman" pitchFamily="18" charset="0"/>
                <a:cs typeface="Times New Roman" pitchFamily="18" charset="0"/>
              </a:rPr>
            </a:br>
            <a:r>
              <a:rPr lang="en-US" altLang="zh-CN" dirty="0" smtClean="0">
                <a:latin typeface="Times New Roman" pitchFamily="18" charset="0"/>
                <a:cs typeface="Times New Roman" pitchFamily="18" charset="0"/>
              </a:rPr>
              <a:t>Chang E Flying to the Moon</a:t>
            </a:r>
            <a:endParaRPr lang="zh-CN" altLang="en-US" dirty="0">
              <a:latin typeface="Times New Roman" pitchFamily="18" charset="0"/>
              <a:cs typeface="Times New Roman" pitchFamily="18" charset="0"/>
            </a:endParaRPr>
          </a:p>
        </p:txBody>
      </p:sp>
      <p:pic>
        <p:nvPicPr>
          <p:cNvPr id="4" name="007 #7 Moon and its significance in Chinese culture (Hello China ) 00_01_07-00_01_49.avi">
            <a:hlinkClick r:id="" action="ppaction://media"/>
          </p:cNvPr>
          <p:cNvPicPr>
            <a:picLocks noRot="1" noChangeAspect="1"/>
          </p:cNvPicPr>
          <p:nvPr>
            <a:videoFile r:link="rId1"/>
          </p:nvPr>
        </p:nvPicPr>
        <p:blipFill>
          <a:blip r:embed="rId5"/>
          <a:stretch>
            <a:fillRect/>
          </a:stretch>
        </p:blipFill>
        <p:spPr>
          <a:xfrm>
            <a:off x="2051824" y="1425961"/>
            <a:ext cx="4884233" cy="366317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ChangeAspect="1"/>
          </p:cNvPicPr>
          <p:nvPr/>
        </p:nvPicPr>
        <p:blipFill>
          <a:blip r:embed="rId3"/>
          <a:srcRect t="9720" b="9720"/>
          <a:stretch>
            <a:fillRect/>
          </a:stretch>
        </p:blipFill>
        <p:spPr>
          <a:xfrm>
            <a:off x="-1" y="0"/>
            <a:ext cx="9164565" cy="5143500"/>
          </a:xfrm>
          <a:prstGeom prst="rect">
            <a:avLst/>
          </a:prstGeom>
        </p:spPr>
      </p:pic>
      <p:sp>
        <p:nvSpPr>
          <p:cNvPr id="2" name="标题 1"/>
          <p:cNvSpPr txBox="1">
            <a:spLocks/>
          </p:cNvSpPr>
          <p:nvPr/>
        </p:nvSpPr>
        <p:spPr>
          <a:xfrm>
            <a:off x="457200" y="101761"/>
            <a:ext cx="8229600" cy="857250"/>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zh-CN" sz="4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Thoughts of Moon in China</a:t>
            </a:r>
            <a:endParaRPr kumimoji="0" lang="zh-CN" altLang="en-US" sz="4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3" name="文本框 5"/>
          <p:cNvSpPr txBox="1"/>
          <p:nvPr/>
        </p:nvSpPr>
        <p:spPr>
          <a:xfrm>
            <a:off x="316399" y="959011"/>
            <a:ext cx="7767723" cy="1938992"/>
          </a:xfrm>
          <a:prstGeom prst="rect">
            <a:avLst/>
          </a:prstGeom>
          <a:noFill/>
        </p:spPr>
        <p:txBody>
          <a:bodyPr wrap="square" rtlCol="0">
            <a:spAutoFit/>
          </a:bodyPr>
          <a:lstStyle/>
          <a:p>
            <a:r>
              <a:rPr lang="en-US" altLang="zh-CN" sz="2400" dirty="0" smtClean="0">
                <a:latin typeface="Times New Roman" pitchFamily="18" charset="0"/>
                <a:cs typeface="Times New Roman" pitchFamily="18" charset="0"/>
              </a:rPr>
              <a:t>Raise my head to the bright moon; </a:t>
            </a:r>
            <a:endParaRPr lang="en-US" altLang="zh-CN" sz="2400" dirty="0" smtClean="0">
              <a:latin typeface="Times New Roman" pitchFamily="18" charset="0"/>
              <a:cs typeface="Times New Roman" pitchFamily="18" charset="0"/>
            </a:endParaRPr>
          </a:p>
          <a:p>
            <a:r>
              <a:rPr lang="en-US" altLang="zh-CN" sz="2400" dirty="0" smtClean="0">
                <a:latin typeface="Times New Roman" pitchFamily="18" charset="0"/>
                <a:cs typeface="Times New Roman" pitchFamily="18" charset="0"/>
              </a:rPr>
              <a:t>Lower </a:t>
            </a:r>
            <a:r>
              <a:rPr lang="en-US" altLang="zh-CN" sz="2400" dirty="0" smtClean="0">
                <a:latin typeface="Times New Roman" pitchFamily="18" charset="0"/>
                <a:cs typeface="Times New Roman" pitchFamily="18" charset="0"/>
              </a:rPr>
              <a:t>my head and think of my </a:t>
            </a:r>
            <a:r>
              <a:rPr lang="en-US" altLang="zh-CN" sz="2400" dirty="0" smtClean="0">
                <a:latin typeface="Times New Roman" pitchFamily="18" charset="0"/>
                <a:cs typeface="Times New Roman" pitchFamily="18" charset="0"/>
              </a:rPr>
              <a:t>home</a:t>
            </a:r>
            <a:r>
              <a:rPr lang="en-US" altLang="zh-CN" sz="2400" dirty="0" smtClean="0"/>
              <a:t>.</a:t>
            </a:r>
            <a:r>
              <a:rPr lang="en-US" altLang="zh-CN" sz="2400" dirty="0" smtClean="0">
                <a:latin typeface="Times New Roman" pitchFamily="18" charset="0"/>
                <a:cs typeface="Times New Roman" pitchFamily="18" charset="0"/>
              </a:rPr>
              <a:t> </a:t>
            </a:r>
            <a:endParaRPr lang="en-US" altLang="zh-CN" sz="2400" dirty="0" smtClean="0">
              <a:latin typeface="Times New Roman" pitchFamily="18" charset="0"/>
              <a:cs typeface="Times New Roman" pitchFamily="18" charset="0"/>
            </a:endParaRPr>
          </a:p>
          <a:p>
            <a:r>
              <a:rPr lang="en-US" altLang="zh-CN" sz="2400" dirty="0" smtClean="0">
                <a:latin typeface="Times New Roman" pitchFamily="18" charset="0"/>
                <a:cs typeface="Times New Roman" pitchFamily="18" charset="0"/>
              </a:rPr>
              <a:t>    </a:t>
            </a:r>
            <a:endParaRPr lang="en-US" altLang="zh-CN" sz="2400" dirty="0" smtClean="0">
              <a:latin typeface="Times New Roman" pitchFamily="18" charset="0"/>
              <a:cs typeface="Times New Roman" pitchFamily="18" charset="0"/>
            </a:endParaRPr>
          </a:p>
          <a:p>
            <a:r>
              <a:rPr lang="en-US" altLang="zh-CN" sz="2400" b="1" dirty="0" smtClean="0">
                <a:cs typeface="Times New Roman" pitchFamily="18" charset="0"/>
              </a:rPr>
              <a:t>A </a:t>
            </a:r>
            <a:r>
              <a:rPr lang="en-US" altLang="zh-CN" sz="2400" b="1" dirty="0" smtClean="0">
                <a:cs typeface="Times New Roman" pitchFamily="18" charset="0"/>
              </a:rPr>
              <a:t>full moon represents family reunion.</a:t>
            </a:r>
          </a:p>
          <a:p>
            <a:endParaRPr kumimoji="1" lang="zh-CN" altLang="en-US" sz="2400" b="1" dirty="0">
              <a:solidFill>
                <a:srgbClr val="FF0000"/>
              </a:solidFill>
              <a:latin typeface="Times New Roman" pitchFamily="18" charset="0"/>
              <a:cs typeface="Times New Roman" pitchFamily="18" charset="0"/>
            </a:endParaRPr>
          </a:p>
        </p:txBody>
      </p:sp>
      <p:pic>
        <p:nvPicPr>
          <p:cNvPr id="5" name="图片 4" descr="20180926_d85a2fd659bb24314f30K4XikPtKXWIa.png"/>
          <p:cNvPicPr>
            <a:picLocks noChangeAspect="1"/>
          </p:cNvPicPr>
          <p:nvPr/>
        </p:nvPicPr>
        <p:blipFill>
          <a:blip r:embed="rId4"/>
          <a:stretch>
            <a:fillRect/>
          </a:stretch>
        </p:blipFill>
        <p:spPr>
          <a:xfrm>
            <a:off x="1944463" y="2571750"/>
            <a:ext cx="4048125" cy="2571750"/>
          </a:xfrm>
          <a:prstGeom prst="rect">
            <a:avLst/>
          </a:prstGeom>
        </p:spPr>
      </p:pic>
      <p:pic>
        <p:nvPicPr>
          <p:cNvPr id="6" name="图片 5" descr="src=http___07imgmini.eastday.com_mobile_20180924_20180924184823_cac554f9d41fc5f5ee51a855d28344ad_1.jpeg&amp;refer=http___07imgmini.eastday.jpg"/>
          <p:cNvPicPr>
            <a:picLocks noChangeAspect="1"/>
          </p:cNvPicPr>
          <p:nvPr/>
        </p:nvPicPr>
        <p:blipFill>
          <a:blip r:embed="rId5"/>
          <a:srcRect t="16667" b="4005"/>
          <a:stretch>
            <a:fillRect/>
          </a:stretch>
        </p:blipFill>
        <p:spPr>
          <a:xfrm>
            <a:off x="6003739" y="1063229"/>
            <a:ext cx="3149082" cy="408027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ChangeAspect="1"/>
          </p:cNvPicPr>
          <p:nvPr/>
        </p:nvPicPr>
        <p:blipFill>
          <a:blip r:embed="rId3"/>
          <a:srcRect t="9720" b="9720"/>
          <a:stretch>
            <a:fillRect/>
          </a:stretch>
        </p:blipFill>
        <p:spPr>
          <a:xfrm>
            <a:off x="-1" y="0"/>
            <a:ext cx="9164565" cy="5143500"/>
          </a:xfrm>
          <a:prstGeom prst="rect">
            <a:avLst/>
          </a:prstGeom>
        </p:spPr>
      </p:pic>
      <p:sp>
        <p:nvSpPr>
          <p:cNvPr id="2" name="标题 1"/>
          <p:cNvSpPr>
            <a:spLocks noGrp="1"/>
          </p:cNvSpPr>
          <p:nvPr>
            <p:ph type="title"/>
          </p:nvPr>
        </p:nvSpPr>
        <p:spPr>
          <a:xfrm>
            <a:off x="345690" y="205979"/>
            <a:ext cx="8229600" cy="857250"/>
          </a:xfrm>
        </p:spPr>
        <p:txBody>
          <a:bodyPr/>
          <a:lstStyle/>
          <a:p>
            <a:r>
              <a:rPr lang="en-US" altLang="zh-CN" dirty="0" smtClean="0">
                <a:latin typeface="Times New Roman" pitchFamily="18" charset="0"/>
                <a:cs typeface="Times New Roman" pitchFamily="18" charset="0"/>
              </a:rPr>
              <a:t>Thoughts of Moon in China</a:t>
            </a:r>
            <a:endParaRPr lang="zh-CN" altLang="en-US" dirty="0">
              <a:latin typeface="Times New Roman" pitchFamily="18" charset="0"/>
              <a:cs typeface="Times New Roman" pitchFamily="18" charset="0"/>
            </a:endParaRPr>
          </a:p>
        </p:txBody>
      </p:sp>
      <p:sp>
        <p:nvSpPr>
          <p:cNvPr id="3" name="文本框 5"/>
          <p:cNvSpPr txBox="1"/>
          <p:nvPr/>
        </p:nvSpPr>
        <p:spPr>
          <a:xfrm>
            <a:off x="851647" y="1126277"/>
            <a:ext cx="7767723" cy="1200329"/>
          </a:xfrm>
          <a:prstGeom prst="rect">
            <a:avLst/>
          </a:prstGeom>
          <a:noFill/>
        </p:spPr>
        <p:txBody>
          <a:bodyPr wrap="square" rtlCol="0">
            <a:spAutoFit/>
          </a:bodyPr>
          <a:lstStyle/>
          <a:p>
            <a:r>
              <a:rPr lang="en-US" altLang="zh-CN" sz="2400" dirty="0" smtClean="0">
                <a:latin typeface="Times New Roman" pitchFamily="18" charset="0"/>
                <a:cs typeface="Times New Roman" pitchFamily="18" charset="0"/>
              </a:rPr>
              <a:t>Moon is usually called a “Popo” (Gran), which is often compared to a  female that is pure, kind and  elegant. </a:t>
            </a:r>
            <a:endParaRPr lang="en-US" altLang="zh-CN" sz="2400" b="1" dirty="0" smtClean="0">
              <a:cs typeface="Times New Roman" pitchFamily="18" charset="0"/>
            </a:endParaRPr>
          </a:p>
          <a:p>
            <a:endParaRPr kumimoji="1" lang="zh-CN" altLang="en-US" sz="2400" b="1" dirty="0">
              <a:solidFill>
                <a:srgbClr val="FF0000"/>
              </a:solidFill>
              <a:latin typeface="Times New Roman" pitchFamily="18" charset="0"/>
              <a:cs typeface="Times New Roman" pitchFamily="18" charset="0"/>
            </a:endParaRPr>
          </a:p>
        </p:txBody>
      </p:sp>
      <p:pic>
        <p:nvPicPr>
          <p:cNvPr id="5" name="图片 4" descr="u=2192039788,3737933833&amp;fm=26&amp;gp=0.jpg"/>
          <p:cNvPicPr>
            <a:picLocks noChangeAspect="1"/>
          </p:cNvPicPr>
          <p:nvPr/>
        </p:nvPicPr>
        <p:blipFill>
          <a:blip r:embed="rId4"/>
          <a:srcRect l="3183" t="12415" b="7390"/>
          <a:stretch>
            <a:fillRect/>
          </a:stretch>
        </p:blipFill>
        <p:spPr>
          <a:xfrm>
            <a:off x="1516566" y="2088066"/>
            <a:ext cx="7647998" cy="305543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3436472" y="433294"/>
            <a:ext cx="2031325" cy="646331"/>
          </a:xfrm>
          <a:prstGeom prst="rect">
            <a:avLst/>
          </a:prstGeom>
          <a:noFill/>
        </p:spPr>
        <p:txBody>
          <a:bodyPr wrap="none" rtlCol="0">
            <a:spAutoFit/>
          </a:bodyPr>
          <a:lstStyle/>
          <a:p>
            <a:r>
              <a:rPr kumimoji="1" lang="zh-CN" altLang="en-US" sz="3600" dirty="0" smtClean="0">
                <a:latin typeface="华文行楷"/>
                <a:ea typeface="华文行楷"/>
                <a:cs typeface="华文行楷"/>
              </a:rPr>
              <a:t>故事小结</a:t>
            </a:r>
            <a:endParaRPr kumimoji="1" lang="zh-CN" altLang="en-US" sz="3600" dirty="0">
              <a:latin typeface="华文行楷"/>
              <a:ea typeface="华文行楷"/>
              <a:cs typeface="华文行楷"/>
            </a:endParaRPr>
          </a:p>
        </p:txBody>
      </p:sp>
      <p:sp>
        <p:nvSpPr>
          <p:cNvPr id="6" name="文本框 5"/>
          <p:cNvSpPr txBox="1"/>
          <p:nvPr/>
        </p:nvSpPr>
        <p:spPr>
          <a:xfrm>
            <a:off x="851647" y="1703295"/>
            <a:ext cx="7767723" cy="1569660"/>
          </a:xfrm>
          <a:prstGeom prst="rect">
            <a:avLst/>
          </a:prstGeom>
          <a:noFill/>
        </p:spPr>
        <p:txBody>
          <a:bodyPr wrap="square" rtlCol="0">
            <a:spAutoFit/>
          </a:bodyPr>
          <a:lstStyle/>
          <a:p>
            <a:r>
              <a:rPr kumimoji="1" lang="en-US" altLang="zh-CN" sz="2400" b="1" dirty="0" smtClean="0"/>
              <a:t>           </a:t>
            </a:r>
            <a:r>
              <a:rPr kumimoji="1" lang="zh-CN" altLang="en-US" sz="2400" b="1" dirty="0" smtClean="0"/>
              <a:t>故事从月亮的象征意义角度讲述了中国文化中关于月亮的神话传说和月亮的在中国的文化内涵</a:t>
            </a:r>
            <a:r>
              <a:rPr kumimoji="1" lang="en-US" altLang="zh-CN" sz="2400" b="1" dirty="0" smtClean="0"/>
              <a:t>,</a:t>
            </a:r>
            <a:r>
              <a:rPr kumimoji="1" lang="zh-CN" altLang="en-US" sz="2400" b="1" dirty="0" smtClean="0"/>
              <a:t>体现了传统中国文化中“祭月”“赏月”的思想根源</a:t>
            </a:r>
            <a:r>
              <a:rPr kumimoji="1" lang="en-US" altLang="zh-CN" sz="2400" b="1" dirty="0" smtClean="0"/>
              <a:t>,</a:t>
            </a:r>
            <a:r>
              <a:rPr kumimoji="1" lang="zh-CN" altLang="en-US" sz="2400" b="1" dirty="0" smtClean="0"/>
              <a:t>能够很好的与西方文化中的月亮的象征意义的相关内容相结合。</a:t>
            </a:r>
            <a:endParaRPr kumimoji="1" lang="en-US" altLang="zh-CN" sz="2400" b="1" dirty="0" smtClean="0"/>
          </a:p>
        </p:txBody>
      </p:sp>
    </p:spTree>
    <p:extLst>
      <p:ext uri="{BB962C8B-B14F-4D97-AF65-F5344CB8AC3E}">
        <p14:creationId xmlns:p14="http://schemas.microsoft.com/office/powerpoint/2010/main" xmlns="" val="3269153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3436472" y="310633"/>
            <a:ext cx="2031325" cy="646331"/>
          </a:xfrm>
          <a:prstGeom prst="rect">
            <a:avLst/>
          </a:prstGeom>
          <a:noFill/>
        </p:spPr>
        <p:txBody>
          <a:bodyPr wrap="none" rtlCol="0">
            <a:spAutoFit/>
          </a:bodyPr>
          <a:lstStyle/>
          <a:p>
            <a:r>
              <a:rPr kumimoji="1" lang="zh-CN" altLang="en-US" sz="3600" dirty="0" smtClean="0">
                <a:latin typeface="华文行楷"/>
                <a:ea typeface="华文行楷"/>
                <a:cs typeface="华文行楷"/>
              </a:rPr>
              <a:t>故事小结</a:t>
            </a:r>
            <a:endParaRPr kumimoji="1" lang="zh-CN" altLang="en-US" sz="3600" dirty="0">
              <a:latin typeface="华文行楷"/>
              <a:ea typeface="华文行楷"/>
              <a:cs typeface="华文行楷"/>
            </a:endParaRPr>
          </a:p>
        </p:txBody>
      </p:sp>
      <p:sp>
        <p:nvSpPr>
          <p:cNvPr id="6" name="文本框 5"/>
          <p:cNvSpPr txBox="1"/>
          <p:nvPr/>
        </p:nvSpPr>
        <p:spPr>
          <a:xfrm>
            <a:off x="851647" y="1126276"/>
            <a:ext cx="7767723" cy="3416320"/>
          </a:xfrm>
          <a:prstGeom prst="rect">
            <a:avLst/>
          </a:prstGeom>
          <a:noFill/>
        </p:spPr>
        <p:txBody>
          <a:bodyPr wrap="square" rtlCol="0">
            <a:spAutoFit/>
          </a:bodyPr>
          <a:lstStyle/>
          <a:p>
            <a:r>
              <a:rPr kumimoji="1" lang="zh-CN" altLang="zh-CN" sz="2400" b="1" dirty="0" smtClean="0"/>
              <a:t>《</a:t>
            </a:r>
            <a:r>
              <a:rPr kumimoji="1" lang="zh-CN" altLang="en-US" sz="2400" b="1" dirty="0" smtClean="0"/>
              <a:t>高级英语</a:t>
            </a:r>
            <a:r>
              <a:rPr kumimoji="1" lang="en-US" altLang="zh-CN" sz="2400" b="1" dirty="0" smtClean="0"/>
              <a:t>1》</a:t>
            </a:r>
            <a:r>
              <a:rPr kumimoji="1" lang="zh-CN" altLang="en-US" sz="2400" b="1" dirty="0" smtClean="0"/>
              <a:t>第</a:t>
            </a:r>
            <a:r>
              <a:rPr kumimoji="1" lang="en-US" altLang="zh-CN" sz="2400" b="1" dirty="0" smtClean="0"/>
              <a:t>13</a:t>
            </a:r>
            <a:r>
              <a:rPr kumimoji="1" lang="zh-CN" altLang="en-US" sz="2400" b="1" dirty="0" smtClean="0"/>
              <a:t>课第</a:t>
            </a:r>
            <a:r>
              <a:rPr kumimoji="1" lang="en-US" altLang="zh-CN" sz="2400" b="1" dirty="0" smtClean="0"/>
              <a:t>5</a:t>
            </a:r>
            <a:r>
              <a:rPr kumimoji="1" lang="zh-CN" altLang="en-US" sz="2400" b="1" dirty="0" smtClean="0"/>
              <a:t>段：</a:t>
            </a:r>
            <a:endParaRPr kumimoji="1" lang="en-US" altLang="zh-CN" sz="2400" b="1" dirty="0" smtClean="0"/>
          </a:p>
          <a:p>
            <a:r>
              <a:rPr lang="en-US" altLang="zh-CN" sz="2400" dirty="0" smtClean="0">
                <a:latin typeface="Times New Roman" pitchFamily="18" charset="0"/>
                <a:cs typeface="Times New Roman" pitchFamily="18" charset="0"/>
              </a:rPr>
              <a:t>    The young moon lies on her back tonight as is her habit in the tropics, and as, I think, is suitable if not seemly for a virgin. Not a star but might not shoot down and accept the invitation to become her lover.</a:t>
            </a:r>
            <a:r>
              <a:rPr lang="zh-CN" altLang="zh-CN" sz="2400" dirty="0" smtClean="0"/>
              <a:t>今夜的一弯新月仰面斜躺在天空，这是月亮在热带地区常见姿势。在我看来，这种姿势对一个少女来说虽说有些不雅，但却还是适宜的。没有哪一颗星星不愿飞射下来接受邀请做她的情人。</a:t>
            </a:r>
            <a:r>
              <a:rPr lang="en-US" altLang="zh-CN" sz="2400" dirty="0" smtClean="0">
                <a:latin typeface="Times New Roman" pitchFamily="18" charset="0"/>
                <a:cs typeface="Times New Roman" pitchFamily="18" charset="0"/>
              </a:rPr>
              <a:t> </a:t>
            </a:r>
            <a:endParaRPr lang="en-US" altLang="zh-CN" sz="2400" b="1" dirty="0" smtClean="0">
              <a:cs typeface="Times New Roman" pitchFamily="18" charset="0"/>
            </a:endParaRPr>
          </a:p>
          <a:p>
            <a:endParaRPr kumimoji="1" lang="zh-CN" alt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69153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3436472" y="310633"/>
            <a:ext cx="2031325" cy="646331"/>
          </a:xfrm>
          <a:prstGeom prst="rect">
            <a:avLst/>
          </a:prstGeom>
          <a:noFill/>
        </p:spPr>
        <p:txBody>
          <a:bodyPr wrap="none" rtlCol="0">
            <a:spAutoFit/>
          </a:bodyPr>
          <a:lstStyle/>
          <a:p>
            <a:r>
              <a:rPr kumimoji="1" lang="zh-CN" altLang="en-US" sz="3600" dirty="0" smtClean="0">
                <a:latin typeface="华文行楷"/>
                <a:ea typeface="华文行楷"/>
                <a:cs typeface="华文行楷"/>
              </a:rPr>
              <a:t>故事小结</a:t>
            </a:r>
            <a:endParaRPr kumimoji="1" lang="zh-CN" altLang="en-US" sz="3600" dirty="0">
              <a:latin typeface="华文行楷"/>
              <a:ea typeface="华文行楷"/>
              <a:cs typeface="华文行楷"/>
            </a:endParaRPr>
          </a:p>
        </p:txBody>
      </p:sp>
      <p:sp>
        <p:nvSpPr>
          <p:cNvPr id="6" name="文本框 5"/>
          <p:cNvSpPr txBox="1"/>
          <p:nvPr/>
        </p:nvSpPr>
        <p:spPr>
          <a:xfrm>
            <a:off x="851647" y="1126276"/>
            <a:ext cx="7767723" cy="2308324"/>
          </a:xfrm>
          <a:prstGeom prst="rect">
            <a:avLst/>
          </a:prstGeom>
          <a:noFill/>
        </p:spPr>
        <p:txBody>
          <a:bodyPr wrap="square" rtlCol="0">
            <a:spAutoFit/>
          </a:bodyPr>
          <a:lstStyle/>
          <a:p>
            <a:r>
              <a:rPr kumimoji="1" lang="zh-CN" altLang="zh-CN" sz="2400" b="1" dirty="0" smtClean="0"/>
              <a:t>《</a:t>
            </a:r>
            <a:r>
              <a:rPr kumimoji="1" lang="zh-CN" altLang="en-US" sz="2400" b="1" dirty="0" smtClean="0"/>
              <a:t>高级英语</a:t>
            </a:r>
            <a:r>
              <a:rPr kumimoji="1" lang="en-US" altLang="zh-CN" sz="2400" b="1" dirty="0" smtClean="0"/>
              <a:t>1》</a:t>
            </a:r>
            <a:r>
              <a:rPr kumimoji="1" lang="zh-CN" altLang="en-US" sz="2400" b="1" dirty="0" smtClean="0"/>
              <a:t>第</a:t>
            </a:r>
            <a:r>
              <a:rPr kumimoji="1" lang="en-US" altLang="zh-CN" sz="2400" b="1" dirty="0" smtClean="0"/>
              <a:t>13</a:t>
            </a:r>
            <a:r>
              <a:rPr kumimoji="1" lang="zh-CN" altLang="en-US" sz="2400" b="1" dirty="0" smtClean="0"/>
              <a:t>课第</a:t>
            </a:r>
            <a:r>
              <a:rPr kumimoji="1" lang="en-US" altLang="zh-CN" sz="2400" b="1" dirty="0" smtClean="0"/>
              <a:t>5</a:t>
            </a:r>
            <a:r>
              <a:rPr kumimoji="1" lang="zh-CN" altLang="en-US" sz="2400" b="1" dirty="0" smtClean="0"/>
              <a:t>段：</a:t>
            </a:r>
            <a:endParaRPr kumimoji="1" lang="en-US" altLang="zh-CN" sz="2400" b="1" dirty="0" smtClean="0"/>
          </a:p>
          <a:p>
            <a:r>
              <a:rPr lang="en-US" altLang="zh-CN" sz="2400" dirty="0" smtClean="0">
                <a:latin typeface="Times New Roman" pitchFamily="18" charset="0"/>
                <a:cs typeface="Times New Roman" pitchFamily="18" charset="0"/>
              </a:rPr>
              <a:t>    </a:t>
            </a:r>
          </a:p>
          <a:p>
            <a:pPr>
              <a:lnSpc>
                <a:spcPct val="150000"/>
              </a:lnSpc>
            </a:pPr>
            <a:r>
              <a:rPr lang="en-US" altLang="zh-CN" sz="2400" dirty="0" smtClean="0">
                <a:latin typeface="Times New Roman" pitchFamily="18" charset="0"/>
                <a:cs typeface="Times New Roman" pitchFamily="18" charset="0"/>
              </a:rPr>
              <a:t>    </a:t>
            </a:r>
            <a:r>
              <a:rPr lang="zh-CN" altLang="en-US" sz="2400" b="1" dirty="0" smtClean="0">
                <a:cs typeface="Times New Roman" pitchFamily="18" charset="0"/>
              </a:rPr>
              <a:t>文中将月亮拟成不拘小节的少女形象，虽与中国嫦娥的传统和优雅形象相差甚远，但也颇有自由自在的情趣。</a:t>
            </a:r>
            <a:endParaRPr lang="en-US" altLang="zh-CN" sz="2400" b="1" dirty="0" smtClean="0">
              <a:cs typeface="Times New Roman" pitchFamily="18" charset="0"/>
            </a:endParaRPr>
          </a:p>
          <a:p>
            <a:endParaRPr kumimoji="1" lang="zh-CN" alt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691534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9200788" cy="5143501"/>
          </a:xfrm>
        </p:spPr>
      </p:pic>
      <p:sp>
        <p:nvSpPr>
          <p:cNvPr id="5" name="文本框 4"/>
          <p:cNvSpPr txBox="1"/>
          <p:nvPr/>
        </p:nvSpPr>
        <p:spPr>
          <a:xfrm>
            <a:off x="2435412" y="1598706"/>
            <a:ext cx="4950427" cy="1200329"/>
          </a:xfrm>
          <a:prstGeom prst="rect">
            <a:avLst/>
          </a:prstGeom>
          <a:noFill/>
        </p:spPr>
        <p:txBody>
          <a:bodyPr wrap="none" rtlCol="0">
            <a:spAutoFit/>
          </a:bodyPr>
          <a:lstStyle/>
          <a:p>
            <a:r>
              <a:rPr kumimoji="1" lang="en-US" altLang="zh-CN" sz="7200" b="1" dirty="0" smtClean="0">
                <a:latin typeface="Times New Roman"/>
                <a:cs typeface="Times New Roman"/>
              </a:rPr>
              <a:t>Thank you!</a:t>
            </a:r>
            <a:endParaRPr kumimoji="1" lang="zh-CN" altLang="en-US" sz="7200" b="1" dirty="0">
              <a:latin typeface="Times New Roman"/>
              <a:cs typeface="Times New Roman"/>
            </a:endParaRPr>
          </a:p>
        </p:txBody>
      </p:sp>
    </p:spTree>
    <p:extLst>
      <p:ext uri="{BB962C8B-B14F-4D97-AF65-F5344CB8AC3E}">
        <p14:creationId xmlns:p14="http://schemas.microsoft.com/office/powerpoint/2010/main" xmlns="" val="39377610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579</Words>
  <Application>Microsoft Office PowerPoint</Application>
  <PresentationFormat>全屏显示(16:9)</PresentationFormat>
  <Paragraphs>32</Paragraphs>
  <Slides>9</Slides>
  <Notes>4</Notes>
  <HiddenSlides>0</HiddenSlides>
  <MMClips>2</MMClips>
  <ScaleCrop>false</ScaleCrop>
  <HeadingPairs>
    <vt:vector size="4" baseType="variant">
      <vt:variant>
        <vt:lpstr>主题</vt:lpstr>
      </vt:variant>
      <vt:variant>
        <vt:i4>1</vt:i4>
      </vt:variant>
      <vt:variant>
        <vt:lpstr>幻灯片标题</vt:lpstr>
      </vt:variant>
      <vt:variant>
        <vt:i4>9</vt:i4>
      </vt:variant>
    </vt:vector>
  </HeadingPairs>
  <TitlesOfParts>
    <vt:vector size="10" baseType="lpstr">
      <vt:lpstr>Office 主题</vt:lpstr>
      <vt:lpstr>幻灯片 1</vt:lpstr>
      <vt:lpstr>月</vt:lpstr>
      <vt:lpstr>A Chinese Legend Chang E Flying to the Moon</vt:lpstr>
      <vt:lpstr>幻灯片 4</vt:lpstr>
      <vt:lpstr>Thoughts of Moon in China</vt:lpstr>
      <vt:lpstr>幻灯片 6</vt:lpstr>
      <vt:lpstr>幻灯片 7</vt:lpstr>
      <vt:lpstr>幻灯片 8</vt:lpstr>
      <vt:lpstr>幻灯片 9</vt:lpstr>
    </vt:vector>
  </TitlesOfParts>
  <Company>武汉科技大学城市学院</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 琴芳</dc:creator>
  <cp:lastModifiedBy>xbany</cp:lastModifiedBy>
  <cp:revision>30</cp:revision>
  <dcterms:created xsi:type="dcterms:W3CDTF">2021-02-26T04:15:39Z</dcterms:created>
  <dcterms:modified xsi:type="dcterms:W3CDTF">2021-03-06T06:00:24Z</dcterms:modified>
</cp:coreProperties>
</file>