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4"/>
  </p:notesMasterIdLst>
  <p:sldIdLst>
    <p:sldId id="256" r:id="rId4"/>
    <p:sldId id="260" r:id="rId5"/>
    <p:sldId id="261" r:id="rId6"/>
    <p:sldId id="262" r:id="rId7"/>
    <p:sldId id="268" r:id="rId8"/>
    <p:sldId id="269" r:id="rId9"/>
    <p:sldId id="264" r:id="rId10"/>
    <p:sldId id="257" r:id="rId11"/>
    <p:sldId id="266" r:id="rId12"/>
    <p:sldId id="258" r:id="rId13"/>
  </p:sldIdLst>
  <p:sldSz cx="9144000" cy="5143500" type="screen16x9"/>
  <p:notesSz cx="6858000" cy="9144000"/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85" d="100"/>
          <a:sy n="85" d="100"/>
        </p:scale>
        <p:origin x="-2364" y="-10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32C64-DC12-4126-899B-4ACCDF53ECF5}" type="datetimeFigureOut">
              <a:rPr lang="zh-CN" altLang="en-US" smtClean="0"/>
              <a:t>2021/3/6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B4725-27B5-48B6-A6DC-A3B7C960AC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0095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737E52-C750-4128-93FC-88B1EE3DA993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488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15139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04431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95863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0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30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75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75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80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05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33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44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008731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36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74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20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60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25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39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31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69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1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71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390817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03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60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717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13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15630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2021/3/6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04526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2021/3/6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7808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2021/3/6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17515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46399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46849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56965-614E-BB4C-8ACA-7C9A3D4CE8D2}" type="datetimeFigureOut">
              <a:rPr kumimoji="1" lang="zh-CN" altLang="en-US" smtClean="0"/>
              <a:t>2021/3/6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91477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20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76FD0DD-DAEE-46E4-A926-43660CC6985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2021/3/6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843402C8-5F6E-453F-A730-B8A86E18C4D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348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76" y="-14166"/>
            <a:ext cx="9156076" cy="515766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300940" y="1213098"/>
            <a:ext cx="42242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4400" dirty="0" smtClean="0">
                <a:latin typeface="Charter Black"/>
                <a:cs typeface="Charter Black"/>
              </a:rPr>
              <a:t>CHINA STORY</a:t>
            </a:r>
            <a:endParaRPr kumimoji="1" lang="zh-CN" altLang="en-US" sz="4400" dirty="0">
              <a:latin typeface="Charter Black"/>
              <a:cs typeface="Charter Black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12353" y="2031720"/>
            <a:ext cx="3820277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4400" b="1" dirty="0" smtClean="0">
                <a:latin typeface="华文行楷"/>
                <a:ea typeface="华文行楷"/>
                <a:cs typeface="华文行楷"/>
              </a:rPr>
              <a:t>中国</a:t>
            </a:r>
            <a:r>
              <a:rPr kumimoji="1" lang="zh-CN" altLang="en-US" sz="4400" b="1" dirty="0" smtClean="0">
                <a:latin typeface="华文行楷"/>
                <a:ea typeface="华文行楷"/>
                <a:cs typeface="华文行楷"/>
              </a:rPr>
              <a:t>故事</a:t>
            </a:r>
            <a:endParaRPr kumimoji="1" lang="en-US" altLang="zh-CN" sz="4400" b="1" dirty="0" smtClean="0">
              <a:latin typeface="华文行楷"/>
              <a:ea typeface="华文行楷"/>
              <a:cs typeface="华文行楷"/>
            </a:endParaRPr>
          </a:p>
          <a:p>
            <a:r>
              <a:rPr kumimoji="1" lang="en-US" altLang="zh-CN" sz="4400" b="1" dirty="0">
                <a:latin typeface="华文行楷"/>
                <a:ea typeface="华文行楷"/>
                <a:cs typeface="华文行楷"/>
              </a:rPr>
              <a:t> </a:t>
            </a:r>
            <a:r>
              <a:rPr kumimoji="1" lang="en-US" altLang="zh-CN" sz="4400" b="1" dirty="0" smtClean="0">
                <a:latin typeface="华文行楷"/>
                <a:ea typeface="华文行楷"/>
                <a:cs typeface="华文行楷"/>
              </a:rPr>
              <a:t>         </a:t>
            </a:r>
            <a:r>
              <a:rPr kumimoji="1" lang="zh-CN" altLang="en-US" sz="4400" b="1" dirty="0" smtClean="0">
                <a:solidFill>
                  <a:srgbClr val="FF0000"/>
                </a:solidFill>
                <a:latin typeface="华文行楷"/>
                <a:ea typeface="华文行楷"/>
                <a:cs typeface="华文行楷"/>
              </a:rPr>
              <a:t>程门立雪</a:t>
            </a:r>
            <a:endParaRPr kumimoji="1" lang="en-US" altLang="zh-CN" sz="4400" b="1" dirty="0" smtClean="0">
              <a:solidFill>
                <a:srgbClr val="FF0000"/>
              </a:solidFill>
              <a:latin typeface="华文行楷"/>
              <a:ea typeface="华文行楷"/>
              <a:cs typeface="华文行楷"/>
            </a:endParaRPr>
          </a:p>
          <a:p>
            <a:r>
              <a:rPr kumimoji="1" lang="en-US" altLang="zh-CN" sz="4400" b="1" dirty="0">
                <a:latin typeface="华文行楷"/>
                <a:ea typeface="华文行楷"/>
                <a:cs typeface="华文行楷"/>
              </a:rPr>
              <a:t> </a:t>
            </a:r>
            <a:r>
              <a:rPr kumimoji="1" lang="en-US" altLang="zh-CN" sz="4400" b="1" dirty="0" smtClean="0">
                <a:latin typeface="华文行楷"/>
                <a:ea typeface="华文行楷"/>
                <a:cs typeface="华文行楷"/>
              </a:rPr>
              <a:t>         </a:t>
            </a:r>
            <a:endParaRPr kumimoji="1" lang="zh-CN" altLang="en-US" sz="4400" b="1" dirty="0">
              <a:solidFill>
                <a:srgbClr val="FF0000"/>
              </a:solidFill>
              <a:latin typeface="华文行楷"/>
              <a:ea typeface="华文行楷"/>
              <a:cs typeface="华文行楷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52824" y="3929529"/>
            <a:ext cx="3076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i="1" dirty="0" smtClean="0">
                <a:latin typeface="Times New Roman"/>
                <a:cs typeface="Times New Roman"/>
              </a:rPr>
              <a:t>Tells the </a:t>
            </a:r>
            <a:r>
              <a:rPr kumimoji="1" lang="en-US" altLang="zh-CN" b="1" i="1" dirty="0">
                <a:latin typeface="Times New Roman"/>
                <a:cs typeface="Times New Roman"/>
              </a:rPr>
              <a:t>story </a:t>
            </a:r>
            <a:r>
              <a:rPr kumimoji="1" lang="en-US" altLang="zh-CN" b="1" i="1" dirty="0" smtClean="0">
                <a:latin typeface="Times New Roman"/>
                <a:cs typeface="Times New Roman"/>
              </a:rPr>
              <a:t>of</a:t>
            </a:r>
            <a:r>
              <a:rPr kumimoji="1" lang="zh-CN" altLang="en-US" b="1" i="1" dirty="0" smtClean="0">
                <a:latin typeface="Times New Roman"/>
                <a:cs typeface="Times New Roman"/>
              </a:rPr>
              <a:t> </a:t>
            </a:r>
            <a:r>
              <a:rPr kumimoji="1" lang="en-US" altLang="zh-CN" b="1" i="1" dirty="0" smtClean="0">
                <a:latin typeface="Times New Roman"/>
                <a:cs typeface="Times New Roman"/>
              </a:rPr>
              <a:t>a</a:t>
            </a:r>
            <a:r>
              <a:rPr kumimoji="1" lang="zh-CN" altLang="en-US" b="1" i="1" dirty="0" smtClean="0">
                <a:latin typeface="Times New Roman"/>
                <a:cs typeface="Times New Roman"/>
              </a:rPr>
              <a:t> </a:t>
            </a:r>
            <a:r>
              <a:rPr kumimoji="1" lang="en-US" altLang="zh-CN" b="1" i="1" dirty="0" smtClean="0">
                <a:latin typeface="Times New Roman"/>
                <a:cs typeface="Times New Roman"/>
              </a:rPr>
              <a:t>real China </a:t>
            </a:r>
            <a:endParaRPr kumimoji="1" lang="zh-CN" altLang="en-US" b="1" i="1" dirty="0">
              <a:latin typeface="Times New Roman"/>
              <a:cs typeface="Times New Roman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85800" y="4322197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 smtClean="0">
                <a:latin typeface="华文行楷"/>
                <a:ea typeface="华文行楷"/>
                <a:cs typeface="华文行楷"/>
              </a:rPr>
              <a:t>讲述一个真实的中国</a:t>
            </a:r>
            <a:endParaRPr kumimoji="1" lang="zh-CN" altLang="en-US" b="1" dirty="0">
              <a:latin typeface="华文行楷"/>
              <a:ea typeface="华文行楷"/>
              <a:cs typeface="华文行楷"/>
            </a:endParaRPr>
          </a:p>
        </p:txBody>
      </p:sp>
    </p:spTree>
    <p:extLst>
      <p:ext uri="{BB962C8B-B14F-4D97-AF65-F5344CB8AC3E}">
        <p14:creationId xmlns:p14="http://schemas.microsoft.com/office/powerpoint/2010/main" val="404423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rcRect t="6077" b="6077"/>
          <a:stretch>
            <a:fillRect/>
          </a:stretch>
        </p:blipFill>
        <p:spPr>
          <a:xfrm>
            <a:off x="0" y="-1"/>
            <a:ext cx="9200788" cy="5143501"/>
          </a:xfrm>
        </p:spPr>
      </p:pic>
      <p:sp>
        <p:nvSpPr>
          <p:cNvPr id="5" name="文本框 4"/>
          <p:cNvSpPr txBox="1"/>
          <p:nvPr/>
        </p:nvSpPr>
        <p:spPr>
          <a:xfrm>
            <a:off x="2435412" y="1598706"/>
            <a:ext cx="49504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7200" b="1" dirty="0" smtClean="0">
                <a:latin typeface="Times New Roman"/>
                <a:cs typeface="Times New Roman"/>
              </a:rPr>
              <a:t>Thank you!</a:t>
            </a:r>
            <a:endParaRPr kumimoji="1" lang="zh-CN" altLang="en-US" sz="72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37761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2834316" y="3453805"/>
            <a:ext cx="3178994" cy="1722266"/>
            <a:chOff x="3908139" y="4487390"/>
            <a:chExt cx="4375722" cy="2370610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8139" y="4487390"/>
              <a:ext cx="4375722" cy="237061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4037" y="5697415"/>
              <a:ext cx="3532062" cy="1160585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657529" cy="2077748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8960">
            <a:off x="6012160" y="3085934"/>
            <a:ext cx="2304256" cy="20120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1778149"/>
            <a:ext cx="3706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altLang="zh-CN" sz="32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zh-CN" altLang="en-US" sz="32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Respect for One’s Teacher: Standing in the Snow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2807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5000">
        <p14:ripple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268 0.13611 C -0.19167 0.12685 -0.20452 0.13086 -0.17413 0.1287 C -0.16476 0.12932 -0.15521 0.12809 -0.14601 0.13056 C -0.14288 0.13148 -0.14063 0.13642 -0.13768 0.13796 C -0.13438 0.13951 -0.13073 0.1392 -0.12726 0.13982 C -0.1125 0.15278 -0.09653 0.15679 -0.08038 0.16019 C -0.07309 0.16173 -0.0658 0.16389 -0.05851 0.16574 C -0.05608 0.16636 -0.05122 0.16759 -0.05122 0.1679 C -0.04792 0.16728 -0.02084 0.16975 -0.01059 0.16204 C -0.004 0.1571 -0.00087 0.14661 0.00607 0.14352 C 0.01267 0.13642 0.01632 0.12901 0.0217 0.11944 C 0.02413 0.10895 0.02448 0.09969 0.02899 0.09167 C 0.05312 0.09321 0.0592 0.09475 0.07899 0.10648 C 0.08524 0.10525 0.09149 0.10494 0.09774 0.10278 C 0.10277 0.10093 0.10659 0.09259 0.11024 0.08611 C 0.11753 0.07315 0.12448 0.05772 0.1342 0.05093 C 0.14652 0.02901 0.15781 0.02407 0.17482 0.0213 C 0.17864 0.01944 0.18281 0.01883 0.18628 0.01574 C 0.19218 0.01049 0.20191 -0.01451 0.20607 -0.025 C 0.21007 -0.03488 0.21163 -0.04599 0.21857 -0.04907 C 0.22725 -0.04753 0.23958 -0.04475 0.24774 -0.04907 C 0.25156 -0.05123 0.25364 -0.05895 0.25712 -0.06204 C 0.26788 -0.0716 0.27673 -0.09012 0.28628 -0.10278 C 0.29132 -0.10957 0.29149 -0.11667 0.29774 -0.11944 C 0.31319 -0.14691 0.33455 -0.13889 0.35503 -0.14167 C 0.36493 -0.14877 0.37309 -0.14784 0.3842 -0.14907 C 0.38958 -0.15309 0.39531 -0.15556 0.40087 -0.15833 C 0.40364 -0.15957 0.4092 -0.16204 0.4092 -0.16173 C 0.41024 -0.16451 0.41232 -0.16944 0.41232 -0.16914 " pathEditMode="relative" rAng="0" ptsTypes="ffffffffffffffffffffffffffffA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50" y="-1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dirty="0" smtClean="0">
                <a:latin typeface="Calibri" panose="020F0502020204030204" pitchFamily="34" charset="0"/>
                <a:cs typeface="Calibri" panose="020F0502020204030204" pitchFamily="34" charset="0"/>
              </a:rPr>
              <a:t>Key Elements for the story 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107504" y="1275606"/>
            <a:ext cx="5472608" cy="2952328"/>
          </a:xfrm>
        </p:spPr>
        <p:txBody>
          <a:bodyPr/>
          <a:lstStyle/>
          <a:p>
            <a:r>
              <a:rPr lang="en-US" altLang="zh-CN" dirty="0" smtClean="0">
                <a:latin typeface="Bahnschrift Light SemiCondensed" panose="020B0502040204020203" pitchFamily="34" charset="0"/>
              </a:rPr>
              <a:t>Time:  Song Dynasty  </a:t>
            </a:r>
          </a:p>
          <a:p>
            <a:r>
              <a:rPr lang="en-US" altLang="zh-CN" dirty="0" smtClean="0">
                <a:latin typeface="Bahnschrift Light SemiCondensed" panose="020B0502040204020203" pitchFamily="34" charset="0"/>
              </a:rPr>
              <a:t>Place:  Cheng Yi’s Home </a:t>
            </a:r>
          </a:p>
          <a:p>
            <a:r>
              <a:rPr lang="en-US" altLang="zh-CN" dirty="0" smtClean="0">
                <a:latin typeface="Bahnschrift Light SemiCondensed" panose="020B0502040204020203" pitchFamily="34" charset="0"/>
              </a:rPr>
              <a:t>Characters:  </a:t>
            </a:r>
            <a:r>
              <a:rPr lang="en-US" altLang="zh-CN" dirty="0" err="1" smtClean="0">
                <a:latin typeface="Bahnschrift Light SemiCondensed" panose="020B0502040204020203" pitchFamily="34" charset="0"/>
              </a:rPr>
              <a:t>Yangshi</a:t>
            </a:r>
            <a:r>
              <a:rPr lang="en-US" altLang="zh-CN" dirty="0" smtClean="0">
                <a:latin typeface="Bahnschrift Light SemiCondensed" panose="020B0502040204020203" pitchFamily="34" charset="0"/>
              </a:rPr>
              <a:t>, You </a:t>
            </a:r>
            <a:r>
              <a:rPr lang="en-US" altLang="zh-CN" dirty="0" err="1" smtClean="0">
                <a:latin typeface="Bahnschrift Light SemiCondensed" panose="020B0502040204020203" pitchFamily="34" charset="0"/>
              </a:rPr>
              <a:t>Zuo</a:t>
            </a:r>
            <a:r>
              <a:rPr lang="en-US" altLang="zh-CN" dirty="0" smtClean="0">
                <a:latin typeface="Bahnschrift Light SemiCondensed" panose="020B0502040204020203" pitchFamily="34" charset="0"/>
              </a:rPr>
              <a:t>, Cheng Yi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275606"/>
            <a:ext cx="2448272" cy="3468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47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dirty="0" smtClean="0"/>
              <a:t>The Plots of the Story  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267628" y="1063228"/>
            <a:ext cx="5107259" cy="3073874"/>
          </a:xfrm>
        </p:spPr>
        <p:txBody>
          <a:bodyPr>
            <a:normAutofit/>
          </a:bodyPr>
          <a:lstStyle/>
          <a:p>
            <a:r>
              <a:rPr lang="en-US" altLang="zh-CN" sz="2400" dirty="0" smtClean="0"/>
              <a:t>In Song Dynasty</a:t>
            </a:r>
            <a:r>
              <a:rPr lang="en-US" altLang="zh-CN" sz="2400" dirty="0"/>
              <a:t>, </a:t>
            </a:r>
            <a:r>
              <a:rPr lang="en-US" altLang="zh-CN" sz="2400" dirty="0" smtClean="0"/>
              <a:t> two young scholars Yang Shi and You </a:t>
            </a:r>
            <a:r>
              <a:rPr lang="en-US" altLang="zh-CN" sz="2400" dirty="0" err="1" smtClean="0"/>
              <a:t>Zuo</a:t>
            </a:r>
            <a:r>
              <a:rPr lang="en-US" altLang="zh-CN" sz="2400" dirty="0" smtClean="0"/>
              <a:t> went </a:t>
            </a:r>
            <a:r>
              <a:rPr lang="en-US" altLang="zh-CN" sz="2400" dirty="0"/>
              <a:t>to visit </a:t>
            </a:r>
            <a:r>
              <a:rPr lang="en-US" altLang="zh-CN" sz="2400" dirty="0" smtClean="0"/>
              <a:t>a renowned scholar Cheng Yi on a snowy day . ..</a:t>
            </a:r>
            <a:endParaRPr lang="zh-CN" altLang="en-US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68" y="2200653"/>
            <a:ext cx="3843075" cy="234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233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5327" y="205978"/>
            <a:ext cx="8229600" cy="857250"/>
          </a:xfrm>
        </p:spPr>
        <p:txBody>
          <a:bodyPr/>
          <a:lstStyle/>
          <a:p>
            <a:pPr algn="l"/>
            <a:r>
              <a:rPr lang="en-US" altLang="zh-CN" dirty="0" smtClean="0"/>
              <a:t>The Plots of the Story  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-134761" y="1063228"/>
            <a:ext cx="5118410" cy="2759043"/>
          </a:xfrm>
        </p:spPr>
        <p:txBody>
          <a:bodyPr>
            <a:noAutofit/>
          </a:bodyPr>
          <a:lstStyle/>
          <a:p>
            <a:pPr lvl="0"/>
            <a:r>
              <a:rPr lang="en-US" altLang="zh-CN" sz="2400" dirty="0" smtClean="0">
                <a:solidFill>
                  <a:prstClr val="black"/>
                </a:solidFill>
              </a:rPr>
              <a:t>When they arrived at Cheng Yi’s house, they were told by the servant that Mr. Cheng was taking a nap at that time. Then they decided to wait outside until Mr. Cheng woke up. </a:t>
            </a:r>
            <a:endParaRPr lang="zh-CN" altLang="en-US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649" y="1063228"/>
            <a:ext cx="3970780" cy="2427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454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dirty="0" smtClean="0"/>
              <a:t>The Plots of the Story  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0" y="1063228"/>
            <a:ext cx="4839629" cy="2850850"/>
          </a:xfrm>
        </p:spPr>
        <p:txBody>
          <a:bodyPr>
            <a:normAutofit/>
          </a:bodyPr>
          <a:lstStyle/>
          <a:p>
            <a:pPr lvl="0"/>
            <a:r>
              <a:rPr lang="en-US" altLang="zh-CN" sz="2400" dirty="0" smtClean="0">
                <a:solidFill>
                  <a:prstClr val="black"/>
                </a:solidFill>
              </a:rPr>
              <a:t>When Mr. Cheng got up, Yang and You had been standing  in the heavy snow for a long time. Cheng Yi was quite moved, and enrolled them as his students. </a:t>
            </a:r>
            <a:endParaRPr lang="zh-CN" altLang="en-US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367" y="1063228"/>
            <a:ext cx="4080241" cy="249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642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An Analysis of the Characters </a:t>
            </a:r>
            <a:endParaRPr lang="zh-CN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60" y="1388450"/>
            <a:ext cx="9146257" cy="2213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246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prism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rcRect t="9720" b="9720"/>
          <a:stretch>
            <a:fillRect/>
          </a:stretch>
        </p:blipFill>
        <p:spPr>
          <a:xfrm>
            <a:off x="-1" y="0"/>
            <a:ext cx="9164565" cy="5143500"/>
          </a:xfrm>
        </p:spPr>
      </p:pic>
      <p:sp>
        <p:nvSpPr>
          <p:cNvPr id="5" name="文本框 4"/>
          <p:cNvSpPr txBox="1"/>
          <p:nvPr/>
        </p:nvSpPr>
        <p:spPr>
          <a:xfrm>
            <a:off x="3436472" y="433294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3600" dirty="0" smtClean="0">
                <a:latin typeface="华文行楷"/>
                <a:ea typeface="华文行楷"/>
                <a:cs typeface="华文行楷"/>
              </a:rPr>
              <a:t>故事小结</a:t>
            </a:r>
            <a:endParaRPr kumimoji="1" lang="zh-CN" altLang="en-US" sz="3600" dirty="0">
              <a:latin typeface="华文行楷"/>
              <a:ea typeface="华文行楷"/>
              <a:cs typeface="华文行楷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51646" y="1079625"/>
            <a:ext cx="776772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 smtClean="0"/>
              <a:t>           </a:t>
            </a:r>
            <a:r>
              <a:rPr kumimoji="1" lang="zh-CN" altLang="en-US" sz="2400" b="1" dirty="0" smtClean="0"/>
              <a:t>故事</a:t>
            </a:r>
            <a:r>
              <a:rPr kumimoji="1" lang="zh-CN" altLang="en-US" sz="2400" b="1" dirty="0" smtClean="0"/>
              <a:t>从尊师重道的角度讲述了北宋学者杨时和</a:t>
            </a:r>
            <a:r>
              <a:rPr kumimoji="1" lang="zh-CN" altLang="en-US" sz="2400" b="1" dirty="0"/>
              <a:t>游</a:t>
            </a:r>
            <a:r>
              <a:rPr kumimoji="1" lang="zh-CN" altLang="en-US" sz="2400" b="1" dirty="0" smtClean="0"/>
              <a:t>酢拜谒著名学者程颐的故事</a:t>
            </a:r>
            <a:r>
              <a:rPr kumimoji="1" lang="en-US" altLang="zh-CN" sz="2400" b="1" dirty="0" smtClean="0"/>
              <a:t>, </a:t>
            </a:r>
            <a:r>
              <a:rPr kumimoji="1" lang="zh-CN" altLang="en-US" sz="2400" b="1" dirty="0" smtClean="0"/>
              <a:t>体现了二人诚心专志，坚持不懈，好学求教的美好品格，能够</a:t>
            </a:r>
            <a:r>
              <a:rPr kumimoji="1" lang="zh-CN" altLang="en-US" sz="2400" b="1" dirty="0" smtClean="0"/>
              <a:t>很好的</a:t>
            </a:r>
            <a:r>
              <a:rPr kumimoji="1" lang="zh-CN" altLang="en-US" sz="2400" b="1" dirty="0" smtClean="0"/>
              <a:t>与</a:t>
            </a:r>
            <a:r>
              <a:rPr kumimoji="1" lang="en-US" altLang="zh-CN" sz="2400" b="1" dirty="0" smtClean="0"/>
              <a:t>《</a:t>
            </a:r>
            <a:r>
              <a:rPr kumimoji="1" lang="zh-CN" altLang="en-US" sz="2400" b="1" dirty="0" smtClean="0"/>
              <a:t>综合英语</a:t>
            </a:r>
            <a:r>
              <a:rPr kumimoji="1" lang="en-US" altLang="zh-CN" sz="2400" b="1" dirty="0" smtClean="0"/>
              <a:t>I》</a:t>
            </a:r>
            <a:r>
              <a:rPr kumimoji="1" lang="zh-CN" altLang="en-US" sz="2400" b="1" dirty="0" smtClean="0"/>
              <a:t>和</a:t>
            </a:r>
            <a:r>
              <a:rPr kumimoji="1" lang="en-US" altLang="zh-CN" sz="2400" b="1" dirty="0" smtClean="0"/>
              <a:t>《</a:t>
            </a:r>
            <a:r>
              <a:rPr kumimoji="1" lang="zh-CN" altLang="en-US" sz="2400" b="1" dirty="0" smtClean="0"/>
              <a:t>英语教学法</a:t>
            </a:r>
            <a:r>
              <a:rPr kumimoji="1" lang="en-US" altLang="zh-CN" sz="2400" b="1" dirty="0" smtClean="0"/>
              <a:t>》</a:t>
            </a:r>
            <a:r>
              <a:rPr kumimoji="1" lang="zh-CN" altLang="en-US" sz="2400" b="1" dirty="0" smtClean="0"/>
              <a:t>相</a:t>
            </a:r>
            <a:r>
              <a:rPr kumimoji="1" lang="zh-CN" altLang="en-US" sz="2400" b="1" dirty="0" smtClean="0"/>
              <a:t>结合。</a:t>
            </a:r>
            <a:endParaRPr kumimoji="1" lang="en-US" altLang="zh-CN" sz="2400" b="1" dirty="0" smtClean="0"/>
          </a:p>
          <a:p>
            <a:r>
              <a:rPr kumimoji="1" lang="zh-CN" altLang="en-US" sz="2400" b="1" dirty="0" smtClean="0"/>
              <a:t>    </a:t>
            </a:r>
            <a:r>
              <a:rPr kumimoji="1" lang="zh-CN" altLang="zh-CN" sz="2400" b="1" dirty="0" smtClean="0"/>
              <a:t>《</a:t>
            </a:r>
            <a:r>
              <a:rPr kumimoji="1" lang="zh-CN" altLang="en-US" sz="2400" b="1" dirty="0" smtClean="0"/>
              <a:t>综合英语</a:t>
            </a:r>
            <a:r>
              <a:rPr kumimoji="1" lang="en-US" altLang="zh-CN" sz="2400" b="1" dirty="0" smtClean="0"/>
              <a:t>I》</a:t>
            </a:r>
            <a:r>
              <a:rPr kumimoji="1" lang="zh-CN" altLang="en-US" sz="2400" b="1" dirty="0" smtClean="0"/>
              <a:t>第</a:t>
            </a:r>
            <a:r>
              <a:rPr kumimoji="1" lang="en-US" altLang="zh-CN" sz="2400" b="1" dirty="0" smtClean="0"/>
              <a:t>3</a:t>
            </a:r>
            <a:r>
              <a:rPr kumimoji="1" lang="zh-CN" altLang="en-US" sz="2400" b="1" dirty="0" smtClean="0"/>
              <a:t>课 </a:t>
            </a:r>
            <a:r>
              <a:rPr kumimoji="1" lang="en-US" altLang="zh-CN" sz="2400" b="1" dirty="0" smtClean="0"/>
              <a:t>W</a:t>
            </a:r>
            <a:r>
              <a:rPr kumimoji="1" lang="en-US" altLang="zh-CN" sz="2400" b="1" dirty="0" smtClean="0"/>
              <a:t>hatever Happened to Manners? </a:t>
            </a:r>
            <a:r>
              <a:rPr kumimoji="1" lang="zh-CN" altLang="en-US" sz="2400" b="1" dirty="0" smtClean="0"/>
              <a:t>谈到了日常生活中礼仪的重要性。礼仪可以让人与人之间的关系更为和谐，社会交往中充满更多温情。在分析该篇文章主旨的时候，可引入</a:t>
            </a:r>
            <a:r>
              <a:rPr kumimoji="1" lang="en-US" altLang="zh-CN" sz="2400" b="1" dirty="0" smtClean="0"/>
              <a:t>《</a:t>
            </a:r>
            <a:r>
              <a:rPr kumimoji="1" lang="zh-CN" altLang="en-US" sz="2400" b="1" dirty="0" smtClean="0"/>
              <a:t>程门立雪</a:t>
            </a:r>
            <a:r>
              <a:rPr kumimoji="1" lang="en-US" altLang="zh-CN" sz="2400" b="1" dirty="0" smtClean="0"/>
              <a:t>》</a:t>
            </a:r>
            <a:r>
              <a:rPr kumimoji="1" lang="zh-CN" altLang="en-US" sz="2400" b="1" dirty="0" smtClean="0"/>
              <a:t>的故事，来体现出礼仪的本质是尊重他人，其中蕴含的是诚意、亲善的美好品质。重视礼仪会得到善意的回报。</a:t>
            </a:r>
            <a:endParaRPr kumimoji="1" lang="en-US" altLang="zh-CN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26915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rcRect t="9720" b="9720"/>
          <a:stretch>
            <a:fillRect/>
          </a:stretch>
        </p:blipFill>
        <p:spPr>
          <a:xfrm>
            <a:off x="-20565" y="0"/>
            <a:ext cx="9164565" cy="5143500"/>
          </a:xfrm>
        </p:spPr>
      </p:pic>
      <p:sp>
        <p:nvSpPr>
          <p:cNvPr id="5" name="文本框 4"/>
          <p:cNvSpPr txBox="1"/>
          <p:nvPr/>
        </p:nvSpPr>
        <p:spPr>
          <a:xfrm>
            <a:off x="3436472" y="433294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3600" dirty="0" smtClean="0">
                <a:latin typeface="华文行楷"/>
                <a:ea typeface="华文行楷"/>
                <a:cs typeface="华文行楷"/>
              </a:rPr>
              <a:t>故事小结</a:t>
            </a:r>
            <a:endParaRPr kumimoji="1" lang="zh-CN" altLang="en-US" sz="3600" dirty="0">
              <a:latin typeface="华文行楷"/>
              <a:ea typeface="华文行楷"/>
              <a:cs typeface="华文行楷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51647" y="1703295"/>
            <a:ext cx="77677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zh-CN" sz="2400" b="1" dirty="0" smtClean="0"/>
              <a:t>《</a:t>
            </a:r>
            <a:r>
              <a:rPr kumimoji="1" lang="zh-CN" altLang="en-US" sz="2400" b="1" dirty="0" smtClean="0"/>
              <a:t>英语教学法</a:t>
            </a:r>
            <a:r>
              <a:rPr kumimoji="1" lang="en-US" altLang="zh-CN" sz="2400" b="1" dirty="0" smtClean="0"/>
              <a:t>》</a:t>
            </a:r>
            <a:r>
              <a:rPr kumimoji="1" lang="zh-CN" altLang="en-US" sz="2400" b="1" dirty="0" smtClean="0"/>
              <a:t>第</a:t>
            </a:r>
            <a:r>
              <a:rPr kumimoji="1" lang="en-US" altLang="zh-CN" sz="2400" b="1" dirty="0" smtClean="0"/>
              <a:t>1</a:t>
            </a:r>
            <a:r>
              <a:rPr kumimoji="1" lang="zh-CN" altLang="en-US" sz="2400" b="1" dirty="0" smtClean="0"/>
              <a:t>单元谈到了教师应该具备的素质。可引入</a:t>
            </a:r>
            <a:r>
              <a:rPr kumimoji="1" lang="en-US" altLang="zh-CN" sz="2400" b="1" dirty="0" smtClean="0"/>
              <a:t>《</a:t>
            </a:r>
            <a:r>
              <a:rPr kumimoji="1" lang="zh-CN" altLang="en-US" sz="2400" b="1" dirty="0" smtClean="0"/>
              <a:t>程门立雪</a:t>
            </a:r>
            <a:r>
              <a:rPr kumimoji="1" lang="en-US" altLang="zh-CN" sz="2400" b="1" dirty="0" smtClean="0"/>
              <a:t>》</a:t>
            </a:r>
            <a:r>
              <a:rPr kumimoji="1" lang="zh-CN" altLang="en-US" sz="2400" b="1" dirty="0" smtClean="0"/>
              <a:t>的故事，使学生更深切地意识到教师必须率先垂范，在学业和道德上成为模范，才能赢得学生的尊重。同时，教师的成长之路伴随着不断的学习和反思，亦课可导</a:t>
            </a:r>
            <a:r>
              <a:rPr kumimoji="1" lang="zh-CN" altLang="en-US" sz="2400" b="1" dirty="0"/>
              <a:t>学生学习杨时和游</a:t>
            </a:r>
            <a:r>
              <a:rPr kumimoji="1" lang="zh-CN" altLang="en-US" sz="2400" b="1" dirty="0" smtClean="0"/>
              <a:t>酢坚持不懈，诚信求教的精神品质。</a:t>
            </a:r>
            <a:endParaRPr kumimoji="1" lang="zh-CN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21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微软雅黑"/>
        <a:ea typeface="禹卫书法行书简体&#10;"/>
        <a:cs typeface=""/>
      </a:majorFont>
      <a:minorFont>
        <a:latin typeface="微软雅黑"/>
        <a:ea typeface="方正字迹-曾正国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微软雅黑"/>
        <a:ea typeface="禹卫书法行书简体&#10;"/>
        <a:cs typeface=""/>
      </a:majorFont>
      <a:minorFont>
        <a:latin typeface="微软雅黑"/>
        <a:ea typeface="方正字迹-曾正国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395</Words>
  <Application>Microsoft Office PowerPoint</Application>
  <PresentationFormat>全屏显示(16:9)</PresentationFormat>
  <Paragraphs>26</Paragraphs>
  <Slides>10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10</vt:i4>
      </vt:variant>
    </vt:vector>
  </HeadingPairs>
  <TitlesOfParts>
    <vt:vector size="13" baseType="lpstr">
      <vt:lpstr>Office 主题</vt:lpstr>
      <vt:lpstr>Office 主题​​</vt:lpstr>
      <vt:lpstr>1_Office 主题​​</vt:lpstr>
      <vt:lpstr>PowerPoint 演示文稿</vt:lpstr>
      <vt:lpstr>Respect for One’s Teacher: Standing in the Snow</vt:lpstr>
      <vt:lpstr>Key Elements for the story </vt:lpstr>
      <vt:lpstr>The Plots of the Story  </vt:lpstr>
      <vt:lpstr>The Plots of the Story  </vt:lpstr>
      <vt:lpstr>The Plots of the Story  </vt:lpstr>
      <vt:lpstr>An Analysis of the Characters </vt:lpstr>
      <vt:lpstr>PowerPoint 演示文稿</vt:lpstr>
      <vt:lpstr>PowerPoint 演示文稿</vt:lpstr>
      <vt:lpstr>PowerPoint 演示文稿</vt:lpstr>
    </vt:vector>
  </TitlesOfParts>
  <Company>武汉科技大学城市学院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 琴芳</dc:creator>
  <cp:lastModifiedBy>ZR</cp:lastModifiedBy>
  <cp:revision>16</cp:revision>
  <dcterms:created xsi:type="dcterms:W3CDTF">2021-02-26T04:15:39Z</dcterms:created>
  <dcterms:modified xsi:type="dcterms:W3CDTF">2021-03-06T14:58:04Z</dcterms:modified>
</cp:coreProperties>
</file>