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95" r:id="rId3"/>
    <p:sldId id="256" r:id="rId4"/>
    <p:sldId id="259" r:id="rId6"/>
    <p:sldId id="269" r:id="rId7"/>
    <p:sldId id="277" r:id="rId8"/>
    <p:sldId id="276" r:id="rId9"/>
    <p:sldId id="281" r:id="rId10"/>
    <p:sldId id="283" r:id="rId11"/>
    <p:sldId id="273" r:id="rId12"/>
    <p:sldId id="275" r:id="rId13"/>
    <p:sldId id="265" r:id="rId14"/>
    <p:sldId id="264" r:id="rId15"/>
    <p:sldId id="285" r:id="rId16"/>
    <p:sldId id="262" r:id="rId17"/>
    <p:sldId id="268" r:id="rId18"/>
    <p:sldId id="274" r:id="rId19"/>
    <p:sldId id="280" r:id="rId20"/>
    <p:sldId id="286" r:id="rId21"/>
    <p:sldId id="296" r:id="rId22"/>
    <p:sldId id="297" r:id="rId23"/>
    <p:sldId id="298" r:id="rId24"/>
    <p:sldId id="299" r:id="rId25"/>
    <p:sldId id="300" r:id="rId26"/>
    <p:sldId id="301" r:id="rId2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EFF1"/>
    <a:srgbClr val="333399"/>
    <a:srgbClr val="F5F5F5"/>
    <a:srgbClr val="EAEAEA"/>
    <a:srgbClr val="D9EDEF"/>
    <a:srgbClr val="6699FF"/>
    <a:srgbClr val="0033CC"/>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snapToGrid="0">
      <p:cViewPr>
        <p:scale>
          <a:sx n="66" d="100"/>
          <a:sy n="66" d="100"/>
        </p:scale>
        <p:origin x="-1272" y="-102"/>
      </p:cViewPr>
      <p:guideLst>
        <p:guide orient="horz" pos="2160"/>
        <p:guide pos="2903"/>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0" hangingPunct="0">
              <a:defRPr sz="1200"/>
            </a:lvl1pPr>
          </a:lstStyle>
          <a:p>
            <a:pPr>
              <a:defRPr/>
            </a:pPr>
            <a:endParaRPr lang="zh-CN" altLang="en-US"/>
          </a:p>
        </p:txBody>
      </p:sp>
      <p:sp>
        <p:nvSpPr>
          <p:cNvPr id="296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0" hangingPunct="0">
              <a:defRPr sz="1200"/>
            </a:lvl1pPr>
          </a:lstStyle>
          <a:p>
            <a:pPr>
              <a:defRPr/>
            </a:pPr>
            <a:fld id="{FEC59FCB-A7C8-43BB-A20B-B352DF410F61}" type="datetimeFigureOut">
              <a:rPr lang="zh-CN" altLang="en-US"/>
            </a:fld>
            <a:endParaRPr lang="en-US" altLang="zh-CN"/>
          </a:p>
        </p:txBody>
      </p:sp>
      <p:sp>
        <p:nvSpPr>
          <p:cNvPr id="3277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7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smtClean="0"/>
          </a:p>
        </p:txBody>
      </p:sp>
      <p:sp>
        <p:nvSpPr>
          <p:cNvPr id="297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0" hangingPunct="0">
              <a:defRPr sz="1200"/>
            </a:lvl1pPr>
          </a:lstStyle>
          <a:p>
            <a:pPr>
              <a:defRPr/>
            </a:pPr>
            <a:endParaRPr lang="en-US" altLang="zh-CN"/>
          </a:p>
        </p:txBody>
      </p:sp>
      <p:sp>
        <p:nvSpPr>
          <p:cNvPr id="297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0" hangingPunct="0">
              <a:defRPr sz="1200"/>
            </a:lvl1pPr>
          </a:lstStyle>
          <a:p>
            <a:pPr>
              <a:defRPr/>
            </a:pPr>
            <a:fld id="{2B7A286D-8E6D-4242-A873-CFE41895C467}" type="slidenum">
              <a:rPr lang="zh-CN" altLang="en-US"/>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Rot="1" noChangeArrowheads="1" noTextEdit="1"/>
          </p:cNvSpPr>
          <p:nvPr>
            <p:ph type="sldImg"/>
          </p:nvPr>
        </p:nvSpPr>
        <p:spPr/>
      </p:sp>
      <p:sp>
        <p:nvSpPr>
          <p:cNvPr id="33795"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4" Type="http://schemas.openxmlformats.org/officeDocument/2006/relationships/image" Target="../media/image3.jpeg"/><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pic>
        <p:nvPicPr>
          <p:cNvPr id="4" name="Picture 7" descr="主题背景"/>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8"/>
          <p:cNvGrpSpPr/>
          <p:nvPr userDrawn="1"/>
        </p:nvGrpSpPr>
        <p:grpSpPr bwMode="auto">
          <a:xfrm>
            <a:off x="1981200" y="0"/>
            <a:ext cx="3505200" cy="6858000"/>
            <a:chOff x="1248" y="0"/>
            <a:chExt cx="2208" cy="4320"/>
          </a:xfrm>
        </p:grpSpPr>
        <p:sp>
          <p:nvSpPr>
            <p:cNvPr id="6" name="Rectangle 9"/>
            <p:cNvSpPr>
              <a:spLocks noChangeArrowheads="1"/>
            </p:cNvSpPr>
            <p:nvPr/>
          </p:nvSpPr>
          <p:spPr bwMode="auto">
            <a:xfrm>
              <a:off x="1248" y="0"/>
              <a:ext cx="1776" cy="432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7" name="Rectangle 10"/>
            <p:cNvSpPr>
              <a:spLocks noChangeArrowheads="1"/>
            </p:cNvSpPr>
            <p:nvPr/>
          </p:nvSpPr>
          <p:spPr bwMode="auto">
            <a:xfrm>
              <a:off x="1680" y="0"/>
              <a:ext cx="1344" cy="432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8" name="Rectangle 11"/>
            <p:cNvSpPr>
              <a:spLocks noChangeArrowheads="1"/>
            </p:cNvSpPr>
            <p:nvPr/>
          </p:nvSpPr>
          <p:spPr bwMode="auto">
            <a:xfrm>
              <a:off x="2112" y="0"/>
              <a:ext cx="912" cy="432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9" name="Rectangle 12"/>
            <p:cNvSpPr>
              <a:spLocks noChangeArrowheads="1"/>
            </p:cNvSpPr>
            <p:nvPr/>
          </p:nvSpPr>
          <p:spPr bwMode="auto">
            <a:xfrm>
              <a:off x="2544" y="0"/>
              <a:ext cx="912" cy="432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grpSp>
        <p:nvGrpSpPr>
          <p:cNvPr id="10" name="Group 13"/>
          <p:cNvGrpSpPr/>
          <p:nvPr userDrawn="1"/>
        </p:nvGrpSpPr>
        <p:grpSpPr bwMode="auto">
          <a:xfrm>
            <a:off x="2008188" y="1169988"/>
            <a:ext cx="1493837" cy="1493837"/>
            <a:chOff x="1284" y="87"/>
            <a:chExt cx="941" cy="941"/>
          </a:xfrm>
        </p:grpSpPr>
        <p:sp>
          <p:nvSpPr>
            <p:cNvPr id="11" name="Oval 14"/>
            <p:cNvSpPr>
              <a:spLocks noChangeArrowheads="1"/>
            </p:cNvSpPr>
            <p:nvPr/>
          </p:nvSpPr>
          <p:spPr bwMode="auto">
            <a:xfrm>
              <a:off x="1284" y="87"/>
              <a:ext cx="941" cy="941"/>
            </a:xfrm>
            <a:prstGeom prst="ellipse">
              <a:avLst/>
            </a:prstGeom>
            <a:solidFill>
              <a:srgbClr val="333399"/>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2" name="Oval 15" descr="9b1c8e08844856b40a7b82ea"/>
            <p:cNvSpPr>
              <a:spLocks noChangeArrowheads="1"/>
            </p:cNvSpPr>
            <p:nvPr/>
          </p:nvSpPr>
          <p:spPr bwMode="auto">
            <a:xfrm>
              <a:off x="1344" y="144"/>
              <a:ext cx="816" cy="816"/>
            </a:xfrm>
            <a:prstGeom prst="ellipse">
              <a:avLst/>
            </a:prstGeom>
            <a:blipFill dpi="0" rotWithShape="1">
              <a:blip r:embed="rId3"/>
              <a:srcRect/>
              <a:stretch>
                <a:fillRect/>
              </a:stretch>
            </a:blipFill>
            <a:ln w="76200">
              <a:solidFill>
                <a:schemeClr val="bg1"/>
              </a:solidFill>
              <a:round/>
            </a:ln>
          </p:spPr>
          <p:txBody>
            <a:bodyPr wrap="none" anchor="ctr"/>
            <a:lstStyle/>
            <a:p>
              <a:endParaRPr lang="zh-CN" altLang="en-US"/>
            </a:p>
          </p:txBody>
        </p:sp>
      </p:grpSp>
      <p:grpSp>
        <p:nvGrpSpPr>
          <p:cNvPr id="13" name="Group 16"/>
          <p:cNvGrpSpPr/>
          <p:nvPr userDrawn="1"/>
        </p:nvGrpSpPr>
        <p:grpSpPr bwMode="auto">
          <a:xfrm>
            <a:off x="4268788" y="4643438"/>
            <a:ext cx="1066800" cy="1066800"/>
            <a:chOff x="1284" y="87"/>
            <a:chExt cx="941" cy="941"/>
          </a:xfrm>
        </p:grpSpPr>
        <p:sp>
          <p:nvSpPr>
            <p:cNvPr id="14" name="Oval 17"/>
            <p:cNvSpPr>
              <a:spLocks noChangeArrowheads="1"/>
            </p:cNvSpPr>
            <p:nvPr/>
          </p:nvSpPr>
          <p:spPr bwMode="auto">
            <a:xfrm>
              <a:off x="1284" y="87"/>
              <a:ext cx="941" cy="941"/>
            </a:xfrm>
            <a:prstGeom prst="ellipse">
              <a:avLst/>
            </a:prstGeom>
            <a:solidFill>
              <a:srgbClr val="333399"/>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5" name="Oval 18" descr="u=2634006143,3250854187&amp;fm=2&amp;gp=49"/>
            <p:cNvSpPr>
              <a:spLocks noChangeArrowheads="1"/>
            </p:cNvSpPr>
            <p:nvPr/>
          </p:nvSpPr>
          <p:spPr bwMode="auto">
            <a:xfrm>
              <a:off x="1344" y="144"/>
              <a:ext cx="816" cy="815"/>
            </a:xfrm>
            <a:prstGeom prst="ellipse">
              <a:avLst/>
            </a:prstGeom>
            <a:blipFill dpi="0" rotWithShape="1">
              <a:blip r:embed="rId4"/>
              <a:srcRect/>
              <a:stretch>
                <a:fillRect/>
              </a:stretch>
            </a:blipFill>
            <a:ln w="38100">
              <a:solidFill>
                <a:schemeClr val="bg1"/>
              </a:solidFill>
              <a:round/>
            </a:ln>
          </p:spPr>
          <p:txBody>
            <a:bodyPr wrap="none" anchor="ctr"/>
            <a:lstStyle/>
            <a:p>
              <a:endParaRPr lang="zh-CN" altLang="en-US"/>
            </a:p>
          </p:txBody>
        </p:sp>
      </p:grpSp>
      <p:sp>
        <p:nvSpPr>
          <p:cNvPr id="5122" name="Rectangle 2"/>
          <p:cNvSpPr>
            <a:spLocks noGrp="1" noChangeArrowheads="1"/>
          </p:cNvSpPr>
          <p:nvPr>
            <p:ph type="ctrTitle"/>
          </p:nvPr>
        </p:nvSpPr>
        <p:spPr>
          <a:xfrm>
            <a:off x="3414713" y="2265363"/>
            <a:ext cx="3933825" cy="1470025"/>
          </a:xfrm>
        </p:spPr>
        <p:txBody>
          <a:bodyPr/>
          <a:lstStyle>
            <a:lvl1pPr>
              <a:defRPr/>
            </a:lvl1pPr>
          </a:lstStyle>
          <a:p>
            <a:r>
              <a:rPr lang="zh-CN" altLang="en-US"/>
              <a:t>单击此处编辑母版标题样式</a:t>
            </a:r>
            <a:endParaRPr lang="zh-CN" altLang="en-US"/>
          </a:p>
        </p:txBody>
      </p:sp>
      <p:sp>
        <p:nvSpPr>
          <p:cNvPr id="5123" name="Rectangle 3"/>
          <p:cNvSpPr>
            <a:spLocks noGrp="1" noChangeArrowheads="1"/>
          </p:cNvSpPr>
          <p:nvPr>
            <p:ph type="subTitle" idx="1"/>
          </p:nvPr>
        </p:nvSpPr>
        <p:spPr>
          <a:xfrm>
            <a:off x="5418138" y="4845050"/>
            <a:ext cx="3506787" cy="703263"/>
          </a:xfrm>
        </p:spPr>
        <p:txBody>
          <a:bodyPr/>
          <a:lstStyle>
            <a:lvl1pPr marL="0" indent="0" algn="ctr">
              <a:buFontTx/>
              <a:buNone/>
              <a:defRPr/>
            </a:lvl1pPr>
          </a:lstStyle>
          <a:p>
            <a:r>
              <a:rPr lang="zh-CN" altLang="en-US"/>
              <a:t>单击此处编辑母版副标题样式</a:t>
            </a:r>
            <a:endParaRPr lang="zh-CN" altLang="en-US"/>
          </a:p>
        </p:txBody>
      </p:sp>
      <p:sp>
        <p:nvSpPr>
          <p:cNvPr id="16" name="Rectangle 4"/>
          <p:cNvSpPr>
            <a:spLocks noGrp="1" noChangeArrowheads="1"/>
          </p:cNvSpPr>
          <p:nvPr>
            <p:ph type="dt" sz="half" idx="10"/>
          </p:nvPr>
        </p:nvSpPr>
        <p:spPr/>
        <p:txBody>
          <a:bodyPr/>
          <a:lstStyle>
            <a:lvl1pPr>
              <a:defRPr/>
            </a:lvl1pPr>
          </a:lstStyle>
          <a:p>
            <a:pPr>
              <a:defRPr/>
            </a:pPr>
            <a:endParaRPr lang="en-US" altLang="zh-CN"/>
          </a:p>
        </p:txBody>
      </p:sp>
      <p:sp>
        <p:nvSpPr>
          <p:cNvPr id="17" name="Rectangle 5"/>
          <p:cNvSpPr>
            <a:spLocks noGrp="1" noChangeArrowheads="1"/>
          </p:cNvSpPr>
          <p:nvPr>
            <p:ph type="ftr" sz="quarter" idx="11"/>
          </p:nvPr>
        </p:nvSpPr>
        <p:spPr/>
        <p:txBody>
          <a:bodyPr/>
          <a:lstStyle>
            <a:lvl1pPr>
              <a:defRPr/>
            </a:lvl1pPr>
          </a:lstStyle>
          <a:p>
            <a:pPr>
              <a:defRPr/>
            </a:pPr>
            <a:endParaRPr lang="en-US" altLang="zh-CN"/>
          </a:p>
        </p:txBody>
      </p:sp>
      <p:sp>
        <p:nvSpPr>
          <p:cNvPr id="18" name="Rectangle 6"/>
          <p:cNvSpPr>
            <a:spLocks noGrp="1" noChangeArrowheads="1"/>
          </p:cNvSpPr>
          <p:nvPr>
            <p:ph type="sldNum" sz="quarter" idx="12"/>
          </p:nvPr>
        </p:nvSpPr>
        <p:spPr/>
        <p:txBody>
          <a:bodyPr/>
          <a:lstStyle>
            <a:lvl1pPr>
              <a:defRPr/>
            </a:lvl1pPr>
          </a:lstStyle>
          <a:p>
            <a:pPr>
              <a:defRPr/>
            </a:pPr>
            <a:fld id="{285C2D9B-1CCE-481B-B848-E80F1F50ACA6}" type="slidenum">
              <a:rPr lang="en-US" altLang="zh-CN"/>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86676464-E297-4DB0-8B19-5E7C24B7651E}" type="slidenum">
              <a:rPr lang="en-US" altLang="zh-CN"/>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02D65E67-E70B-4F78-B3B6-522EA70F70F0}" type="slidenum">
              <a:rPr lang="en-US" altLang="zh-CN"/>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B1FBEB23-8978-48B7-B663-6D583E6F0EE0}" type="slidenum">
              <a:rPr lang="en-US" altLang="zh-CN"/>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4EC57E61-E5F0-4ACA-A2DD-D82771CAC5E1}" type="slidenum">
              <a:rPr lang="en-US" altLang="zh-CN"/>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55B893F0-F362-4592-8C74-D48EC9412999}" type="slidenum">
              <a:rPr lang="en-US" altLang="zh-CN"/>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a:defRPr/>
            </a:lvl1pPr>
          </a:lstStyle>
          <a:p>
            <a:pPr>
              <a:defRPr/>
            </a:pPr>
            <a:fld id="{320D5764-CF08-408F-AFCF-675B99C042BF}" type="slidenum">
              <a:rPr lang="en-US" altLang="zh-CN"/>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a:defRPr/>
            </a:lvl1pPr>
          </a:lstStyle>
          <a:p>
            <a:pPr>
              <a:defRPr/>
            </a:pPr>
            <a:fld id="{F8599D35-1B16-4FDA-858F-AAF81AB2DFE5}" type="slidenum">
              <a:rPr lang="en-US" altLang="zh-CN"/>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a:defRPr/>
            </a:lvl1pPr>
          </a:lstStyle>
          <a:p>
            <a:pPr>
              <a:defRPr/>
            </a:pPr>
            <a:fld id="{B5EE5E5F-77D6-4965-9DE2-E6DC64C0BA7C}" type="slidenum">
              <a:rPr lang="en-US" altLang="zh-CN"/>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F3ABB044-4DD6-4620-A3D3-412F27C75253}" type="slidenum">
              <a:rPr lang="en-US" altLang="zh-CN"/>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06EDB5EC-4249-49D4-AD72-B4C5134313B5}" type="slidenum">
              <a:rPr lang="en-US" altLang="zh-CN"/>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5.jpeg"/><Relationship Id="rId12" Type="http://schemas.openxmlformats.org/officeDocument/2006/relationships/image" Target="../media/image4.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1" name="Rectangle 17"/>
          <p:cNvSpPr>
            <a:spLocks noChangeArrowheads="1"/>
          </p:cNvSpPr>
          <p:nvPr userDrawn="1"/>
        </p:nvSpPr>
        <p:spPr bwMode="auto">
          <a:xfrm>
            <a:off x="0" y="6378575"/>
            <a:ext cx="9144000" cy="479425"/>
          </a:xfrm>
          <a:prstGeom prst="rect">
            <a:avLst/>
          </a:prstGeom>
          <a:gradFill rotWithShape="1">
            <a:gsLst>
              <a:gs pos="0">
                <a:schemeClr val="bg1"/>
              </a:gs>
              <a:gs pos="50000">
                <a:schemeClr val="accent2">
                  <a:alpha val="50000"/>
                </a:schemeClr>
              </a:gs>
              <a:gs pos="100000">
                <a:schemeClr val="bg1"/>
              </a:gs>
            </a:gsLst>
            <a:lin ang="5400000" scaled="1"/>
          </a:gradFill>
          <a:ln w="9525">
            <a:noFill/>
            <a:miter lim="800000"/>
          </a:ln>
          <a:effectLst/>
        </p:spPr>
        <p:txBody>
          <a:bodyPr wrap="none" anchor="ctr"/>
          <a:lstStyle/>
          <a:p>
            <a:pPr>
              <a:defRPr/>
            </a:pPr>
            <a:endParaRPr lang="zh-CN" altLang="en-US">
              <a:latin typeface="Arial" panose="020B0604020202020204" pitchFamily="34" charset="0"/>
            </a:endParaRPr>
          </a:p>
        </p:txBody>
      </p:sp>
      <p:pic>
        <p:nvPicPr>
          <p:cNvPr id="1027" name="Picture 12" descr="花纹1"/>
          <p:cNvPicPr>
            <a:picLocks noChangeAspect="1" noChangeArrowheads="1"/>
          </p:cNvPicPr>
          <p:nvPr userDrawn="1"/>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93013" y="5126038"/>
            <a:ext cx="1550987" cy="173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Rectangle 11"/>
          <p:cNvSpPr>
            <a:spLocks noChangeArrowheads="1"/>
          </p:cNvSpPr>
          <p:nvPr userDrawn="1"/>
        </p:nvSpPr>
        <p:spPr bwMode="auto">
          <a:xfrm>
            <a:off x="0" y="0"/>
            <a:ext cx="9144000" cy="658813"/>
          </a:xfrm>
          <a:prstGeom prst="rect">
            <a:avLst/>
          </a:prstGeom>
          <a:gradFill rotWithShape="1">
            <a:gsLst>
              <a:gs pos="0">
                <a:schemeClr val="bg1"/>
              </a:gs>
              <a:gs pos="50000">
                <a:schemeClr val="accent2">
                  <a:alpha val="50000"/>
                </a:schemeClr>
              </a:gs>
              <a:gs pos="100000">
                <a:schemeClr val="bg1"/>
              </a:gs>
            </a:gsLst>
            <a:lin ang="5400000" scaled="1"/>
          </a:gradFill>
          <a:ln w="9525">
            <a:noFill/>
            <a:miter lim="800000"/>
          </a:ln>
          <a:effectLst/>
        </p:spPr>
        <p:txBody>
          <a:bodyPr wrap="none" anchor="ctr"/>
          <a:lstStyle/>
          <a:p>
            <a:pPr>
              <a:defRPr/>
            </a:pPr>
            <a:endParaRPr lang="zh-CN" altLang="en-US">
              <a:latin typeface="Arial" panose="020B0604020202020204" pitchFamily="34" charset="0"/>
            </a:endParaRPr>
          </a:p>
        </p:txBody>
      </p:sp>
      <p:grpSp>
        <p:nvGrpSpPr>
          <p:cNvPr id="1029" name="Group 8"/>
          <p:cNvGrpSpPr/>
          <p:nvPr userDrawn="1"/>
        </p:nvGrpSpPr>
        <p:grpSpPr bwMode="auto">
          <a:xfrm>
            <a:off x="228600" y="171450"/>
            <a:ext cx="952500" cy="952500"/>
            <a:chOff x="1284" y="87"/>
            <a:chExt cx="941" cy="941"/>
          </a:xfrm>
        </p:grpSpPr>
        <p:sp>
          <p:nvSpPr>
            <p:cNvPr id="4" name="Oval 9"/>
            <p:cNvSpPr>
              <a:spLocks noChangeArrowheads="1"/>
            </p:cNvSpPr>
            <p:nvPr/>
          </p:nvSpPr>
          <p:spPr bwMode="auto">
            <a:xfrm>
              <a:off x="1284" y="87"/>
              <a:ext cx="941" cy="941"/>
            </a:xfrm>
            <a:prstGeom prst="ellipse">
              <a:avLst/>
            </a:prstGeom>
            <a:solidFill>
              <a:srgbClr val="333399"/>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036" name="Oval 10" descr="5643ce3129163969ac4b5ff0"/>
            <p:cNvSpPr>
              <a:spLocks noChangeArrowheads="1"/>
            </p:cNvSpPr>
            <p:nvPr/>
          </p:nvSpPr>
          <p:spPr bwMode="auto">
            <a:xfrm>
              <a:off x="1344" y="143"/>
              <a:ext cx="817" cy="817"/>
            </a:xfrm>
            <a:prstGeom prst="ellipse">
              <a:avLst/>
            </a:prstGeom>
            <a:blipFill dpi="0" rotWithShape="1">
              <a:blip r:embed="rId13"/>
              <a:srcRect/>
              <a:stretch>
                <a:fillRect/>
              </a:stretch>
            </a:blipFill>
            <a:ln w="38100">
              <a:solidFill>
                <a:schemeClr val="bg1"/>
              </a:solidFill>
              <a:round/>
            </a:ln>
          </p:spPr>
          <p:txBody>
            <a:bodyPr wrap="none" anchor="ctr"/>
            <a:lstStyle/>
            <a:p>
              <a:endParaRPr lang="zh-CN" altLang="en-US"/>
            </a:p>
          </p:txBody>
        </p:sp>
      </p:grpSp>
      <p:sp>
        <p:nvSpPr>
          <p:cNvPr id="103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3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sz="1400">
                <a:latin typeface="Arial" panose="020B0604020202020204" pitchFamily="34" charset="0"/>
              </a:defRPr>
            </a:lvl1pPr>
          </a:lstStyle>
          <a:p>
            <a:pPr>
              <a:defRPr/>
            </a:pPr>
            <a:endParaRPr lang="en-US" altLang="zh-CN"/>
          </a:p>
        </p:txBody>
      </p:sp>
      <p:sp>
        <p:nvSpPr>
          <p:cNvPr id="2"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a:defRPr sz="1400">
                <a:latin typeface="Arial" panose="020B0604020202020204" pitchFamily="34" charset="0"/>
              </a:defRPr>
            </a:lvl1pPr>
          </a:lstStyle>
          <a:p>
            <a:pPr>
              <a:defRPr/>
            </a:pPr>
            <a:endParaRPr lang="en-US" altLang="zh-CN"/>
          </a:p>
        </p:txBody>
      </p:sp>
      <p:sp>
        <p:nvSpPr>
          <p:cNvPr id="3"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a:defRPr sz="1400">
                <a:latin typeface="Arial" panose="020B0604020202020204" pitchFamily="34" charset="0"/>
              </a:defRPr>
            </a:lvl1pPr>
          </a:lstStyle>
          <a:p>
            <a:pPr>
              <a:defRPr/>
            </a:pPr>
            <a:fld id="{1D6D54BE-4C21-463B-806D-1C514AFA0B0B}" type="slidenum">
              <a:rPr lang="en-US" altLang="zh-CN"/>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31.jpeg"/><Relationship Id="rId1" Type="http://schemas.openxmlformats.org/officeDocument/2006/relationships/image" Target="../media/image23.jpeg"/></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36.png"/><Relationship Id="rId3" Type="http://schemas.openxmlformats.org/officeDocument/2006/relationships/image" Target="../media/image35.png"/><Relationship Id="rId2" Type="http://schemas.openxmlformats.org/officeDocument/2006/relationships/image" Target="../media/image4.jpeg"/><Relationship Id="rId1" Type="http://schemas.openxmlformats.org/officeDocument/2006/relationships/image" Target="../media/image23.jpe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40.png"/><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42.png"/><Relationship Id="rId1" Type="http://schemas.openxmlformats.org/officeDocument/2006/relationships/image" Target="../media/image41.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8.jpe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2.jpeg"/><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4.png"/><Relationship Id="rId1" Type="http://schemas.openxmlformats.org/officeDocument/2006/relationships/image" Target="../media/image13.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3.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kumimoji="1" lang="zh-CN" altLang="en-US"/>
          </a:p>
        </p:txBody>
      </p:sp>
      <p:sp>
        <p:nvSpPr>
          <p:cNvPr id="3" name="副标题 2"/>
          <p:cNvSpPr>
            <a:spLocks noGrp="1"/>
          </p:cNvSpPr>
          <p:nvPr>
            <p:ph type="subTitle" idx="1"/>
          </p:nvPr>
        </p:nvSpPr>
        <p:spPr/>
        <p:txBody>
          <a:bodyPr/>
          <a:lstStyle/>
          <a:p>
            <a:endParaRPr kumimoji="1" lang="zh-CN" altLang="en-US" dirty="0"/>
          </a:p>
        </p:txBody>
      </p:sp>
      <p:pic>
        <p:nvPicPr>
          <p:cNvPr id="5" name="图片 4"/>
          <p:cNvPicPr>
            <a:picLocks noChangeAspect="1"/>
          </p:cNvPicPr>
          <p:nvPr/>
        </p:nvPicPr>
        <p:blipFill>
          <a:blip r:embed="rId1"/>
          <a:stretch>
            <a:fillRect/>
          </a:stretch>
        </p:blipFill>
        <p:spPr>
          <a:xfrm>
            <a:off x="-12065" y="0"/>
            <a:ext cx="9156700" cy="6858000"/>
          </a:xfrm>
          <a:prstGeom prst="rect">
            <a:avLst/>
          </a:prstGeom>
        </p:spPr>
      </p:pic>
      <p:sp>
        <p:nvSpPr>
          <p:cNvPr id="4" name="文本框 3"/>
          <p:cNvSpPr txBox="1"/>
          <p:nvPr/>
        </p:nvSpPr>
        <p:spPr>
          <a:xfrm>
            <a:off x="2300940" y="2070348"/>
            <a:ext cx="4273550" cy="768350"/>
          </a:xfrm>
          <a:prstGeom prst="rect">
            <a:avLst/>
          </a:prstGeom>
          <a:noFill/>
        </p:spPr>
        <p:txBody>
          <a:bodyPr wrap="none" rtlCol="0">
            <a:spAutoFit/>
          </a:bodyPr>
          <a:lstStyle/>
          <a:p>
            <a:r>
              <a:rPr kumimoji="1" lang="en-US" altLang="zh-CN" sz="4400" dirty="0" smtClean="0">
                <a:latin typeface="Charter Black"/>
                <a:cs typeface="Charter Black"/>
              </a:rPr>
              <a:t>CHINA STORY</a:t>
            </a:r>
            <a:endParaRPr kumimoji="1" lang="zh-CN" altLang="en-US" sz="4400" dirty="0">
              <a:latin typeface="Charter Black"/>
              <a:cs typeface="Charter Black"/>
            </a:endParaRPr>
          </a:p>
        </p:txBody>
      </p:sp>
      <p:sp>
        <p:nvSpPr>
          <p:cNvPr id="6" name="文本框 5"/>
          <p:cNvSpPr txBox="1"/>
          <p:nvPr/>
        </p:nvSpPr>
        <p:spPr>
          <a:xfrm>
            <a:off x="3212353" y="2888970"/>
            <a:ext cx="2420620" cy="768350"/>
          </a:xfrm>
          <a:prstGeom prst="rect">
            <a:avLst/>
          </a:prstGeom>
          <a:noFill/>
        </p:spPr>
        <p:txBody>
          <a:bodyPr wrap="none" rtlCol="0">
            <a:spAutoFit/>
          </a:bodyPr>
          <a:lstStyle/>
          <a:p>
            <a:r>
              <a:rPr kumimoji="1" lang="zh-CN" altLang="en-US" sz="4400" b="1" dirty="0" smtClean="0">
                <a:latin typeface="华文行楷" panose="02010800040101010101" charset="-122"/>
                <a:ea typeface="华文行楷" panose="02010800040101010101" charset="-122"/>
                <a:cs typeface="华文行楷" panose="02010800040101010101" charset="-122"/>
              </a:rPr>
              <a:t>中国故事</a:t>
            </a:r>
            <a:endParaRPr kumimoji="1" lang="zh-CN" altLang="en-US" sz="4400" b="1" dirty="0">
              <a:latin typeface="华文行楷" panose="02010800040101010101" charset="-122"/>
              <a:ea typeface="华文行楷" panose="02010800040101010101" charset="-122"/>
              <a:cs typeface="华文行楷" panose="02010800040101010101" charset="-122"/>
            </a:endParaRPr>
          </a:p>
        </p:txBody>
      </p:sp>
      <p:sp>
        <p:nvSpPr>
          <p:cNvPr id="7" name="文本框 6"/>
          <p:cNvSpPr txBox="1"/>
          <p:nvPr/>
        </p:nvSpPr>
        <p:spPr>
          <a:xfrm>
            <a:off x="552824" y="4786779"/>
            <a:ext cx="2967990" cy="368300"/>
          </a:xfrm>
          <a:prstGeom prst="rect">
            <a:avLst/>
          </a:prstGeom>
          <a:noFill/>
        </p:spPr>
        <p:txBody>
          <a:bodyPr wrap="none" rtlCol="0">
            <a:spAutoFit/>
          </a:bodyPr>
          <a:lstStyle/>
          <a:p>
            <a:r>
              <a:rPr kumimoji="1" lang="en-US" altLang="zh-CN" b="1" i="1" dirty="0" smtClean="0">
                <a:latin typeface="Times New Roman" panose="02020603050405020304"/>
                <a:cs typeface="Times New Roman" panose="02020603050405020304"/>
              </a:rPr>
              <a:t>Tells </a:t>
            </a:r>
            <a:r>
              <a:rPr kumimoji="1" lang="en-US" altLang="zh-CN" b="1" i="1" dirty="0" smtClean="0">
                <a:latin typeface="Times New Roman" panose="02020603050405020304"/>
                <a:cs typeface="Times New Roman" panose="02020603050405020304"/>
              </a:rPr>
              <a:t>the</a:t>
            </a:r>
            <a:r>
              <a:rPr kumimoji="1" lang="en-US" altLang="zh-CN" b="1" i="1" dirty="0" smtClean="0">
                <a:latin typeface="Times New Roman" panose="02020603050405020304"/>
                <a:cs typeface="Times New Roman" panose="02020603050405020304"/>
              </a:rPr>
              <a:t> </a:t>
            </a:r>
            <a:r>
              <a:rPr kumimoji="1" lang="en-US" altLang="zh-CN" b="1" i="1" dirty="0">
                <a:latin typeface="Times New Roman" panose="02020603050405020304"/>
                <a:cs typeface="Times New Roman" panose="02020603050405020304"/>
              </a:rPr>
              <a:t>story </a:t>
            </a:r>
            <a:r>
              <a:rPr kumimoji="1" lang="en-US" altLang="zh-CN" b="1" i="1" dirty="0" smtClean="0">
                <a:latin typeface="Times New Roman" panose="02020603050405020304"/>
                <a:cs typeface="Times New Roman" panose="02020603050405020304"/>
              </a:rPr>
              <a:t>of</a:t>
            </a:r>
            <a:r>
              <a:rPr kumimoji="1" lang="zh-CN" altLang="en-US" b="1" i="1" dirty="0" smtClean="0">
                <a:latin typeface="Times New Roman" panose="02020603050405020304"/>
                <a:cs typeface="Times New Roman" panose="02020603050405020304"/>
              </a:rPr>
              <a:t> </a:t>
            </a:r>
            <a:r>
              <a:rPr kumimoji="1" lang="en-US" altLang="zh-CN" b="1" i="1" dirty="0" smtClean="0">
                <a:latin typeface="Times New Roman" panose="02020603050405020304"/>
                <a:cs typeface="Times New Roman" panose="02020603050405020304"/>
              </a:rPr>
              <a:t>a</a:t>
            </a:r>
            <a:r>
              <a:rPr kumimoji="1" lang="zh-CN" altLang="en-US" b="1" i="1" dirty="0" smtClean="0">
                <a:latin typeface="Times New Roman" panose="02020603050405020304"/>
                <a:cs typeface="Times New Roman" panose="02020603050405020304"/>
              </a:rPr>
              <a:t> </a:t>
            </a:r>
            <a:r>
              <a:rPr kumimoji="1" lang="en-US" altLang="zh-CN" b="1" i="1" dirty="0" smtClean="0">
                <a:latin typeface="Times New Roman" panose="02020603050405020304"/>
                <a:cs typeface="Times New Roman" panose="02020603050405020304"/>
              </a:rPr>
              <a:t>r</a:t>
            </a:r>
            <a:r>
              <a:rPr kumimoji="1" lang="en-US" altLang="zh-CN" b="1" i="1" dirty="0" smtClean="0">
                <a:latin typeface="Times New Roman" panose="02020603050405020304"/>
                <a:cs typeface="Times New Roman" panose="02020603050405020304"/>
              </a:rPr>
              <a:t>eal China </a:t>
            </a:r>
            <a:endParaRPr kumimoji="1" lang="zh-CN" altLang="en-US" b="1" i="1" dirty="0">
              <a:latin typeface="Times New Roman" panose="02020603050405020304"/>
              <a:cs typeface="Times New Roman" panose="02020603050405020304"/>
            </a:endParaRPr>
          </a:p>
        </p:txBody>
      </p:sp>
      <p:sp>
        <p:nvSpPr>
          <p:cNvPr id="8" name="文本框 7"/>
          <p:cNvSpPr txBox="1"/>
          <p:nvPr/>
        </p:nvSpPr>
        <p:spPr>
          <a:xfrm>
            <a:off x="685800" y="5179447"/>
            <a:ext cx="2245995" cy="368300"/>
          </a:xfrm>
          <a:prstGeom prst="rect">
            <a:avLst/>
          </a:prstGeom>
          <a:noFill/>
        </p:spPr>
        <p:txBody>
          <a:bodyPr wrap="none" rtlCol="0">
            <a:spAutoFit/>
          </a:bodyPr>
          <a:lstStyle/>
          <a:p>
            <a:r>
              <a:rPr kumimoji="1" lang="zh-CN" altLang="en-US" b="1" dirty="0" smtClean="0">
                <a:latin typeface="华文行楷" panose="02010800040101010101" charset="-122"/>
                <a:ea typeface="华文行楷" panose="02010800040101010101" charset="-122"/>
                <a:cs typeface="华文行楷" panose="02010800040101010101" charset="-122"/>
              </a:rPr>
              <a:t>讲述一个真实的中国</a:t>
            </a:r>
            <a:endParaRPr kumimoji="1" lang="zh-CN" altLang="en-US" b="1" dirty="0">
              <a:latin typeface="华文行楷" panose="02010800040101010101" charset="-122"/>
              <a:ea typeface="华文行楷" panose="02010800040101010101" charset="-122"/>
              <a:cs typeface="华文行楷" panose="02010800040101010101"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椭圆 2"/>
          <p:cNvSpPr/>
          <p:nvPr/>
        </p:nvSpPr>
        <p:spPr>
          <a:xfrm>
            <a:off x="3352800" y="392113"/>
            <a:ext cx="2511425" cy="1146175"/>
          </a:xfrm>
          <a:prstGeom prst="ellipse">
            <a:avLst/>
          </a:prstGeom>
          <a:gradFill flip="none"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5400000" scaled="1"/>
            <a:tileRect/>
          </a:gradFill>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altLang="zh-CN" sz="3200" dirty="0">
                <a:solidFill>
                  <a:schemeClr val="tx1"/>
                </a:solidFill>
              </a:rPr>
              <a:t>Song Dynasty</a:t>
            </a:r>
            <a:endParaRPr lang="zh-CN" altLang="en-US" sz="3200" dirty="0">
              <a:solidFill>
                <a:schemeClr val="tx1"/>
              </a:solidFill>
            </a:endParaRPr>
          </a:p>
        </p:txBody>
      </p:sp>
      <p:pic>
        <p:nvPicPr>
          <p:cNvPr id="11268"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38163" y="1709738"/>
            <a:ext cx="7675562" cy="2779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9" name="TextBox 1"/>
          <p:cNvSpPr txBox="1">
            <a:spLocks noChangeArrowheads="1"/>
          </p:cNvSpPr>
          <p:nvPr/>
        </p:nvSpPr>
        <p:spPr bwMode="auto">
          <a:xfrm>
            <a:off x="2308225" y="2284413"/>
            <a:ext cx="5791200" cy="1630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r>
              <a:rPr lang="en-US" altLang="zh-CN" sz="2000"/>
              <a:t>To the Song Dynasty, porcelain skills have been over half of Chinese, considered as the most prosperous period for porcelain. Then Jun kiln, Ge kiln,Ru kiln,Guan kiln and the Ding kiln are known as the five famous kilns in China.</a:t>
            </a:r>
            <a:endParaRPr lang="zh-CN" altLang="en-US" sz="2000"/>
          </a:p>
        </p:txBody>
      </p:sp>
      <p:pic>
        <p:nvPicPr>
          <p:cNvPr id="1127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075" y="4505325"/>
            <a:ext cx="2400300" cy="193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0463" y="4489450"/>
            <a:ext cx="2425700" cy="193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72" name="TextBox 3"/>
          <p:cNvSpPr txBox="1">
            <a:spLocks noChangeArrowheads="1"/>
          </p:cNvSpPr>
          <p:nvPr/>
        </p:nvSpPr>
        <p:spPr bwMode="auto">
          <a:xfrm>
            <a:off x="1108075" y="6442075"/>
            <a:ext cx="2578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a:t>From Ru kiln</a:t>
            </a:r>
            <a:endParaRPr lang="zh-CN" altLang="en-US"/>
          </a:p>
        </p:txBody>
      </p:sp>
      <p:sp>
        <p:nvSpPr>
          <p:cNvPr id="11273" name="TextBox 4"/>
          <p:cNvSpPr txBox="1">
            <a:spLocks noChangeArrowheads="1"/>
          </p:cNvSpPr>
          <p:nvPr/>
        </p:nvSpPr>
        <p:spPr bwMode="auto">
          <a:xfrm>
            <a:off x="5203825" y="6488113"/>
            <a:ext cx="2192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a:t>From Guan kiln</a:t>
            </a:r>
            <a:endParaRPr lang="zh-CN" altLang="en-US"/>
          </a:p>
        </p:txBody>
      </p:sp>
      <p:pic>
        <p:nvPicPr>
          <p:cNvPr id="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075" y="4505325"/>
            <a:ext cx="2400300" cy="193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0463" y="4489450"/>
            <a:ext cx="2425700" cy="193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box(in)">
                                      <p:cBhvr>
                                        <p:cTn id="7" dur="2000"/>
                                        <p:tgtEl>
                                          <p:spTgt spid="11269"/>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edge">
                                      <p:cBhvr>
                                        <p:cTn id="12" dur="2000"/>
                                        <p:tgtEl>
                                          <p:spTgt spid="2"/>
                                        </p:tgtEl>
                                      </p:cBhvr>
                                    </p:animEffect>
                                  </p:childTnLst>
                                </p:cTn>
                              </p:par>
                              <p:par>
                                <p:cTn id="13" presetID="2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edge">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P spid="11269"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15"/>
          <p:cNvSpPr>
            <a:spLocks noChangeArrowheads="1"/>
          </p:cNvSpPr>
          <p:nvPr/>
        </p:nvSpPr>
        <p:spPr bwMode="auto">
          <a:xfrm>
            <a:off x="766763" y="1504950"/>
            <a:ext cx="7543800" cy="3925888"/>
          </a:xfrm>
          <a:prstGeom prst="roundRect">
            <a:avLst>
              <a:gd name="adj" fmla="val 4329"/>
            </a:avLst>
          </a:prstGeom>
          <a:solidFill>
            <a:schemeClr val="bg1"/>
          </a:solidFill>
          <a:ln w="9525">
            <a:solidFill>
              <a:srgbClr val="0033CC"/>
            </a:solidFill>
            <a:round/>
          </a:ln>
        </p:spPr>
        <p:txBody>
          <a:bodyPr wrap="none" anchor="ctr"/>
          <a:lstStyle/>
          <a:p>
            <a:endParaRPr lang="zh-CN" altLang="en-US"/>
          </a:p>
        </p:txBody>
      </p:sp>
      <p:sp>
        <p:nvSpPr>
          <p:cNvPr id="12291" name="AutoShape 16"/>
          <p:cNvSpPr>
            <a:spLocks noChangeArrowheads="1"/>
          </p:cNvSpPr>
          <p:nvPr/>
        </p:nvSpPr>
        <p:spPr bwMode="auto">
          <a:xfrm>
            <a:off x="1474788" y="1262063"/>
            <a:ext cx="2527300" cy="471487"/>
          </a:xfrm>
          <a:prstGeom prst="roundRect">
            <a:avLst>
              <a:gd name="adj" fmla="val 36699"/>
            </a:avLst>
          </a:prstGeom>
          <a:solidFill>
            <a:schemeClr val="bg1"/>
          </a:solidFill>
          <a:ln w="9525">
            <a:solidFill>
              <a:srgbClr val="0033CC"/>
            </a:solidFill>
            <a:round/>
          </a:ln>
        </p:spPr>
        <p:txBody>
          <a:bodyPr wrap="none" anchor="ctr"/>
          <a:lstStyle/>
          <a:p>
            <a:endParaRPr lang="zh-CN" altLang="en-US"/>
          </a:p>
        </p:txBody>
      </p:sp>
      <p:sp>
        <p:nvSpPr>
          <p:cNvPr id="12292" name="Text Box 17"/>
          <p:cNvSpPr txBox="1">
            <a:spLocks noChangeArrowheads="1"/>
          </p:cNvSpPr>
          <p:nvPr/>
        </p:nvSpPr>
        <p:spPr bwMode="auto">
          <a:xfrm>
            <a:off x="1573213" y="1296988"/>
            <a:ext cx="26336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000"/>
              <a:t>From Ding kiln</a:t>
            </a:r>
            <a:endParaRPr lang="en-US" altLang="zh-CN" sz="2000"/>
          </a:p>
        </p:txBody>
      </p:sp>
      <p:sp>
        <p:nvSpPr>
          <p:cNvPr id="12293" name="Rectangle 2"/>
          <p:cNvSpPr>
            <a:spLocks noGrp="1" noChangeArrowheads="1"/>
          </p:cNvSpPr>
          <p:nvPr>
            <p:ph type="title"/>
          </p:nvPr>
        </p:nvSpPr>
        <p:spPr>
          <a:xfrm>
            <a:off x="952500" y="331788"/>
            <a:ext cx="6505575" cy="604837"/>
          </a:xfrm>
        </p:spPr>
        <p:txBody>
          <a:bodyPr/>
          <a:lstStyle/>
          <a:p>
            <a:pPr eaLnBrk="1" hangingPunct="1"/>
            <a:endParaRPr lang="en-US" altLang="zh-CN" sz="3200" smtClean="0"/>
          </a:p>
        </p:txBody>
      </p:sp>
      <p:pic>
        <p:nvPicPr>
          <p:cNvPr id="12294" name="Picture 6" descr="未标题-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487738" y="2746375"/>
            <a:ext cx="1604962" cy="270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Line 18"/>
          <p:cNvSpPr>
            <a:spLocks noChangeShapeType="1"/>
          </p:cNvSpPr>
          <p:nvPr/>
        </p:nvSpPr>
        <p:spPr bwMode="auto">
          <a:xfrm>
            <a:off x="4546600" y="1503363"/>
            <a:ext cx="0" cy="1365250"/>
          </a:xfrm>
          <a:prstGeom prst="line">
            <a:avLst/>
          </a:prstGeom>
          <a:noFill/>
          <a:ln w="9525">
            <a:solidFill>
              <a:srgbClr val="0033CC"/>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2296" name="AutoShape 19"/>
          <p:cNvSpPr>
            <a:spLocks noChangeArrowheads="1"/>
          </p:cNvSpPr>
          <p:nvPr/>
        </p:nvSpPr>
        <p:spPr bwMode="auto">
          <a:xfrm>
            <a:off x="5173663" y="1265238"/>
            <a:ext cx="2527300" cy="471487"/>
          </a:xfrm>
          <a:prstGeom prst="roundRect">
            <a:avLst>
              <a:gd name="adj" fmla="val 36699"/>
            </a:avLst>
          </a:prstGeom>
          <a:solidFill>
            <a:schemeClr val="bg1"/>
          </a:solidFill>
          <a:ln w="9525">
            <a:solidFill>
              <a:srgbClr val="0033CC"/>
            </a:solidFill>
            <a:round/>
          </a:ln>
        </p:spPr>
        <p:txBody>
          <a:bodyPr wrap="none" anchor="ctr"/>
          <a:lstStyle/>
          <a:p>
            <a:endParaRPr lang="zh-CN" altLang="en-US"/>
          </a:p>
        </p:txBody>
      </p:sp>
      <p:sp>
        <p:nvSpPr>
          <p:cNvPr id="12297" name="Text Box 20"/>
          <p:cNvSpPr txBox="1">
            <a:spLocks noChangeArrowheads="1"/>
          </p:cNvSpPr>
          <p:nvPr/>
        </p:nvSpPr>
        <p:spPr bwMode="auto">
          <a:xfrm>
            <a:off x="5173663" y="1265238"/>
            <a:ext cx="26336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000"/>
              <a:t>From Jun kiln</a:t>
            </a:r>
            <a:endParaRPr lang="en-US" altLang="zh-CN" sz="2000"/>
          </a:p>
        </p:txBody>
      </p:sp>
      <p:pic>
        <p:nvPicPr>
          <p:cNvPr id="1229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0613" y="2185988"/>
            <a:ext cx="2911475"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9"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0788" y="2070100"/>
            <a:ext cx="2670175" cy="272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871855" y="5631180"/>
            <a:ext cx="6753860" cy="706755"/>
          </a:xfrm>
          <a:prstGeom prst="rect">
            <a:avLst/>
          </a:prstGeom>
        </p:spPr>
        <p:txBody>
          <a:bodyPr wrap="square">
            <a:spAutoFit/>
          </a:bodyPr>
          <a:lstStyle/>
          <a:p>
            <a:pPr>
              <a:defRPr/>
            </a:pPr>
            <a:r>
              <a:rPr lang="en-US" altLang="zh-CN" sz="2000" b="1" dirty="0">
                <a:latin typeface="+mn-lt"/>
              </a:rPr>
              <a:t>Song Dynasty is the highest aesthetic</a:t>
            </a:r>
            <a:r>
              <a:rPr lang="zh-CN" altLang="en-US" sz="2000" b="1" dirty="0">
                <a:latin typeface="+mn-lt"/>
              </a:rPr>
              <a:t>（美学的） </a:t>
            </a:r>
            <a:r>
              <a:rPr lang="en-US" altLang="zh-CN" sz="2000" b="1" dirty="0">
                <a:latin typeface="+mn-lt"/>
              </a:rPr>
              <a:t>era of porcelain.</a:t>
            </a:r>
            <a:endParaRPr lang="en-US" altLang="zh-CN" sz="2000" b="1"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298"/>
                                        </p:tgtEl>
                                        <p:attrNameLst>
                                          <p:attrName>style.visibility</p:attrName>
                                        </p:attrNameLst>
                                      </p:cBhvr>
                                      <p:to>
                                        <p:strVal val="visible"/>
                                      </p:to>
                                    </p:set>
                                    <p:animEffect transition="in" filter="barn(inVertical)">
                                      <p:cBhvr>
                                        <p:cTn id="7" dur="500"/>
                                        <p:tgtEl>
                                          <p:spTgt spid="12298"/>
                                        </p:tgtEl>
                                      </p:cBhvr>
                                    </p:animEffect>
                                  </p:childTnLst>
                                </p:cTn>
                              </p:par>
                              <p:par>
                                <p:cTn id="8" presetID="16" presetClass="entr" presetSubtype="21" fill="hold" nodeType="withEffect">
                                  <p:stCondLst>
                                    <p:cond delay="0"/>
                                  </p:stCondLst>
                                  <p:childTnLst>
                                    <p:set>
                                      <p:cBhvr>
                                        <p:cTn id="9" dur="1" fill="hold">
                                          <p:stCondLst>
                                            <p:cond delay="0"/>
                                          </p:stCondLst>
                                        </p:cTn>
                                        <p:tgtEl>
                                          <p:spTgt spid="12299"/>
                                        </p:tgtEl>
                                        <p:attrNameLst>
                                          <p:attrName>style.visibility</p:attrName>
                                        </p:attrNameLst>
                                      </p:cBhvr>
                                      <p:to>
                                        <p:strVal val="visible"/>
                                      </p:to>
                                    </p:set>
                                    <p:animEffect transition="in" filter="barn(inVertical)">
                                      <p:cBhvr>
                                        <p:cTn id="10" dur="500"/>
                                        <p:tgtEl>
                                          <p:spTgt spid="12299"/>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p:tgtEl>
                                          <p:spTgt spid="2"/>
                                        </p:tgtEl>
                                        <p:attrNameLst>
                                          <p:attrName>ppt_y</p:attrName>
                                        </p:attrNameLst>
                                      </p:cBhvr>
                                      <p:tavLst>
                                        <p:tav tm="0">
                                          <p:val>
                                            <p:strVal val="#ppt_y+#ppt_h*1.125000"/>
                                          </p:val>
                                        </p:tav>
                                        <p:tav tm="100000">
                                          <p:val>
                                            <p:strVal val="#ppt_y"/>
                                          </p:val>
                                        </p:tav>
                                      </p:tavLst>
                                    </p:anim>
                                    <p:animEffect transition="in" filter="wipe(up)">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rc 2"/>
          <p:cNvSpPr/>
          <p:nvPr/>
        </p:nvSpPr>
        <p:spPr bwMode="auto">
          <a:xfrm>
            <a:off x="-17463" y="1555750"/>
            <a:ext cx="2217738" cy="3822700"/>
          </a:xfrm>
          <a:custGeom>
            <a:avLst/>
            <a:gdLst>
              <a:gd name="T0" fmla="*/ 2147483647 w 21787"/>
              <a:gd name="T1" fmla="*/ 0 h 43200"/>
              <a:gd name="T2" fmla="*/ 0 w 21787"/>
              <a:gd name="T3" fmla="*/ 2147483647 h 43200"/>
              <a:gd name="T4" fmla="*/ 2147483647 w 21787"/>
              <a:gd name="T5" fmla="*/ 2147483647 h 43200"/>
              <a:gd name="T6" fmla="*/ 0 60000 65536"/>
              <a:gd name="T7" fmla="*/ 0 60000 65536"/>
              <a:gd name="T8" fmla="*/ 0 60000 65536"/>
              <a:gd name="T9" fmla="*/ 0 w 21787"/>
              <a:gd name="T10" fmla="*/ 0 h 43200"/>
              <a:gd name="T11" fmla="*/ 21787 w 21787"/>
              <a:gd name="T12" fmla="*/ 43200 h 43200"/>
            </a:gdLst>
            <a:ahLst/>
            <a:cxnLst>
              <a:cxn ang="T6">
                <a:pos x="T0" y="T1"/>
              </a:cxn>
              <a:cxn ang="T7">
                <a:pos x="T2" y="T3"/>
              </a:cxn>
              <a:cxn ang="T8">
                <a:pos x="T4" y="T5"/>
              </a:cxn>
            </a:cxnLst>
            <a:rect l="T9" t="T10" r="T11" b="T12"/>
            <a:pathLst>
              <a:path w="21787" h="43200" fill="none" extrusionOk="0">
                <a:moveTo>
                  <a:pt x="186" y="0"/>
                </a:moveTo>
                <a:cubicBezTo>
                  <a:pt x="12116" y="0"/>
                  <a:pt x="21787" y="9670"/>
                  <a:pt x="21787" y="21600"/>
                </a:cubicBezTo>
                <a:cubicBezTo>
                  <a:pt x="21787" y="33529"/>
                  <a:pt x="12116" y="43200"/>
                  <a:pt x="187" y="43200"/>
                </a:cubicBezTo>
                <a:cubicBezTo>
                  <a:pt x="124" y="43200"/>
                  <a:pt x="62" y="43199"/>
                  <a:pt x="-1" y="43199"/>
                </a:cubicBezTo>
              </a:path>
              <a:path w="21787" h="43200" stroke="0" extrusionOk="0">
                <a:moveTo>
                  <a:pt x="186" y="0"/>
                </a:moveTo>
                <a:cubicBezTo>
                  <a:pt x="12116" y="0"/>
                  <a:pt x="21787" y="9670"/>
                  <a:pt x="21787" y="21600"/>
                </a:cubicBezTo>
                <a:cubicBezTo>
                  <a:pt x="21787" y="33529"/>
                  <a:pt x="12116" y="43200"/>
                  <a:pt x="187" y="43200"/>
                </a:cubicBezTo>
                <a:cubicBezTo>
                  <a:pt x="124" y="43200"/>
                  <a:pt x="62" y="43199"/>
                  <a:pt x="-1" y="43199"/>
                </a:cubicBezTo>
                <a:lnTo>
                  <a:pt x="187" y="21600"/>
                </a:lnTo>
                <a:lnTo>
                  <a:pt x="186" y="0"/>
                </a:lnTo>
                <a:close/>
              </a:path>
            </a:pathLst>
          </a:custGeom>
          <a:solidFill>
            <a:schemeClr val="bg1">
              <a:alpha val="16862"/>
            </a:schemeClr>
          </a:solidFill>
          <a:ln w="28575">
            <a:solidFill>
              <a:srgbClr val="0033CC"/>
            </a:solidFill>
            <a:round/>
          </a:ln>
        </p:spPr>
        <p:txBody>
          <a:bodyPr wrap="none" anchor="ctr"/>
          <a:lstStyle/>
          <a:p>
            <a:endParaRPr lang="zh-CN" altLang="en-US"/>
          </a:p>
        </p:txBody>
      </p:sp>
      <p:pic>
        <p:nvPicPr>
          <p:cNvPr id="13316" name="Picture 4" descr="花纹"/>
          <p:cNvPicPr>
            <a:picLocks noChangeAspect="1" noChangeArrowheads="1"/>
          </p:cNvPicPr>
          <p:nvPr/>
        </p:nvPicPr>
        <p:blipFill>
          <a:blip r:embed="rId1">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314325" y="1833563"/>
            <a:ext cx="2506663" cy="334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Rectangle 12"/>
          <p:cNvSpPr>
            <a:spLocks noChangeArrowheads="1"/>
          </p:cNvSpPr>
          <p:nvPr/>
        </p:nvSpPr>
        <p:spPr bwMode="auto">
          <a:xfrm>
            <a:off x="2038350" y="1555750"/>
            <a:ext cx="6924675"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buClr>
                <a:schemeClr val="tx1"/>
              </a:buClr>
            </a:pPr>
            <a:r>
              <a:rPr lang="en-US" altLang="zh-CN" sz="2000">
                <a:solidFill>
                  <a:srgbClr val="000000"/>
                </a:solidFill>
              </a:rPr>
              <a:t>Yuan Dynasty is Chinese porcelain production turning period, innovation and development in many ways. The blue and white porcelain became the mainstream of Jingdezhen porcelain production.</a:t>
            </a:r>
            <a:endParaRPr lang="en-US" altLang="zh-CN" sz="2000"/>
          </a:p>
        </p:txBody>
      </p:sp>
      <p:sp>
        <p:nvSpPr>
          <p:cNvPr id="2" name="椭圆 1"/>
          <p:cNvSpPr/>
          <p:nvPr/>
        </p:nvSpPr>
        <p:spPr>
          <a:xfrm>
            <a:off x="2951163" y="292100"/>
            <a:ext cx="3362325" cy="1106488"/>
          </a:xfrm>
          <a:prstGeom prst="ellipse">
            <a:avLst/>
          </a:prstGeom>
          <a:gradFill flip="none"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5400000" scaled="1"/>
            <a:tileRect/>
          </a:gradFill>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altLang="zh-CN" sz="2400" dirty="0"/>
              <a:t>Yuan Dynasty</a:t>
            </a:r>
            <a:endParaRPr lang="zh-CN" altLang="en-US" sz="2400" dirty="0"/>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7684" y="2957284"/>
            <a:ext cx="6305097" cy="2974093"/>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wheel(1)">
                                      <p:cBhvr>
                                        <p:cTn id="7" dur="2000"/>
                                        <p:tgtEl>
                                          <p:spTgt spid="13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3317"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41375" y="741363"/>
            <a:ext cx="8534400" cy="332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椭圆 2"/>
          <p:cNvSpPr/>
          <p:nvPr/>
        </p:nvSpPr>
        <p:spPr>
          <a:xfrm>
            <a:off x="3454400" y="377825"/>
            <a:ext cx="2351088" cy="1103313"/>
          </a:xfrm>
          <a:prstGeom prst="ellipse">
            <a:avLst/>
          </a:prstGeom>
          <a:gradFill flip="none"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5400000" scaled="1"/>
            <a:tileRect/>
          </a:gradFill>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altLang="zh-CN" sz="2800" dirty="0"/>
              <a:t>Ming Dynasty</a:t>
            </a:r>
            <a:endParaRPr lang="zh-CN" altLang="en-US" sz="2800" dirty="0"/>
          </a:p>
        </p:txBody>
      </p:sp>
      <p:sp>
        <p:nvSpPr>
          <p:cNvPr id="14341" name="矩形 1"/>
          <p:cNvSpPr>
            <a:spLocks noChangeArrowheads="1"/>
          </p:cNvSpPr>
          <p:nvPr/>
        </p:nvSpPr>
        <p:spPr bwMode="auto">
          <a:xfrm>
            <a:off x="1306513" y="1985963"/>
            <a:ext cx="6937375" cy="1630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zh-CN" altLang="en-US" sz="2000"/>
              <a:t>Successfully firing</a:t>
            </a:r>
            <a:r>
              <a:rPr lang="en-US" altLang="zh-CN" sz="2000"/>
              <a:t>,</a:t>
            </a:r>
            <a:r>
              <a:rPr lang="zh-CN" altLang="en-US" sz="2000"/>
              <a:t> the exquisite（精致的） white glaze porcelain and the single-glaze porcelain with copper（铜） as the coloring agent（色剂）, made the Ming Dynasty porcelain colorful. The porcelain technology continued to improve.</a:t>
            </a:r>
            <a:endParaRPr lang="zh-CN" altLang="en-US" sz="2000"/>
          </a:p>
        </p:txBody>
      </p:sp>
      <p:pic>
        <p:nvPicPr>
          <p:cNvPr id="1434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4600" y="4140200"/>
            <a:ext cx="22098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6763" y="4140200"/>
            <a:ext cx="1468437"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4"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3613" y="4140200"/>
            <a:ext cx="3078162"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3490" y="4140200"/>
            <a:ext cx="22098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5653" y="4140200"/>
            <a:ext cx="1468437"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2503" y="4140200"/>
            <a:ext cx="3078162"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4341"/>
                                        </p:tgtEl>
                                        <p:attrNameLst>
                                          <p:attrName>style.visibility</p:attrName>
                                        </p:attrNameLst>
                                      </p:cBhvr>
                                      <p:to>
                                        <p:strVal val="visible"/>
                                      </p:to>
                                    </p:set>
                                    <p:anim calcmode="lin" valueType="num">
                                      <p:cBhvr additive="base">
                                        <p:cTn id="7" dur="500"/>
                                        <p:tgtEl>
                                          <p:spTgt spid="14341"/>
                                        </p:tgtEl>
                                        <p:attrNameLst>
                                          <p:attrName>ppt_y</p:attrName>
                                        </p:attrNameLst>
                                      </p:cBhvr>
                                      <p:tavLst>
                                        <p:tav tm="0">
                                          <p:val>
                                            <p:strVal val="#ppt_y+#ppt_h*1.125000"/>
                                          </p:val>
                                        </p:tav>
                                        <p:tav tm="100000">
                                          <p:val>
                                            <p:strVal val="#ppt_y"/>
                                          </p:val>
                                        </p:tav>
                                      </p:tavLst>
                                    </p:anim>
                                    <p:animEffect transition="in" filter="wipe(up)">
                                      <p:cBhvr>
                                        <p:cTn id="8" dur="500"/>
                                        <p:tgtEl>
                                          <p:spTgt spid="14341"/>
                                        </p:tgtEl>
                                      </p:cBhvr>
                                    </p:animEffect>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par>
                                <p:cTn id="14" presetID="5" presetClass="entr" presetSubtype="1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500"/>
                                        <p:tgtEl>
                                          <p:spTgt spid="4"/>
                                        </p:tgtEl>
                                      </p:cBhvr>
                                    </p:animEffect>
                                  </p:childTnLst>
                                </p:cTn>
                              </p:par>
                              <p:par>
                                <p:cTn id="17" presetID="5" presetClass="entr" presetSubtype="1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heckerboard(across)">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p:bldP spid="14341"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8" name="Rectangle 104"/>
          <p:cNvSpPr>
            <a:spLocks noChangeArrowheads="1"/>
          </p:cNvSpPr>
          <p:nvPr/>
        </p:nvSpPr>
        <p:spPr bwMode="auto">
          <a:xfrm>
            <a:off x="2260600" y="3265488"/>
            <a:ext cx="4505325" cy="614362"/>
          </a:xfrm>
          <a:prstGeom prst="rect">
            <a:avLst/>
          </a:prstGeom>
          <a:gradFill rotWithShape="1">
            <a:gsLst>
              <a:gs pos="0">
                <a:schemeClr val="bg1"/>
              </a:gs>
              <a:gs pos="50000">
                <a:srgbClr val="9966FF">
                  <a:alpha val="17000"/>
                </a:srgbClr>
              </a:gs>
              <a:gs pos="100000">
                <a:schemeClr val="bg1"/>
              </a:gs>
            </a:gsLst>
            <a:lin ang="0" scaled="1"/>
          </a:gradFill>
          <a:ln w="9525" algn="ctr">
            <a:noFill/>
            <a:miter lim="800000"/>
          </a:ln>
          <a:effectLst/>
        </p:spPr>
        <p:txBody>
          <a:bodyPr wrap="none" anchor="ctr"/>
          <a:lstStyle/>
          <a:p>
            <a:pPr>
              <a:defRPr/>
            </a:pPr>
            <a:endParaRPr lang="zh-CN" altLang="en-US">
              <a:latin typeface="Arial" panose="020B0604020202020204" pitchFamily="34" charset="0"/>
            </a:endParaRPr>
          </a:p>
        </p:txBody>
      </p:sp>
      <p:sp>
        <p:nvSpPr>
          <p:cNvPr id="15364" name="Arc 94"/>
          <p:cNvSpPr/>
          <p:nvPr/>
        </p:nvSpPr>
        <p:spPr bwMode="auto">
          <a:xfrm>
            <a:off x="0" y="1193800"/>
            <a:ext cx="2393950" cy="4787900"/>
          </a:xfrm>
          <a:custGeom>
            <a:avLst/>
            <a:gdLst>
              <a:gd name="T0" fmla="*/ 0 w 21600"/>
              <a:gd name="T1" fmla="*/ 0 h 43188"/>
              <a:gd name="T2" fmla="*/ 2147483647 w 21600"/>
              <a:gd name="T3" fmla="*/ 2147483647 h 43188"/>
              <a:gd name="T4" fmla="*/ 0 w 21600"/>
              <a:gd name="T5" fmla="*/ 2147483647 h 43188"/>
              <a:gd name="T6" fmla="*/ 0 60000 65536"/>
              <a:gd name="T7" fmla="*/ 0 60000 65536"/>
              <a:gd name="T8" fmla="*/ 0 60000 65536"/>
              <a:gd name="T9" fmla="*/ 0 w 21600"/>
              <a:gd name="T10" fmla="*/ 0 h 43188"/>
              <a:gd name="T11" fmla="*/ 21600 w 21600"/>
              <a:gd name="T12" fmla="*/ 43188 h 43188"/>
            </a:gdLst>
            <a:ahLst/>
            <a:cxnLst>
              <a:cxn ang="T6">
                <a:pos x="T0" y="T1"/>
              </a:cxn>
              <a:cxn ang="T7">
                <a:pos x="T2" y="T3"/>
              </a:cxn>
              <a:cxn ang="T8">
                <a:pos x="T4" y="T5"/>
              </a:cxn>
            </a:cxnLst>
            <a:rect l="T9" t="T10" r="T11" b="T12"/>
            <a:pathLst>
              <a:path w="21600" h="43188" fill="none" extrusionOk="0">
                <a:moveTo>
                  <a:pt x="-1" y="0"/>
                </a:moveTo>
                <a:cubicBezTo>
                  <a:pt x="11929" y="0"/>
                  <a:pt x="21600" y="9670"/>
                  <a:pt x="21600" y="21600"/>
                </a:cubicBezTo>
                <a:cubicBezTo>
                  <a:pt x="21600" y="33254"/>
                  <a:pt x="12353" y="42808"/>
                  <a:pt x="705" y="43188"/>
                </a:cubicBezTo>
              </a:path>
              <a:path w="21600" h="43188" stroke="0" extrusionOk="0">
                <a:moveTo>
                  <a:pt x="-1" y="0"/>
                </a:moveTo>
                <a:cubicBezTo>
                  <a:pt x="11929" y="0"/>
                  <a:pt x="21600" y="9670"/>
                  <a:pt x="21600" y="21600"/>
                </a:cubicBezTo>
                <a:cubicBezTo>
                  <a:pt x="21600" y="33254"/>
                  <a:pt x="12353" y="42808"/>
                  <a:pt x="705" y="43188"/>
                </a:cubicBezTo>
                <a:lnTo>
                  <a:pt x="0" y="21600"/>
                </a:lnTo>
                <a:lnTo>
                  <a:pt x="-1" y="0"/>
                </a:lnTo>
                <a:close/>
              </a:path>
            </a:pathLst>
          </a:custGeom>
          <a:gradFill rotWithShape="1">
            <a:gsLst>
              <a:gs pos="0">
                <a:schemeClr val="bg1"/>
              </a:gs>
              <a:gs pos="100000">
                <a:srgbClr val="9966FF">
                  <a:alpha val="17000"/>
                </a:srgbClr>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pic>
        <p:nvPicPr>
          <p:cNvPr id="15365" name="Picture 93" descr="花纹"/>
          <p:cNvPicPr>
            <a:picLocks noChangeAspect="1" noChangeArrowheads="1"/>
          </p:cNvPicPr>
          <p:nvPr/>
        </p:nvPicPr>
        <p:blipFill>
          <a:blip r:embed="rId1">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347663" y="1771650"/>
            <a:ext cx="2506663" cy="334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Arc 98"/>
          <p:cNvSpPr/>
          <p:nvPr/>
        </p:nvSpPr>
        <p:spPr bwMode="auto">
          <a:xfrm rot="21465428" flipH="1">
            <a:off x="6661150" y="1119188"/>
            <a:ext cx="2493963" cy="4787900"/>
          </a:xfrm>
          <a:custGeom>
            <a:avLst/>
            <a:gdLst>
              <a:gd name="T0" fmla="*/ 0 w 21600"/>
              <a:gd name="T1" fmla="*/ 0 h 43188"/>
              <a:gd name="T2" fmla="*/ 2147483647 w 21600"/>
              <a:gd name="T3" fmla="*/ 2147483647 h 43188"/>
              <a:gd name="T4" fmla="*/ 0 w 21600"/>
              <a:gd name="T5" fmla="*/ 2147483647 h 43188"/>
              <a:gd name="T6" fmla="*/ 0 60000 65536"/>
              <a:gd name="T7" fmla="*/ 0 60000 65536"/>
              <a:gd name="T8" fmla="*/ 0 60000 65536"/>
              <a:gd name="T9" fmla="*/ 0 w 21600"/>
              <a:gd name="T10" fmla="*/ 0 h 43188"/>
              <a:gd name="T11" fmla="*/ 21600 w 21600"/>
              <a:gd name="T12" fmla="*/ 43188 h 43188"/>
            </a:gdLst>
            <a:ahLst/>
            <a:cxnLst>
              <a:cxn ang="T6">
                <a:pos x="T0" y="T1"/>
              </a:cxn>
              <a:cxn ang="T7">
                <a:pos x="T2" y="T3"/>
              </a:cxn>
              <a:cxn ang="T8">
                <a:pos x="T4" y="T5"/>
              </a:cxn>
            </a:cxnLst>
            <a:rect l="T9" t="T10" r="T11" b="T12"/>
            <a:pathLst>
              <a:path w="21600" h="43188" fill="none" extrusionOk="0">
                <a:moveTo>
                  <a:pt x="-1" y="0"/>
                </a:moveTo>
                <a:cubicBezTo>
                  <a:pt x="11929" y="0"/>
                  <a:pt x="21600" y="9670"/>
                  <a:pt x="21600" y="21600"/>
                </a:cubicBezTo>
                <a:cubicBezTo>
                  <a:pt x="21600" y="33254"/>
                  <a:pt x="12353" y="42808"/>
                  <a:pt x="705" y="43188"/>
                </a:cubicBezTo>
              </a:path>
              <a:path w="21600" h="43188" stroke="0" extrusionOk="0">
                <a:moveTo>
                  <a:pt x="-1" y="0"/>
                </a:moveTo>
                <a:cubicBezTo>
                  <a:pt x="11929" y="0"/>
                  <a:pt x="21600" y="9670"/>
                  <a:pt x="21600" y="21600"/>
                </a:cubicBezTo>
                <a:cubicBezTo>
                  <a:pt x="21600" y="33254"/>
                  <a:pt x="12353" y="42808"/>
                  <a:pt x="705" y="43188"/>
                </a:cubicBezTo>
                <a:lnTo>
                  <a:pt x="0" y="21600"/>
                </a:lnTo>
                <a:lnTo>
                  <a:pt x="-1" y="0"/>
                </a:lnTo>
                <a:close/>
              </a:path>
            </a:pathLst>
          </a:custGeom>
          <a:gradFill rotWithShape="1">
            <a:gsLst>
              <a:gs pos="0">
                <a:schemeClr val="bg1"/>
              </a:gs>
              <a:gs pos="100000">
                <a:srgbClr val="9966FF">
                  <a:alpha val="17000"/>
                </a:srgbClr>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pic>
        <p:nvPicPr>
          <p:cNvPr id="15367" name="Picture 99" descr="花纹"/>
          <p:cNvPicPr>
            <a:picLocks noChangeAspect="1" noChangeArrowheads="1"/>
          </p:cNvPicPr>
          <p:nvPr/>
        </p:nvPicPr>
        <p:blipFill>
          <a:blip r:embed="rId1">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rot="21462884" flipH="1">
            <a:off x="6869113" y="1865313"/>
            <a:ext cx="2679700" cy="334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8" name="Rectangle 106"/>
          <p:cNvSpPr>
            <a:spLocks noChangeArrowheads="1"/>
          </p:cNvSpPr>
          <p:nvPr/>
        </p:nvSpPr>
        <p:spPr bwMode="auto">
          <a:xfrm>
            <a:off x="1616075" y="1590675"/>
            <a:ext cx="6227763" cy="167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just">
              <a:buClr>
                <a:schemeClr val="tx1"/>
              </a:buClr>
            </a:pPr>
            <a:r>
              <a:rPr lang="en-US" altLang="zh-CN" sz="2000">
                <a:solidFill>
                  <a:srgbClr val="000000"/>
                </a:solidFill>
              </a:rPr>
              <a:t>Qing Dynasty is the most prosperous period China porcelain production, the quantity and quality of porcelain production reached a peak. A new kind of porcelain ,which called enamel  (</a:t>
            </a:r>
            <a:r>
              <a:rPr lang="zh-CN" altLang="en-US" sz="2000">
                <a:solidFill>
                  <a:srgbClr val="000000"/>
                </a:solidFill>
              </a:rPr>
              <a:t>珐琅器</a:t>
            </a:r>
            <a:r>
              <a:rPr lang="en-US" altLang="zh-CN" sz="2000">
                <a:solidFill>
                  <a:srgbClr val="000000"/>
                </a:solidFill>
              </a:rPr>
              <a:t>), had appeared.</a:t>
            </a:r>
            <a:endParaRPr lang="en-US" altLang="zh-CN" sz="2000"/>
          </a:p>
        </p:txBody>
      </p:sp>
      <p:pic>
        <p:nvPicPr>
          <p:cNvPr id="15369" name="Picture 108" descr="花纹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93013" y="5126038"/>
            <a:ext cx="1550987" cy="173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椭圆 1"/>
          <p:cNvSpPr/>
          <p:nvPr/>
        </p:nvSpPr>
        <p:spPr>
          <a:xfrm>
            <a:off x="3495675" y="369888"/>
            <a:ext cx="2468563" cy="928687"/>
          </a:xfrm>
          <a:prstGeom prst="ellipse">
            <a:avLst/>
          </a:prstGeom>
          <a:gradFill flip="none"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5400000" scaled="1"/>
            <a:tileRect/>
          </a:gradFill>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altLang="zh-CN" sz="2800" dirty="0"/>
              <a:t>Qing Dynasty</a:t>
            </a:r>
            <a:endParaRPr lang="zh-CN" altLang="en-US" sz="2800" dirty="0"/>
          </a:p>
        </p:txBody>
      </p:sp>
      <p:pic>
        <p:nvPicPr>
          <p:cNvPr id="15371"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6638" y="3435985"/>
            <a:ext cx="306705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72"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5575" y="3377565"/>
            <a:ext cx="3132455" cy="2497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368"/>
                                        </p:tgtEl>
                                        <p:attrNameLst>
                                          <p:attrName>style.visibility</p:attrName>
                                        </p:attrNameLst>
                                      </p:cBhvr>
                                      <p:to>
                                        <p:strVal val="visible"/>
                                      </p:to>
                                    </p:set>
                                    <p:animEffect transition="in" filter="wipe(down)">
                                      <p:cBhvr>
                                        <p:cTn id="7" dur="500"/>
                                        <p:tgtEl>
                                          <p:spTgt spid="1536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371"/>
                                        </p:tgtEl>
                                        <p:attrNameLst>
                                          <p:attrName>style.visibility</p:attrName>
                                        </p:attrNameLst>
                                      </p:cBhvr>
                                      <p:to>
                                        <p:strVal val="visible"/>
                                      </p:to>
                                    </p:set>
                                    <p:animEffect transition="in" filter="wipe(down)">
                                      <p:cBhvr>
                                        <p:cTn id="12" dur="500"/>
                                        <p:tgtEl>
                                          <p:spTgt spid="15371"/>
                                        </p:tgtEl>
                                      </p:cBhvr>
                                    </p:animEffect>
                                  </p:childTnLst>
                                </p:cTn>
                              </p:par>
                              <p:par>
                                <p:cTn id="13" presetID="22" presetClass="entr" presetSubtype="4" fill="hold" nodeType="withEffect">
                                  <p:stCondLst>
                                    <p:cond delay="0"/>
                                  </p:stCondLst>
                                  <p:childTnLst>
                                    <p:set>
                                      <p:cBhvr>
                                        <p:cTn id="14" dur="1" fill="hold">
                                          <p:stCondLst>
                                            <p:cond delay="0"/>
                                          </p:stCondLst>
                                        </p:cTn>
                                        <p:tgtEl>
                                          <p:spTgt spid="15372"/>
                                        </p:tgtEl>
                                        <p:attrNameLst>
                                          <p:attrName>style.visibility</p:attrName>
                                        </p:attrNameLst>
                                      </p:cBhvr>
                                      <p:to>
                                        <p:strVal val="visible"/>
                                      </p:to>
                                    </p:set>
                                    <p:animEffect transition="in" filter="wipe(down)">
                                      <p:cBhvr>
                                        <p:cTn id="15" dur="500"/>
                                        <p:tgtEl>
                                          <p:spTgt spid="15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8" grpId="0"/>
      <p:bldP spid="15368"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296988" y="769938"/>
            <a:ext cx="7485062" cy="430212"/>
          </a:xfrm>
        </p:spPr>
        <p:txBody>
          <a:bodyPr/>
          <a:lstStyle/>
          <a:p>
            <a:pPr eaLnBrk="1" hangingPunct="1">
              <a:defRPr/>
            </a:pPr>
            <a:r>
              <a:rPr lang="en-US" altLang="zh-CN" kern="1200" dirty="0">
                <a:solidFill>
                  <a:srgbClr val="000000"/>
                </a:solidFill>
                <a:cs typeface="+mn-cs"/>
              </a:rPr>
              <a:t>Processing </a:t>
            </a:r>
            <a:r>
              <a:rPr lang="en-US" altLang="zh-CN" kern="1200" dirty="0" smtClean="0">
                <a:solidFill>
                  <a:srgbClr val="000000"/>
                </a:solidFill>
                <a:cs typeface="+mn-cs"/>
              </a:rPr>
              <a:t>procedures</a:t>
            </a:r>
            <a:br>
              <a:rPr lang="en-US" altLang="zh-CN" sz="2800" kern="1200" dirty="0">
                <a:solidFill>
                  <a:srgbClr val="000000"/>
                </a:solidFill>
                <a:cs typeface="+mn-cs"/>
              </a:rPr>
            </a:br>
            <a:endParaRPr lang="en-US" altLang="zh-CN" sz="3200" dirty="0" smtClean="0"/>
          </a:p>
        </p:txBody>
      </p:sp>
      <p:sp>
        <p:nvSpPr>
          <p:cNvPr id="16387" name="Oval 3"/>
          <p:cNvSpPr>
            <a:spLocks noChangeArrowheads="1"/>
          </p:cNvSpPr>
          <p:nvPr/>
        </p:nvSpPr>
        <p:spPr bwMode="auto">
          <a:xfrm rot="-662062">
            <a:off x="2700338" y="1846263"/>
            <a:ext cx="3832225" cy="3686175"/>
          </a:xfrm>
          <a:prstGeom prst="ellipse">
            <a:avLst/>
          </a:prstGeom>
          <a:gradFill rotWithShape="1">
            <a:gsLst>
              <a:gs pos="0">
                <a:srgbClr val="E3F1F3"/>
              </a:gs>
              <a:gs pos="100000">
                <a:srgbClr val="DFEFF1">
                  <a:alpha val="68999"/>
                </a:srgbClr>
              </a:gs>
            </a:gsLst>
            <a:path path="shape">
              <a:fillToRect l="50000" t="50000" r="50000" b="50000"/>
            </a:path>
          </a:gradFill>
          <a:ln w="9525" algn="ctr">
            <a:solidFill>
              <a:schemeClr val="bg1"/>
            </a:solidFill>
            <a:round/>
          </a:ln>
        </p:spPr>
        <p:txBody>
          <a:bodyPr wrap="none" anchor="ctr"/>
          <a:lstStyle/>
          <a:p>
            <a:endParaRPr lang="zh-CN" altLang="en-US"/>
          </a:p>
        </p:txBody>
      </p:sp>
      <p:sp>
        <p:nvSpPr>
          <p:cNvPr id="16388" name="AutoShape 4"/>
          <p:cNvSpPr>
            <a:spLocks noChangeArrowheads="1"/>
          </p:cNvSpPr>
          <p:nvPr/>
        </p:nvSpPr>
        <p:spPr bwMode="auto">
          <a:xfrm rot="-662062">
            <a:off x="3175000" y="2306638"/>
            <a:ext cx="2917825" cy="2800350"/>
          </a:xfrm>
          <a:prstGeom prst="flowChartSummingJunction">
            <a:avLst/>
          </a:prstGeom>
          <a:solidFill>
            <a:srgbClr val="F5F5F5"/>
          </a:solidFill>
          <a:ln w="9525">
            <a:solidFill>
              <a:srgbClr val="F5F5F5"/>
            </a:solidFill>
            <a:round/>
          </a:ln>
        </p:spPr>
        <p:txBody>
          <a:bodyPr wrap="none" anchor="ctr"/>
          <a:lstStyle/>
          <a:p>
            <a:endParaRPr lang="zh-CN" altLang="en-US"/>
          </a:p>
        </p:txBody>
      </p:sp>
      <p:pic>
        <p:nvPicPr>
          <p:cNvPr id="16389" name="Picture 5" descr="未标题-1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662062">
            <a:off x="3549650" y="3070225"/>
            <a:ext cx="10556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6" descr="未标题-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62062">
            <a:off x="3994150" y="3741738"/>
            <a:ext cx="1158875" cy="105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7" descr="未标题-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62062">
            <a:off x="4651375" y="3211513"/>
            <a:ext cx="10556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8" descr="未标题-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62062">
            <a:off x="4105275" y="2640013"/>
            <a:ext cx="1158875" cy="105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3" name="Text Box 21"/>
          <p:cNvSpPr txBox="1">
            <a:spLocks noChangeArrowheads="1"/>
          </p:cNvSpPr>
          <p:nvPr/>
        </p:nvSpPr>
        <p:spPr bwMode="auto">
          <a:xfrm>
            <a:off x="4224338" y="1870075"/>
            <a:ext cx="10509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000">
                <a:solidFill>
                  <a:srgbClr val="333399"/>
                </a:solidFill>
              </a:rPr>
              <a:t>    </a:t>
            </a:r>
            <a:r>
              <a:rPr lang="zh-CN" altLang="en-US" sz="2000">
                <a:solidFill>
                  <a:srgbClr val="333399"/>
                </a:solidFill>
              </a:rPr>
              <a:t>①</a:t>
            </a:r>
            <a:endParaRPr lang="en-US" altLang="zh-CN" sz="2000">
              <a:solidFill>
                <a:srgbClr val="333399"/>
              </a:solidFill>
            </a:endParaRPr>
          </a:p>
        </p:txBody>
      </p:sp>
      <p:sp>
        <p:nvSpPr>
          <p:cNvPr id="16394" name="Text Box 22"/>
          <p:cNvSpPr txBox="1">
            <a:spLocks noChangeArrowheads="1"/>
          </p:cNvSpPr>
          <p:nvPr/>
        </p:nvSpPr>
        <p:spPr bwMode="auto">
          <a:xfrm>
            <a:off x="5957888" y="3484563"/>
            <a:ext cx="10525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000">
                <a:solidFill>
                  <a:srgbClr val="333399"/>
                </a:solidFill>
              </a:rPr>
              <a:t>  ④ </a:t>
            </a:r>
            <a:endParaRPr lang="en-US" altLang="zh-CN" sz="2000">
              <a:solidFill>
                <a:srgbClr val="333399"/>
              </a:solidFill>
            </a:endParaRPr>
          </a:p>
        </p:txBody>
      </p:sp>
      <p:sp>
        <p:nvSpPr>
          <p:cNvPr id="16395" name="Text Box 23"/>
          <p:cNvSpPr txBox="1">
            <a:spLocks noChangeArrowheads="1"/>
          </p:cNvSpPr>
          <p:nvPr/>
        </p:nvSpPr>
        <p:spPr bwMode="auto">
          <a:xfrm>
            <a:off x="4271963" y="5124450"/>
            <a:ext cx="10525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000">
                <a:solidFill>
                  <a:srgbClr val="333399"/>
                </a:solidFill>
              </a:rPr>
              <a:t> ③</a:t>
            </a:r>
            <a:endParaRPr lang="en-US" altLang="zh-CN" sz="2000">
              <a:solidFill>
                <a:srgbClr val="333399"/>
              </a:solidFill>
            </a:endParaRPr>
          </a:p>
        </p:txBody>
      </p:sp>
      <p:sp>
        <p:nvSpPr>
          <p:cNvPr id="16396" name="Text Box 24"/>
          <p:cNvSpPr txBox="1">
            <a:spLocks noChangeArrowheads="1"/>
          </p:cNvSpPr>
          <p:nvPr/>
        </p:nvSpPr>
        <p:spPr bwMode="auto">
          <a:xfrm>
            <a:off x="2582863" y="3521075"/>
            <a:ext cx="10525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000">
                <a:solidFill>
                  <a:srgbClr val="333399"/>
                </a:solidFill>
              </a:rPr>
              <a:t> </a:t>
            </a:r>
            <a:r>
              <a:rPr lang="zh-CN" altLang="en-US" sz="2000">
                <a:solidFill>
                  <a:srgbClr val="333399"/>
                </a:solidFill>
              </a:rPr>
              <a:t>②</a:t>
            </a:r>
            <a:endParaRPr lang="en-US" altLang="zh-CN" sz="2000">
              <a:solidFill>
                <a:srgbClr val="333399"/>
              </a:solidFill>
            </a:endParaRPr>
          </a:p>
        </p:txBody>
      </p:sp>
      <p:grpSp>
        <p:nvGrpSpPr>
          <p:cNvPr id="16397" name="Group 25"/>
          <p:cNvGrpSpPr/>
          <p:nvPr/>
        </p:nvGrpSpPr>
        <p:grpSpPr bwMode="auto">
          <a:xfrm>
            <a:off x="4681538" y="1587500"/>
            <a:ext cx="2916237" cy="246063"/>
            <a:chOff x="2853" y="960"/>
            <a:chExt cx="1837" cy="155"/>
          </a:xfrm>
        </p:grpSpPr>
        <p:sp>
          <p:nvSpPr>
            <p:cNvPr id="16406" name="Line 26"/>
            <p:cNvSpPr>
              <a:spLocks noChangeShapeType="1"/>
            </p:cNvSpPr>
            <p:nvPr/>
          </p:nvSpPr>
          <p:spPr bwMode="auto">
            <a:xfrm flipV="1">
              <a:off x="2853" y="978"/>
              <a:ext cx="0" cy="137"/>
            </a:xfrm>
            <a:prstGeom prst="line">
              <a:avLst/>
            </a:prstGeom>
            <a:noFill/>
            <a:ln w="19050" cap="rnd">
              <a:solidFill>
                <a:srgbClr val="6699FF"/>
              </a:solidFill>
              <a:prstDash val="sysDot"/>
              <a:round/>
            </a:ln>
            <a:extLst>
              <a:ext uri="{909E8E84-426E-40DD-AFC4-6F175D3DCCD1}">
                <a14:hiddenFill xmlns:a14="http://schemas.microsoft.com/office/drawing/2010/main">
                  <a:noFill/>
                </a14:hiddenFill>
              </a:ext>
            </a:extLst>
          </p:spPr>
          <p:txBody>
            <a:bodyPr/>
            <a:lstStyle/>
            <a:p>
              <a:endParaRPr lang="zh-CN" altLang="en-US"/>
            </a:p>
          </p:txBody>
        </p:sp>
        <p:sp>
          <p:nvSpPr>
            <p:cNvPr id="16407" name="Line 27"/>
            <p:cNvSpPr>
              <a:spLocks noChangeShapeType="1"/>
            </p:cNvSpPr>
            <p:nvPr/>
          </p:nvSpPr>
          <p:spPr bwMode="auto">
            <a:xfrm>
              <a:off x="2853" y="960"/>
              <a:ext cx="1837" cy="0"/>
            </a:xfrm>
            <a:prstGeom prst="line">
              <a:avLst/>
            </a:prstGeom>
            <a:noFill/>
            <a:ln w="19050" cap="rnd">
              <a:solidFill>
                <a:srgbClr val="6699FF"/>
              </a:solidFill>
              <a:prstDash val="sysDot"/>
              <a:round/>
            </a:ln>
            <a:extLst>
              <a:ext uri="{909E8E84-426E-40DD-AFC4-6F175D3DCCD1}">
                <a14:hiddenFill xmlns:a14="http://schemas.microsoft.com/office/drawing/2010/main">
                  <a:noFill/>
                </a14:hiddenFill>
              </a:ext>
            </a:extLst>
          </p:spPr>
          <p:txBody>
            <a:bodyPr/>
            <a:lstStyle/>
            <a:p>
              <a:endParaRPr lang="zh-CN" altLang="en-US"/>
            </a:p>
          </p:txBody>
        </p:sp>
      </p:grpSp>
      <p:sp>
        <p:nvSpPr>
          <p:cNvPr id="16398" name="Line 28"/>
          <p:cNvSpPr>
            <a:spLocks noChangeShapeType="1"/>
          </p:cNvSpPr>
          <p:nvPr/>
        </p:nvSpPr>
        <p:spPr bwMode="auto">
          <a:xfrm flipV="1">
            <a:off x="4597400" y="5513388"/>
            <a:ext cx="0" cy="217487"/>
          </a:xfrm>
          <a:prstGeom prst="line">
            <a:avLst/>
          </a:prstGeom>
          <a:noFill/>
          <a:ln w="19050" cap="rnd">
            <a:solidFill>
              <a:srgbClr val="6699FF"/>
            </a:solidFill>
            <a:prstDash val="sysDot"/>
            <a:round/>
          </a:ln>
          <a:extLst>
            <a:ext uri="{909E8E84-426E-40DD-AFC4-6F175D3DCCD1}">
              <a14:hiddenFill xmlns:a14="http://schemas.microsoft.com/office/drawing/2010/main">
                <a:noFill/>
              </a14:hiddenFill>
            </a:ext>
          </a:extLst>
        </p:spPr>
        <p:txBody>
          <a:bodyPr/>
          <a:lstStyle/>
          <a:p>
            <a:endParaRPr lang="zh-CN" altLang="en-US"/>
          </a:p>
        </p:txBody>
      </p:sp>
      <p:sp>
        <p:nvSpPr>
          <p:cNvPr id="16399" name="Line 29"/>
          <p:cNvSpPr>
            <a:spLocks noChangeShapeType="1"/>
          </p:cNvSpPr>
          <p:nvPr/>
        </p:nvSpPr>
        <p:spPr bwMode="auto">
          <a:xfrm>
            <a:off x="1658938" y="5753100"/>
            <a:ext cx="2916237" cy="0"/>
          </a:xfrm>
          <a:prstGeom prst="line">
            <a:avLst/>
          </a:prstGeom>
          <a:noFill/>
          <a:ln w="19050" cap="rnd">
            <a:solidFill>
              <a:srgbClr val="6699FF"/>
            </a:solidFill>
            <a:prstDash val="sysDot"/>
            <a:round/>
          </a:ln>
          <a:extLst>
            <a:ext uri="{909E8E84-426E-40DD-AFC4-6F175D3DCCD1}">
              <a14:hiddenFill xmlns:a14="http://schemas.microsoft.com/office/drawing/2010/main">
                <a:noFill/>
              </a14:hiddenFill>
            </a:ext>
          </a:extLst>
        </p:spPr>
        <p:txBody>
          <a:bodyPr/>
          <a:lstStyle/>
          <a:p>
            <a:endParaRPr lang="zh-CN" altLang="en-US"/>
          </a:p>
        </p:txBody>
      </p:sp>
      <p:sp>
        <p:nvSpPr>
          <p:cNvPr id="16400" name="Line 30"/>
          <p:cNvSpPr>
            <a:spLocks noChangeShapeType="1"/>
          </p:cNvSpPr>
          <p:nvPr/>
        </p:nvSpPr>
        <p:spPr bwMode="auto">
          <a:xfrm>
            <a:off x="442913" y="3810000"/>
            <a:ext cx="2263775" cy="0"/>
          </a:xfrm>
          <a:prstGeom prst="line">
            <a:avLst/>
          </a:prstGeom>
          <a:noFill/>
          <a:ln w="19050" cap="rnd">
            <a:solidFill>
              <a:srgbClr val="6699FF"/>
            </a:solidFill>
            <a:prstDash val="sysDot"/>
            <a:round/>
          </a:ln>
          <a:extLst>
            <a:ext uri="{909E8E84-426E-40DD-AFC4-6F175D3DCCD1}">
              <a14:hiddenFill xmlns:a14="http://schemas.microsoft.com/office/drawing/2010/main">
                <a:noFill/>
              </a14:hiddenFill>
            </a:ext>
          </a:extLst>
        </p:spPr>
        <p:txBody>
          <a:bodyPr/>
          <a:lstStyle/>
          <a:p>
            <a:endParaRPr lang="zh-CN" altLang="en-US"/>
          </a:p>
        </p:txBody>
      </p:sp>
      <p:sp>
        <p:nvSpPr>
          <p:cNvPr id="16401" name="Line 31"/>
          <p:cNvSpPr>
            <a:spLocks noChangeShapeType="1"/>
          </p:cNvSpPr>
          <p:nvPr/>
        </p:nvSpPr>
        <p:spPr bwMode="auto">
          <a:xfrm>
            <a:off x="6518275" y="3789363"/>
            <a:ext cx="2263775" cy="0"/>
          </a:xfrm>
          <a:prstGeom prst="line">
            <a:avLst/>
          </a:prstGeom>
          <a:noFill/>
          <a:ln w="19050" cap="rnd">
            <a:solidFill>
              <a:srgbClr val="6699FF"/>
            </a:solidFill>
            <a:prstDash val="sysDot"/>
            <a:round/>
          </a:ln>
          <a:extLst>
            <a:ext uri="{909E8E84-426E-40DD-AFC4-6F175D3DCCD1}">
              <a14:hiddenFill xmlns:a14="http://schemas.microsoft.com/office/drawing/2010/main">
                <a:noFill/>
              </a14:hiddenFill>
            </a:ext>
          </a:extLst>
        </p:spPr>
        <p:txBody>
          <a:bodyPr/>
          <a:lstStyle/>
          <a:p>
            <a:endParaRPr lang="zh-CN" altLang="en-US"/>
          </a:p>
        </p:txBody>
      </p:sp>
      <p:sp>
        <p:nvSpPr>
          <p:cNvPr id="16402" name="Text Box 32"/>
          <p:cNvSpPr txBox="1">
            <a:spLocks noChangeArrowheads="1"/>
          </p:cNvSpPr>
          <p:nvPr/>
        </p:nvSpPr>
        <p:spPr bwMode="auto">
          <a:xfrm>
            <a:off x="4749800" y="1200150"/>
            <a:ext cx="26336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000"/>
              <a:t>Forming</a:t>
            </a:r>
            <a:endParaRPr lang="en-US" altLang="zh-CN" sz="2000"/>
          </a:p>
        </p:txBody>
      </p:sp>
      <p:sp>
        <p:nvSpPr>
          <p:cNvPr id="16403" name="Text Box 33"/>
          <p:cNvSpPr txBox="1">
            <a:spLocks noChangeArrowheads="1"/>
          </p:cNvSpPr>
          <p:nvPr/>
        </p:nvSpPr>
        <p:spPr bwMode="auto">
          <a:xfrm>
            <a:off x="6657975" y="3363913"/>
            <a:ext cx="26336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000"/>
              <a:t>Firing</a:t>
            </a:r>
            <a:endParaRPr lang="en-US" altLang="zh-CN" sz="2000"/>
          </a:p>
        </p:txBody>
      </p:sp>
      <p:sp>
        <p:nvSpPr>
          <p:cNvPr id="16404" name="Text Box 34"/>
          <p:cNvSpPr txBox="1">
            <a:spLocks noChangeArrowheads="1"/>
          </p:cNvSpPr>
          <p:nvPr/>
        </p:nvSpPr>
        <p:spPr bwMode="auto">
          <a:xfrm>
            <a:off x="1652588" y="5764213"/>
            <a:ext cx="26336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000"/>
              <a:t>Decoration</a:t>
            </a:r>
            <a:endParaRPr lang="en-US" altLang="zh-CN" sz="2000"/>
          </a:p>
        </p:txBody>
      </p:sp>
      <p:sp>
        <p:nvSpPr>
          <p:cNvPr id="16405" name="Text Box 35"/>
          <p:cNvSpPr txBox="1">
            <a:spLocks noChangeArrowheads="1"/>
          </p:cNvSpPr>
          <p:nvPr/>
        </p:nvSpPr>
        <p:spPr bwMode="auto">
          <a:xfrm>
            <a:off x="396875" y="3386138"/>
            <a:ext cx="26336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000"/>
              <a:t>Glazing</a:t>
            </a:r>
            <a:endParaRPr lang="en-US" altLang="zh-CN"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402"/>
                                        </p:tgtEl>
                                        <p:attrNameLst>
                                          <p:attrName>style.visibility</p:attrName>
                                        </p:attrNameLst>
                                      </p:cBhvr>
                                      <p:to>
                                        <p:strVal val="visible"/>
                                      </p:to>
                                    </p:set>
                                    <p:animEffect transition="in" filter="wipe(down)">
                                      <p:cBhvr>
                                        <p:cTn id="7" dur="500"/>
                                        <p:tgtEl>
                                          <p:spTgt spid="1640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405"/>
                                        </p:tgtEl>
                                        <p:attrNameLst>
                                          <p:attrName>style.visibility</p:attrName>
                                        </p:attrNameLst>
                                      </p:cBhvr>
                                      <p:to>
                                        <p:strVal val="visible"/>
                                      </p:to>
                                    </p:set>
                                    <p:animEffect transition="in" filter="wipe(down)">
                                      <p:cBhvr>
                                        <p:cTn id="12" dur="500"/>
                                        <p:tgtEl>
                                          <p:spTgt spid="1640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404"/>
                                        </p:tgtEl>
                                        <p:attrNameLst>
                                          <p:attrName>style.visibility</p:attrName>
                                        </p:attrNameLst>
                                      </p:cBhvr>
                                      <p:to>
                                        <p:strVal val="visible"/>
                                      </p:to>
                                    </p:set>
                                    <p:animEffect transition="in" filter="wipe(down)">
                                      <p:cBhvr>
                                        <p:cTn id="17" dur="500"/>
                                        <p:tgtEl>
                                          <p:spTgt spid="1640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6403"/>
                                        </p:tgtEl>
                                        <p:attrNameLst>
                                          <p:attrName>style.visibility</p:attrName>
                                        </p:attrNameLst>
                                      </p:cBhvr>
                                      <p:to>
                                        <p:strVal val="visible"/>
                                      </p:to>
                                    </p:set>
                                    <p:animEffect transition="in" filter="wipe(down)">
                                      <p:cBhvr>
                                        <p:cTn id="22" dur="500"/>
                                        <p:tgtEl>
                                          <p:spTgt spid="16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02" grpId="0"/>
      <p:bldP spid="16402" grpId="1"/>
      <p:bldP spid="16405" grpId="0"/>
      <p:bldP spid="16405" grpId="1"/>
      <p:bldP spid="16404" grpId="0"/>
      <p:bldP spid="16404" grpId="1"/>
      <p:bldP spid="16403" grpId="0"/>
      <p:bldP spid="16403"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85863" y="546100"/>
            <a:ext cx="4924425" cy="327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1150" y="3509963"/>
            <a:ext cx="4267200" cy="288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additive="base">
                                        <p:cTn id="7" dur="500"/>
                                        <p:tgtEl>
                                          <p:spTgt spid="17410"/>
                                        </p:tgtEl>
                                        <p:attrNameLst>
                                          <p:attrName>ppt_y</p:attrName>
                                        </p:attrNameLst>
                                      </p:cBhvr>
                                      <p:tavLst>
                                        <p:tav tm="0">
                                          <p:val>
                                            <p:strVal val="#ppt_y+#ppt_h*1.125000"/>
                                          </p:val>
                                        </p:tav>
                                        <p:tav tm="100000">
                                          <p:val>
                                            <p:strVal val="#ppt_y"/>
                                          </p:val>
                                        </p:tav>
                                      </p:tavLst>
                                    </p:anim>
                                    <p:animEffect transition="in" filter="wipe(up)">
                                      <p:cBhvr>
                                        <p:cTn id="8" dur="500"/>
                                        <p:tgtEl>
                                          <p:spTgt spid="17410"/>
                                        </p:tgtEl>
                                      </p:cBhvr>
                                    </p:animEffect>
                                  </p:childTnLst>
                                </p:cTn>
                              </p:par>
                              <p:par>
                                <p:cTn id="9" presetID="12" presetClass="entr" presetSubtype="4" fill="hold" nodeType="withEffect">
                                  <p:stCondLst>
                                    <p:cond delay="0"/>
                                  </p:stCondLst>
                                  <p:childTnLst>
                                    <p:set>
                                      <p:cBhvr>
                                        <p:cTn id="10" dur="1" fill="hold">
                                          <p:stCondLst>
                                            <p:cond delay="0"/>
                                          </p:stCondLst>
                                        </p:cTn>
                                        <p:tgtEl>
                                          <p:spTgt spid="17411"/>
                                        </p:tgtEl>
                                        <p:attrNameLst>
                                          <p:attrName>style.visibility</p:attrName>
                                        </p:attrNameLst>
                                      </p:cBhvr>
                                      <p:to>
                                        <p:strVal val="visible"/>
                                      </p:to>
                                    </p:set>
                                    <p:anim calcmode="lin" valueType="num">
                                      <p:cBhvr additive="base">
                                        <p:cTn id="11" dur="500"/>
                                        <p:tgtEl>
                                          <p:spTgt spid="17411"/>
                                        </p:tgtEl>
                                        <p:attrNameLst>
                                          <p:attrName>ppt_y</p:attrName>
                                        </p:attrNameLst>
                                      </p:cBhvr>
                                      <p:tavLst>
                                        <p:tav tm="0">
                                          <p:val>
                                            <p:strVal val="#ppt_y+#ppt_h*1.125000"/>
                                          </p:val>
                                        </p:tav>
                                        <p:tav tm="100000">
                                          <p:val>
                                            <p:strVal val="#ppt_y"/>
                                          </p:val>
                                        </p:tav>
                                      </p:tavLst>
                                    </p:anim>
                                    <p:animEffect transition="in" filter="wipe(up)">
                                      <p:cBhvr>
                                        <p:cTn id="12" dur="500"/>
                                        <p:tgtEl>
                                          <p:spTgt spid="17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97025" y="219075"/>
            <a:ext cx="4429125" cy="290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338" y="3429000"/>
            <a:ext cx="3152775"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9538" y="3133725"/>
            <a:ext cx="459105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additive="base">
                                        <p:cTn id="7" dur="500"/>
                                        <p:tgtEl>
                                          <p:spTgt spid="18434"/>
                                        </p:tgtEl>
                                        <p:attrNameLst>
                                          <p:attrName>ppt_y</p:attrName>
                                        </p:attrNameLst>
                                      </p:cBhvr>
                                      <p:tavLst>
                                        <p:tav tm="0">
                                          <p:val>
                                            <p:strVal val="#ppt_y+#ppt_h*1.125000"/>
                                          </p:val>
                                        </p:tav>
                                        <p:tav tm="100000">
                                          <p:val>
                                            <p:strVal val="#ppt_y"/>
                                          </p:val>
                                        </p:tav>
                                      </p:tavLst>
                                    </p:anim>
                                    <p:animEffect transition="in" filter="wipe(up)">
                                      <p:cBhvr>
                                        <p:cTn id="8" dur="500"/>
                                        <p:tgtEl>
                                          <p:spTgt spid="18434"/>
                                        </p:tgtEl>
                                      </p:cBhvr>
                                    </p:animEffect>
                                  </p:childTnLst>
                                </p:cTn>
                              </p:par>
                              <p:par>
                                <p:cTn id="9" presetID="12" presetClass="entr" presetSubtype="4" fill="hold" nodeType="withEffect">
                                  <p:stCondLst>
                                    <p:cond delay="0"/>
                                  </p:stCondLst>
                                  <p:childTnLst>
                                    <p:set>
                                      <p:cBhvr>
                                        <p:cTn id="10" dur="1" fill="hold">
                                          <p:stCondLst>
                                            <p:cond delay="0"/>
                                          </p:stCondLst>
                                        </p:cTn>
                                        <p:tgtEl>
                                          <p:spTgt spid="18435"/>
                                        </p:tgtEl>
                                        <p:attrNameLst>
                                          <p:attrName>style.visibility</p:attrName>
                                        </p:attrNameLst>
                                      </p:cBhvr>
                                      <p:to>
                                        <p:strVal val="visible"/>
                                      </p:to>
                                    </p:set>
                                    <p:anim calcmode="lin" valueType="num">
                                      <p:cBhvr additive="base">
                                        <p:cTn id="11" dur="500"/>
                                        <p:tgtEl>
                                          <p:spTgt spid="18435"/>
                                        </p:tgtEl>
                                        <p:attrNameLst>
                                          <p:attrName>ppt_y</p:attrName>
                                        </p:attrNameLst>
                                      </p:cBhvr>
                                      <p:tavLst>
                                        <p:tav tm="0">
                                          <p:val>
                                            <p:strVal val="#ppt_y+#ppt_h*1.125000"/>
                                          </p:val>
                                        </p:tav>
                                        <p:tav tm="100000">
                                          <p:val>
                                            <p:strVal val="#ppt_y"/>
                                          </p:val>
                                        </p:tav>
                                      </p:tavLst>
                                    </p:anim>
                                    <p:animEffect transition="in" filter="wipe(up)">
                                      <p:cBhvr>
                                        <p:cTn id="12" dur="500"/>
                                        <p:tgtEl>
                                          <p:spTgt spid="18435"/>
                                        </p:tgtEl>
                                      </p:cBhvr>
                                    </p:animEffect>
                                  </p:childTnLst>
                                </p:cTn>
                              </p:par>
                              <p:par>
                                <p:cTn id="13" presetID="12" presetClass="entr" presetSubtype="4" fill="hold" nodeType="withEffect">
                                  <p:stCondLst>
                                    <p:cond delay="0"/>
                                  </p:stCondLst>
                                  <p:childTnLst>
                                    <p:set>
                                      <p:cBhvr>
                                        <p:cTn id="14" dur="1" fill="hold">
                                          <p:stCondLst>
                                            <p:cond delay="0"/>
                                          </p:stCondLst>
                                        </p:cTn>
                                        <p:tgtEl>
                                          <p:spTgt spid="18436"/>
                                        </p:tgtEl>
                                        <p:attrNameLst>
                                          <p:attrName>style.visibility</p:attrName>
                                        </p:attrNameLst>
                                      </p:cBhvr>
                                      <p:to>
                                        <p:strVal val="visible"/>
                                      </p:to>
                                    </p:set>
                                    <p:anim calcmode="lin" valueType="num">
                                      <p:cBhvr additive="base">
                                        <p:cTn id="15" dur="500"/>
                                        <p:tgtEl>
                                          <p:spTgt spid="18436"/>
                                        </p:tgtEl>
                                        <p:attrNameLst>
                                          <p:attrName>ppt_y</p:attrName>
                                        </p:attrNameLst>
                                      </p:cBhvr>
                                      <p:tavLst>
                                        <p:tav tm="0">
                                          <p:val>
                                            <p:strVal val="#ppt_y+#ppt_h*1.125000"/>
                                          </p:val>
                                        </p:tav>
                                        <p:tav tm="100000">
                                          <p:val>
                                            <p:strVal val="#ppt_y"/>
                                          </p:val>
                                        </p:tav>
                                      </p:tavLst>
                                    </p:anim>
                                    <p:animEffect transition="in" filter="wipe(up)">
                                      <p:cBhvr>
                                        <p:cTn id="16" dur="5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标题 1"/>
          <p:cNvSpPr>
            <a:spLocks noGrp="1"/>
          </p:cNvSpPr>
          <p:nvPr>
            <p:ph type="title"/>
          </p:nvPr>
        </p:nvSpPr>
        <p:spPr/>
        <p:txBody>
          <a:bodyPr/>
          <a:lstStyle/>
          <a:p>
            <a:r>
              <a:rPr lang="en-US" altLang="zh-CN" smtClean="0"/>
              <a:t>Summary</a:t>
            </a:r>
            <a:endParaRPr lang="zh-CN" altLang="en-US" smtClean="0"/>
          </a:p>
        </p:txBody>
      </p:sp>
      <p:pic>
        <p:nvPicPr>
          <p:cNvPr id="19459"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09600" y="1684338"/>
            <a:ext cx="8534400" cy="332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60" name="TextBox 1"/>
          <p:cNvSpPr txBox="1">
            <a:spLocks noChangeArrowheads="1"/>
          </p:cNvSpPr>
          <p:nvPr/>
        </p:nvSpPr>
        <p:spPr bwMode="auto">
          <a:xfrm>
            <a:off x="1102360" y="3243898"/>
            <a:ext cx="6938963"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000"/>
              <a:t>Special culture of porcelain reflects the broad social life, nature,  customs, philosophy and concept. It is a kind of cultural carrier, or is a kind of static culture dance</a:t>
            </a:r>
            <a:r>
              <a:rPr lang="en-US" altLang="zh-CN"/>
              <a:t>.</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9460"/>
                                        </p:tgtEl>
                                        <p:attrNameLst>
                                          <p:attrName>style.visibility</p:attrName>
                                        </p:attrNameLst>
                                      </p:cBhvr>
                                      <p:to>
                                        <p:strVal val="visible"/>
                                      </p:to>
                                    </p:set>
                                    <p:anim calcmode="lin" valueType="num">
                                      <p:cBhvr additive="base">
                                        <p:cTn id="7" dur="500"/>
                                        <p:tgtEl>
                                          <p:spTgt spid="19460"/>
                                        </p:tgtEl>
                                        <p:attrNameLst>
                                          <p:attrName>ppt_y</p:attrName>
                                        </p:attrNameLst>
                                      </p:cBhvr>
                                      <p:tavLst>
                                        <p:tav tm="0">
                                          <p:val>
                                            <p:strVal val="#ppt_y+#ppt_h*1.125000"/>
                                          </p:val>
                                        </p:tav>
                                        <p:tav tm="100000">
                                          <p:val>
                                            <p:strVal val="#ppt_y"/>
                                          </p:val>
                                        </p:tav>
                                      </p:tavLst>
                                    </p:anim>
                                    <p:animEffect transition="in" filter="wipe(up)">
                                      <p:cBhvr>
                                        <p:cTn id="8" dur="5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p:bldP spid="19460"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9720" b="9720"/>
          <a:stretch>
            <a:fillRect/>
          </a:stretch>
        </p:blipFill>
        <p:spPr>
          <a:xfrm>
            <a:off x="0" y="-635"/>
            <a:ext cx="9164320" cy="6858000"/>
          </a:xfrm>
        </p:spPr>
      </p:pic>
      <p:sp>
        <p:nvSpPr>
          <p:cNvPr id="5" name="文本框 4"/>
          <p:cNvSpPr txBox="1"/>
          <p:nvPr/>
        </p:nvSpPr>
        <p:spPr>
          <a:xfrm>
            <a:off x="3436472" y="1290544"/>
            <a:ext cx="2011680" cy="645160"/>
          </a:xfrm>
          <a:prstGeom prst="rect">
            <a:avLst/>
          </a:prstGeom>
          <a:noFill/>
        </p:spPr>
        <p:txBody>
          <a:bodyPr wrap="none" rtlCol="0">
            <a:spAutoFit/>
          </a:bodyPr>
          <a:lstStyle/>
          <a:p>
            <a:r>
              <a:rPr kumimoji="1" lang="zh-CN" altLang="en-US" sz="3600" dirty="0" smtClean="0">
                <a:latin typeface="华文行楷" panose="02010800040101010101" charset="-122"/>
                <a:ea typeface="华文行楷" panose="02010800040101010101" charset="-122"/>
                <a:cs typeface="华文行楷" panose="02010800040101010101" charset="-122"/>
              </a:rPr>
              <a:t>故事小结</a:t>
            </a:r>
            <a:endParaRPr kumimoji="1" lang="zh-CN" altLang="en-US" sz="3600" dirty="0">
              <a:latin typeface="华文行楷" panose="02010800040101010101" charset="-122"/>
              <a:ea typeface="华文行楷" panose="02010800040101010101" charset="-122"/>
              <a:cs typeface="华文行楷" panose="02010800040101010101" charset="-122"/>
            </a:endParaRPr>
          </a:p>
        </p:txBody>
      </p:sp>
      <p:sp>
        <p:nvSpPr>
          <p:cNvPr id="6" name="文本框 5"/>
          <p:cNvSpPr txBox="1"/>
          <p:nvPr/>
        </p:nvSpPr>
        <p:spPr>
          <a:xfrm>
            <a:off x="860537" y="2432910"/>
            <a:ext cx="7767723" cy="3784600"/>
          </a:xfrm>
          <a:prstGeom prst="rect">
            <a:avLst/>
          </a:prstGeom>
          <a:noFill/>
        </p:spPr>
        <p:txBody>
          <a:bodyPr wrap="square" rtlCol="0">
            <a:spAutoFit/>
          </a:bodyPr>
          <a:lstStyle/>
          <a:p>
            <a:r>
              <a:rPr kumimoji="1" lang="en-US" altLang="zh-CN" sz="2400" b="1" dirty="0" smtClean="0"/>
              <a:t>           </a:t>
            </a:r>
            <a:r>
              <a:rPr kumimoji="1" sz="2400" b="1" dirty="0" smtClean="0">
                <a:sym typeface="+mn-ea"/>
              </a:rPr>
              <a:t>四、六级翻译：</a:t>
            </a:r>
            <a:endParaRPr kumimoji="1" sz="2400" b="1" dirty="0" smtClean="0"/>
          </a:p>
          <a:p>
            <a:r>
              <a:rPr kumimoji="1" sz="2400" b="1" dirty="0" smtClean="0">
                <a:sym typeface="+mn-ea"/>
              </a:rPr>
              <a:t>唐朝时期，人们就在昌南建造窑坊(kiln),烧制出一种青白瓷(bluish white porcelain)。青白瓷色彩晶莹，有“人造玉器”的美称，因而远近闻名，并大量出口欧洲。当时，欧洲人还不会制造瓷器，因此中国特别是昌南镇的瓷器很受欢迎。 在欧洲，昌南镇瓷器是备受珍爱的贵重物品，人们以能获得一件昌南镇瓷器为荣。因此，欧洲人就以“昌南”作为瓷器和生产瓷器的“中国”的代称。久而久之，欧洲人就把昌南的本意忘却了，只记得它是“瓷器”，即“中国”了。</a:t>
            </a:r>
            <a:endParaRPr kumimoji="1" lang="zh-CN" altLang="en-US" sz="2400" b="1"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图片 1"/>
          <p:cNvPicPr>
            <a:picLocks noChangeAspect="1"/>
          </p:cNvPicPr>
          <p:nvPr/>
        </p:nvPicPr>
        <p:blipFill>
          <a:blip r:embed="rId1">
            <a:extLst>
              <a:ext uri="{28A0092B-C50C-407E-A947-70E740481C1C}">
                <a14:useLocalDpi xmlns:a14="http://schemas.microsoft.com/office/drawing/2010/main" val="0"/>
              </a:ext>
            </a:extLst>
          </a:blip>
          <a:srcRect b="4120"/>
          <a:stretch>
            <a:fillRect/>
          </a:stretch>
        </p:blipFill>
        <p:spPr bwMode="auto">
          <a:xfrm>
            <a:off x="0" y="635"/>
            <a:ext cx="9144000" cy="6856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946400" y="1143000"/>
            <a:ext cx="4673600" cy="1568450"/>
          </a:xfrm>
          <a:prstGeom prst="rect">
            <a:avLst/>
          </a:prstGeom>
          <a:noFill/>
        </p:spPr>
        <p:txBody>
          <a:bodyPr>
            <a:spAutoFit/>
          </a:bodyPr>
          <a:lstStyle/>
          <a:p>
            <a:pPr>
              <a:defRPr/>
            </a:pPr>
            <a:r>
              <a:rPr lang="en-US" altLang="zh-CN" sz="9600" b="1" dirty="0">
                <a:latin typeface="+mj-lt"/>
              </a:rPr>
              <a:t>China</a:t>
            </a:r>
            <a:endParaRPr lang="zh-CN" altLang="en-US" sz="9600" b="1" dirty="0">
              <a:latin typeface="+mj-lt"/>
            </a:endParaRPr>
          </a:p>
        </p:txBody>
      </p:sp>
      <p:sp>
        <p:nvSpPr>
          <p:cNvPr id="3076" name="TextBox 4"/>
          <p:cNvSpPr txBox="1">
            <a:spLocks noChangeArrowheads="1"/>
          </p:cNvSpPr>
          <p:nvPr/>
        </p:nvSpPr>
        <p:spPr bwMode="auto">
          <a:xfrm>
            <a:off x="3744913" y="2711450"/>
            <a:ext cx="1538287" cy="306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8800">
                <a:latin typeface="方正行楷简体" pitchFamily="2" charset="-122"/>
                <a:ea typeface="方正行楷简体" pitchFamily="2" charset="-122"/>
              </a:rPr>
              <a:t>瓷器</a:t>
            </a:r>
            <a:endParaRPr lang="zh-CN" altLang="en-US" sz="8800">
              <a:latin typeface="方正行楷简体" pitchFamily="2" charset="-122"/>
              <a:ea typeface="方正行楷简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076"/>
                                        </p:tgtEl>
                                        <p:attrNameLst>
                                          <p:attrName>style.visibility</p:attrName>
                                        </p:attrNameLst>
                                      </p:cBhvr>
                                      <p:to>
                                        <p:strVal val="visible"/>
                                      </p:to>
                                    </p:set>
                                    <p:anim calcmode="lin" valueType="num">
                                      <p:cBhvr additive="base">
                                        <p:cTn id="13" dur="500"/>
                                        <p:tgtEl>
                                          <p:spTgt spid="3076"/>
                                        </p:tgtEl>
                                        <p:attrNameLst>
                                          <p:attrName>ppt_y</p:attrName>
                                        </p:attrNameLst>
                                      </p:cBhvr>
                                      <p:tavLst>
                                        <p:tav tm="0">
                                          <p:val>
                                            <p:strVal val="#ppt_y+#ppt_h*1.125000"/>
                                          </p:val>
                                        </p:tav>
                                        <p:tav tm="100000">
                                          <p:val>
                                            <p:strVal val="#ppt_y"/>
                                          </p:val>
                                        </p:tav>
                                      </p:tavLst>
                                    </p:anim>
                                    <p:animEffect transition="in" filter="wipe(up)">
                                      <p:cBhvr>
                                        <p:cTn id="14"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3076" grpId="0"/>
      <p:bldP spid="3076"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9720" b="9720"/>
          <a:stretch>
            <a:fillRect/>
          </a:stretch>
        </p:blipFill>
        <p:spPr>
          <a:xfrm>
            <a:off x="0" y="-635"/>
            <a:ext cx="9164320" cy="6858000"/>
          </a:xfrm>
        </p:spPr>
      </p:pic>
      <p:sp>
        <p:nvSpPr>
          <p:cNvPr id="5" name="文本框 4"/>
          <p:cNvSpPr txBox="1"/>
          <p:nvPr/>
        </p:nvSpPr>
        <p:spPr>
          <a:xfrm>
            <a:off x="3436472" y="1290544"/>
            <a:ext cx="2011680" cy="645160"/>
          </a:xfrm>
          <a:prstGeom prst="rect">
            <a:avLst/>
          </a:prstGeom>
          <a:noFill/>
        </p:spPr>
        <p:txBody>
          <a:bodyPr wrap="none" rtlCol="0">
            <a:spAutoFit/>
          </a:bodyPr>
          <a:lstStyle/>
          <a:p>
            <a:r>
              <a:rPr kumimoji="1" lang="zh-CN" altLang="en-US" sz="3600" dirty="0" smtClean="0">
                <a:latin typeface="华文行楷" panose="02010800040101010101" charset="-122"/>
                <a:ea typeface="华文行楷" panose="02010800040101010101" charset="-122"/>
                <a:cs typeface="华文行楷" panose="02010800040101010101" charset="-122"/>
              </a:rPr>
              <a:t>故事小结</a:t>
            </a:r>
            <a:endParaRPr kumimoji="1" lang="zh-CN" altLang="en-US" sz="3600" dirty="0">
              <a:latin typeface="华文行楷" panose="02010800040101010101" charset="-122"/>
              <a:ea typeface="华文行楷" panose="02010800040101010101" charset="-122"/>
              <a:cs typeface="华文行楷" panose="02010800040101010101" charset="-122"/>
            </a:endParaRPr>
          </a:p>
        </p:txBody>
      </p:sp>
      <p:sp>
        <p:nvSpPr>
          <p:cNvPr id="6" name="文本框 5"/>
          <p:cNvSpPr txBox="1"/>
          <p:nvPr/>
        </p:nvSpPr>
        <p:spPr>
          <a:xfrm>
            <a:off x="860537" y="2432910"/>
            <a:ext cx="7767723" cy="2306955"/>
          </a:xfrm>
          <a:prstGeom prst="rect">
            <a:avLst/>
          </a:prstGeom>
          <a:noFill/>
        </p:spPr>
        <p:txBody>
          <a:bodyPr wrap="square" rtlCol="0">
            <a:spAutoFit/>
          </a:bodyPr>
          <a:lstStyle/>
          <a:p>
            <a:r>
              <a:rPr kumimoji="1" lang="en-US" altLang="zh-CN" sz="2400" b="1" dirty="0" smtClean="0"/>
              <a:t>      通过一段关于瓷器的四六级翻译练习将英语语言、文化、思维教学与思政教育无缝对接, 积极推进中国优秀传统文化与专业课程和思政课程相结合。以“陶瓷文化”为核心引领，引导学生牢牢树立起“工匠精神”的价值体系, 助推中国制造强国之梦, 实现知识传授与价值引领的有机统一。      </a:t>
            </a:r>
            <a:endParaRPr kumimoji="1" lang="zh-CN" altLang="en-US" sz="2400" b="1" dirty="0">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9720" b="9720"/>
          <a:stretch>
            <a:fillRect/>
          </a:stretch>
        </p:blipFill>
        <p:spPr>
          <a:xfrm>
            <a:off x="0" y="-635"/>
            <a:ext cx="9164320" cy="6858000"/>
          </a:xfrm>
        </p:spPr>
      </p:pic>
      <p:sp>
        <p:nvSpPr>
          <p:cNvPr id="5" name="文本框 4"/>
          <p:cNvSpPr txBox="1"/>
          <p:nvPr/>
        </p:nvSpPr>
        <p:spPr>
          <a:xfrm>
            <a:off x="3436472" y="1290544"/>
            <a:ext cx="2011680" cy="645160"/>
          </a:xfrm>
          <a:prstGeom prst="rect">
            <a:avLst/>
          </a:prstGeom>
          <a:noFill/>
        </p:spPr>
        <p:txBody>
          <a:bodyPr wrap="none" rtlCol="0">
            <a:spAutoFit/>
          </a:bodyPr>
          <a:lstStyle/>
          <a:p>
            <a:r>
              <a:rPr kumimoji="1" lang="zh-CN" altLang="en-US" sz="3600" dirty="0" smtClean="0">
                <a:latin typeface="华文行楷" panose="02010800040101010101" charset="-122"/>
                <a:ea typeface="华文行楷" panose="02010800040101010101" charset="-122"/>
                <a:cs typeface="华文行楷" panose="02010800040101010101" charset="-122"/>
              </a:rPr>
              <a:t>故事小结</a:t>
            </a:r>
            <a:endParaRPr kumimoji="1" lang="zh-CN" altLang="en-US" sz="3600" dirty="0">
              <a:latin typeface="华文行楷" panose="02010800040101010101" charset="-122"/>
              <a:ea typeface="华文行楷" panose="02010800040101010101" charset="-122"/>
              <a:cs typeface="华文行楷" panose="02010800040101010101" charset="-122"/>
            </a:endParaRPr>
          </a:p>
        </p:txBody>
      </p:sp>
      <p:sp>
        <p:nvSpPr>
          <p:cNvPr id="6" name="文本框 5"/>
          <p:cNvSpPr txBox="1"/>
          <p:nvPr/>
        </p:nvSpPr>
        <p:spPr>
          <a:xfrm>
            <a:off x="860537" y="2432910"/>
            <a:ext cx="7767723" cy="2306955"/>
          </a:xfrm>
          <a:prstGeom prst="rect">
            <a:avLst/>
          </a:prstGeom>
          <a:noFill/>
        </p:spPr>
        <p:txBody>
          <a:bodyPr wrap="square" rtlCol="0">
            <a:spAutoFit/>
          </a:bodyPr>
          <a:lstStyle/>
          <a:p>
            <a:r>
              <a:rPr kumimoji="1" lang="en-US" altLang="zh-CN" sz="2400" b="1" dirty="0" smtClean="0"/>
              <a:t>      “瓷器起源”：结合“文明、和谐”价值观，学生介绍陶瓷的起源，人类文明的起源。中华民族的祖先创造了陶瓷，促进了世界文明的发展，表明中国自古以来对文明进步的孜孜追求。陶瓷文化诞生于水、土、火元素之间的碰撞，也象征了自然界物质的和谐统一，代表着万物和而不同，共存共生的思想，体现了中国的尚和之道。</a:t>
            </a:r>
            <a:endParaRPr kumimoji="1" lang="en-US" altLang="zh-CN" sz="2400" b="1"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9720" b="9720"/>
          <a:stretch>
            <a:fillRect/>
          </a:stretch>
        </p:blipFill>
        <p:spPr>
          <a:xfrm>
            <a:off x="0" y="-635"/>
            <a:ext cx="9164320" cy="6858000"/>
          </a:xfrm>
        </p:spPr>
      </p:pic>
      <p:sp>
        <p:nvSpPr>
          <p:cNvPr id="5" name="文本框 4"/>
          <p:cNvSpPr txBox="1"/>
          <p:nvPr/>
        </p:nvSpPr>
        <p:spPr>
          <a:xfrm>
            <a:off x="3436472" y="1290544"/>
            <a:ext cx="2011680" cy="645160"/>
          </a:xfrm>
          <a:prstGeom prst="rect">
            <a:avLst/>
          </a:prstGeom>
          <a:noFill/>
        </p:spPr>
        <p:txBody>
          <a:bodyPr wrap="none" rtlCol="0">
            <a:spAutoFit/>
          </a:bodyPr>
          <a:lstStyle/>
          <a:p>
            <a:r>
              <a:rPr kumimoji="1" lang="zh-CN" altLang="en-US" sz="3600" dirty="0" smtClean="0">
                <a:latin typeface="华文行楷" panose="02010800040101010101" charset="-122"/>
                <a:ea typeface="华文行楷" panose="02010800040101010101" charset="-122"/>
                <a:cs typeface="华文行楷" panose="02010800040101010101" charset="-122"/>
              </a:rPr>
              <a:t>故事小结</a:t>
            </a:r>
            <a:endParaRPr kumimoji="1" lang="zh-CN" altLang="en-US" sz="3600" dirty="0">
              <a:latin typeface="华文行楷" panose="02010800040101010101" charset="-122"/>
              <a:ea typeface="华文行楷" panose="02010800040101010101" charset="-122"/>
              <a:cs typeface="华文行楷" panose="02010800040101010101" charset="-122"/>
            </a:endParaRPr>
          </a:p>
        </p:txBody>
      </p:sp>
      <p:sp>
        <p:nvSpPr>
          <p:cNvPr id="6" name="文本框 5"/>
          <p:cNvSpPr txBox="1"/>
          <p:nvPr/>
        </p:nvSpPr>
        <p:spPr>
          <a:xfrm>
            <a:off x="860537" y="2432910"/>
            <a:ext cx="7767723" cy="2306955"/>
          </a:xfrm>
          <a:prstGeom prst="rect">
            <a:avLst/>
          </a:prstGeom>
          <a:noFill/>
        </p:spPr>
        <p:txBody>
          <a:bodyPr wrap="square" rtlCol="0">
            <a:spAutoFit/>
          </a:bodyPr>
          <a:lstStyle/>
          <a:p>
            <a:r>
              <a:rPr kumimoji="1" lang="en-US" altLang="zh-CN" sz="2400" b="1" dirty="0" smtClean="0"/>
              <a:t>     “汉唐瓷器”：结合“富强、民主”价值观，教学过程中通过讲授汉唐时期的陶瓷，让学生对这个历史发展时期的陶瓷发展有一个大致了解。兵马俑、青瓷、唐三彩等陶瓷艺术代表着汉唐时期我国的强盛国力，唐三彩是由一个健全强明的朝代所启毓而成，同时，它也具体而活跃地反映出健全强明的时代精神。</a:t>
            </a:r>
            <a:endParaRPr kumimoji="1" lang="en-US" altLang="zh-CN" sz="2400" b="1"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9720" b="9720"/>
          <a:stretch>
            <a:fillRect/>
          </a:stretch>
        </p:blipFill>
        <p:spPr>
          <a:xfrm>
            <a:off x="0" y="-635"/>
            <a:ext cx="9164320" cy="6858000"/>
          </a:xfrm>
        </p:spPr>
      </p:pic>
      <p:sp>
        <p:nvSpPr>
          <p:cNvPr id="5" name="文本框 4"/>
          <p:cNvSpPr txBox="1"/>
          <p:nvPr/>
        </p:nvSpPr>
        <p:spPr>
          <a:xfrm>
            <a:off x="3436472" y="1290544"/>
            <a:ext cx="2011680" cy="645160"/>
          </a:xfrm>
          <a:prstGeom prst="rect">
            <a:avLst/>
          </a:prstGeom>
          <a:noFill/>
        </p:spPr>
        <p:txBody>
          <a:bodyPr wrap="none" rtlCol="0">
            <a:spAutoFit/>
          </a:bodyPr>
          <a:lstStyle/>
          <a:p>
            <a:r>
              <a:rPr kumimoji="1" lang="zh-CN" altLang="en-US" sz="3600" dirty="0" smtClean="0">
                <a:latin typeface="华文行楷" panose="02010800040101010101" charset="-122"/>
                <a:ea typeface="华文行楷" panose="02010800040101010101" charset="-122"/>
                <a:cs typeface="华文行楷" panose="02010800040101010101" charset="-122"/>
              </a:rPr>
              <a:t>故事小结</a:t>
            </a:r>
            <a:endParaRPr kumimoji="1" lang="zh-CN" altLang="en-US" sz="3600" dirty="0">
              <a:latin typeface="华文行楷" panose="02010800040101010101" charset="-122"/>
              <a:ea typeface="华文行楷" panose="02010800040101010101" charset="-122"/>
              <a:cs typeface="华文行楷" panose="02010800040101010101" charset="-122"/>
            </a:endParaRPr>
          </a:p>
        </p:txBody>
      </p:sp>
      <p:sp>
        <p:nvSpPr>
          <p:cNvPr id="6" name="文本框 5"/>
          <p:cNvSpPr txBox="1"/>
          <p:nvPr/>
        </p:nvSpPr>
        <p:spPr>
          <a:xfrm>
            <a:off x="860537" y="2432910"/>
            <a:ext cx="7767723" cy="1938020"/>
          </a:xfrm>
          <a:prstGeom prst="rect">
            <a:avLst/>
          </a:prstGeom>
          <a:noFill/>
        </p:spPr>
        <p:txBody>
          <a:bodyPr wrap="square" rtlCol="0">
            <a:spAutoFit/>
          </a:bodyPr>
          <a:lstStyle/>
          <a:p>
            <a:r>
              <a:rPr kumimoji="1" lang="en-US" altLang="zh-CN" sz="2400" b="1" dirty="0" smtClean="0"/>
              <a:t>     “五大名窑”：“自由、平等”价值观。在中国古代，道家崇尚遵循自然规则前提下的精神自由，五大名窑中的许多名作都体现了古人追求自由的精神。我国瓷业之所以历经千年而不衰，其中一个重要原因是门户开放、兼收并蓄，这也是平等思想的体现。</a:t>
            </a:r>
            <a:endParaRPr kumimoji="1" lang="en-US" altLang="zh-CN" sz="2400" b="1"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6077" b="6077"/>
          <a:stretch>
            <a:fillRect/>
          </a:stretch>
        </p:blipFill>
        <p:spPr>
          <a:xfrm>
            <a:off x="0" y="-635"/>
            <a:ext cx="9200515" cy="6858000"/>
          </a:xfrm>
        </p:spPr>
      </p:pic>
      <p:sp>
        <p:nvSpPr>
          <p:cNvPr id="5" name="文本框 4"/>
          <p:cNvSpPr txBox="1"/>
          <p:nvPr/>
        </p:nvSpPr>
        <p:spPr>
          <a:xfrm>
            <a:off x="2435412" y="2455956"/>
            <a:ext cx="4732020" cy="1198880"/>
          </a:xfrm>
          <a:prstGeom prst="rect">
            <a:avLst/>
          </a:prstGeom>
          <a:noFill/>
        </p:spPr>
        <p:txBody>
          <a:bodyPr wrap="none" rtlCol="0">
            <a:spAutoFit/>
          </a:bodyPr>
          <a:lstStyle/>
          <a:p>
            <a:r>
              <a:rPr kumimoji="1" lang="en-US" altLang="zh-CN" sz="7200" b="1" dirty="0" smtClean="0">
                <a:latin typeface="Times New Roman" panose="02020603050405020304"/>
                <a:cs typeface="Times New Roman" panose="02020603050405020304"/>
              </a:rPr>
              <a:t>Thank you!</a:t>
            </a:r>
            <a:endParaRPr kumimoji="1" lang="zh-CN" altLang="en-US" sz="7200" b="1" dirty="0">
              <a:latin typeface="Times New Roman" panose="02020603050405020304"/>
              <a:cs typeface="Times New Roman" panose="020206030504050203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52500" y="331788"/>
            <a:ext cx="6505575" cy="604837"/>
          </a:xfrm>
        </p:spPr>
        <p:txBody>
          <a:bodyPr/>
          <a:lstStyle/>
          <a:p>
            <a:pPr eaLnBrk="1" hangingPunct="1"/>
            <a:r>
              <a:rPr lang="en-US" altLang="zh-CN" smtClean="0"/>
              <a:t>CONTENTS</a:t>
            </a:r>
            <a:endParaRPr lang="en-US" altLang="zh-CN" smtClean="0"/>
          </a:p>
        </p:txBody>
      </p:sp>
      <p:grpSp>
        <p:nvGrpSpPr>
          <p:cNvPr id="4099" name="Group 51"/>
          <p:cNvGrpSpPr/>
          <p:nvPr/>
        </p:nvGrpSpPr>
        <p:grpSpPr bwMode="auto">
          <a:xfrm>
            <a:off x="2309813" y="1806575"/>
            <a:ext cx="4654550" cy="717550"/>
            <a:chOff x="1455" y="1186"/>
            <a:chExt cx="2932" cy="452"/>
          </a:xfrm>
        </p:grpSpPr>
        <p:sp>
          <p:nvSpPr>
            <p:cNvPr id="4128" name="Line 5"/>
            <p:cNvSpPr>
              <a:spLocks noChangeShapeType="1"/>
            </p:cNvSpPr>
            <p:nvPr/>
          </p:nvSpPr>
          <p:spPr bwMode="auto">
            <a:xfrm>
              <a:off x="1609" y="1558"/>
              <a:ext cx="2568" cy="0"/>
            </a:xfrm>
            <a:prstGeom prst="line">
              <a:avLst/>
            </a:prstGeom>
            <a:noFill/>
            <a:ln w="9525">
              <a:solidFill>
                <a:srgbClr val="0033CC"/>
              </a:solidFill>
              <a:round/>
            </a:ln>
            <a:extLst>
              <a:ext uri="{909E8E84-426E-40DD-AFC4-6F175D3DCCD1}">
                <a14:hiddenFill xmlns:a14="http://schemas.microsoft.com/office/drawing/2010/main">
                  <a:noFill/>
                </a14:hiddenFill>
              </a:ext>
            </a:extLst>
          </p:spPr>
          <p:txBody>
            <a:bodyPr/>
            <a:lstStyle/>
            <a:p>
              <a:endParaRPr lang="zh-CN" altLang="en-US"/>
            </a:p>
          </p:txBody>
        </p:sp>
        <p:pic>
          <p:nvPicPr>
            <p:cNvPr id="4129" name="Picture 6" descr="小花纹"/>
            <p:cNvPicPr>
              <a:picLocks noChangeAspect="1" noChangeArrowheads="1"/>
            </p:cNvPicPr>
            <p:nvPr/>
          </p:nvPicPr>
          <p:blipFill>
            <a:blip r:embed="rId1">
              <a:clrChange>
                <a:clrFrom>
                  <a:srgbClr val="FFFFFF"/>
                </a:clrFrom>
                <a:clrTo>
                  <a:srgbClr val="FFFFFF">
                    <a:alpha val="0"/>
                  </a:srgbClr>
                </a:clrTo>
              </a:clrChange>
              <a:lum bright="36000"/>
              <a:extLst>
                <a:ext uri="{28A0092B-C50C-407E-A947-70E740481C1C}">
                  <a14:useLocalDpi xmlns:a14="http://schemas.microsoft.com/office/drawing/2010/main" val="0"/>
                </a:ext>
              </a:extLst>
            </a:blip>
            <a:srcRect/>
            <a:stretch>
              <a:fillRect/>
            </a:stretch>
          </p:blipFill>
          <p:spPr bwMode="auto">
            <a:xfrm rot="2103817" flipH="1">
              <a:off x="4105" y="1186"/>
              <a:ext cx="282" cy="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30" name="Group 7"/>
            <p:cNvGrpSpPr/>
            <p:nvPr/>
          </p:nvGrpSpPr>
          <p:grpSpPr bwMode="auto">
            <a:xfrm>
              <a:off x="1455" y="1432"/>
              <a:ext cx="199" cy="206"/>
              <a:chOff x="557" y="1482"/>
              <a:chExt cx="341" cy="341"/>
            </a:xfrm>
          </p:grpSpPr>
          <p:sp>
            <p:nvSpPr>
              <p:cNvPr id="4131" name="Oval 8"/>
              <p:cNvSpPr>
                <a:spLocks noChangeArrowheads="1"/>
              </p:cNvSpPr>
              <p:nvPr/>
            </p:nvSpPr>
            <p:spPr bwMode="auto">
              <a:xfrm>
                <a:off x="557" y="1482"/>
                <a:ext cx="341" cy="341"/>
              </a:xfrm>
              <a:prstGeom prst="ellipse">
                <a:avLst/>
              </a:prstGeom>
              <a:solidFill>
                <a:schemeClr val="bg1"/>
              </a:solidFill>
              <a:ln w="9525">
                <a:solidFill>
                  <a:srgbClr val="0033CC"/>
                </a:solidFill>
                <a:round/>
              </a:ln>
            </p:spPr>
            <p:txBody>
              <a:bodyPr wrap="none" anchor="ctr"/>
              <a:lstStyle/>
              <a:p>
                <a:endParaRPr lang="zh-CN" altLang="en-US"/>
              </a:p>
            </p:txBody>
          </p:sp>
          <p:sp>
            <p:nvSpPr>
              <p:cNvPr id="4132" name="Oval 9"/>
              <p:cNvSpPr>
                <a:spLocks noChangeArrowheads="1"/>
              </p:cNvSpPr>
              <p:nvPr/>
            </p:nvSpPr>
            <p:spPr bwMode="auto">
              <a:xfrm>
                <a:off x="593" y="1519"/>
                <a:ext cx="265" cy="265"/>
              </a:xfrm>
              <a:prstGeom prst="ellipse">
                <a:avLst/>
              </a:prstGeom>
              <a:solidFill>
                <a:schemeClr val="bg1"/>
              </a:solidFill>
              <a:ln w="9525">
                <a:solidFill>
                  <a:srgbClr val="0033CC"/>
                </a:solidFill>
                <a:round/>
              </a:ln>
            </p:spPr>
            <p:txBody>
              <a:bodyPr wrap="none" anchor="ctr"/>
              <a:lstStyle/>
              <a:p>
                <a:endParaRPr lang="zh-CN" altLang="en-US"/>
              </a:p>
            </p:txBody>
          </p:sp>
          <p:sp>
            <p:nvSpPr>
              <p:cNvPr id="4133" name="Oval 10"/>
              <p:cNvSpPr>
                <a:spLocks noChangeArrowheads="1"/>
              </p:cNvSpPr>
              <p:nvPr/>
            </p:nvSpPr>
            <p:spPr bwMode="auto">
              <a:xfrm>
                <a:off x="630" y="1556"/>
                <a:ext cx="189" cy="189"/>
              </a:xfrm>
              <a:prstGeom prst="ellipse">
                <a:avLst/>
              </a:prstGeom>
              <a:solidFill>
                <a:schemeClr val="bg1"/>
              </a:solidFill>
              <a:ln w="9525">
                <a:solidFill>
                  <a:srgbClr val="0033CC"/>
                </a:solidFill>
                <a:round/>
              </a:ln>
            </p:spPr>
            <p:txBody>
              <a:bodyPr wrap="none" anchor="ctr"/>
              <a:lstStyle/>
              <a:p>
                <a:endParaRPr lang="zh-CN" altLang="en-US"/>
              </a:p>
            </p:txBody>
          </p:sp>
          <p:sp>
            <p:nvSpPr>
              <p:cNvPr id="4134" name="Oval 11"/>
              <p:cNvSpPr>
                <a:spLocks noChangeArrowheads="1"/>
              </p:cNvSpPr>
              <p:nvPr/>
            </p:nvSpPr>
            <p:spPr bwMode="auto">
              <a:xfrm>
                <a:off x="668" y="1592"/>
                <a:ext cx="114" cy="114"/>
              </a:xfrm>
              <a:prstGeom prst="ellipse">
                <a:avLst/>
              </a:prstGeom>
              <a:solidFill>
                <a:schemeClr val="bg1"/>
              </a:solidFill>
              <a:ln w="9525">
                <a:solidFill>
                  <a:srgbClr val="0033CC"/>
                </a:solidFill>
                <a:round/>
              </a:ln>
            </p:spPr>
            <p:txBody>
              <a:bodyPr wrap="none" anchor="ctr"/>
              <a:lstStyle/>
              <a:p>
                <a:endParaRPr lang="zh-CN" altLang="en-US"/>
              </a:p>
            </p:txBody>
          </p:sp>
        </p:grpSp>
      </p:grpSp>
      <p:sp>
        <p:nvSpPr>
          <p:cNvPr id="4100" name="Text Box 12"/>
          <p:cNvSpPr txBox="1">
            <a:spLocks noChangeArrowheads="1"/>
          </p:cNvSpPr>
          <p:nvPr/>
        </p:nvSpPr>
        <p:spPr bwMode="auto">
          <a:xfrm>
            <a:off x="2638425" y="1900238"/>
            <a:ext cx="3735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400"/>
              <a:t>1.Foreword</a:t>
            </a:r>
            <a:endParaRPr lang="en-US" altLang="zh-CN" sz="2400"/>
          </a:p>
        </p:txBody>
      </p:sp>
      <p:grpSp>
        <p:nvGrpSpPr>
          <p:cNvPr id="4101" name="Group 52"/>
          <p:cNvGrpSpPr/>
          <p:nvPr/>
        </p:nvGrpSpPr>
        <p:grpSpPr bwMode="auto">
          <a:xfrm>
            <a:off x="2322513" y="2530475"/>
            <a:ext cx="4654550" cy="717550"/>
            <a:chOff x="1455" y="1186"/>
            <a:chExt cx="2932" cy="452"/>
          </a:xfrm>
        </p:grpSpPr>
        <p:sp>
          <p:nvSpPr>
            <p:cNvPr id="4121" name="Line 53"/>
            <p:cNvSpPr>
              <a:spLocks noChangeShapeType="1"/>
            </p:cNvSpPr>
            <p:nvPr/>
          </p:nvSpPr>
          <p:spPr bwMode="auto">
            <a:xfrm>
              <a:off x="1609" y="1558"/>
              <a:ext cx="2568" cy="0"/>
            </a:xfrm>
            <a:prstGeom prst="line">
              <a:avLst/>
            </a:prstGeom>
            <a:noFill/>
            <a:ln w="9525">
              <a:solidFill>
                <a:srgbClr val="0033CC"/>
              </a:solidFill>
              <a:round/>
            </a:ln>
            <a:extLst>
              <a:ext uri="{909E8E84-426E-40DD-AFC4-6F175D3DCCD1}">
                <a14:hiddenFill xmlns:a14="http://schemas.microsoft.com/office/drawing/2010/main">
                  <a:noFill/>
                </a14:hiddenFill>
              </a:ext>
            </a:extLst>
          </p:spPr>
          <p:txBody>
            <a:bodyPr/>
            <a:lstStyle/>
            <a:p>
              <a:endParaRPr lang="zh-CN" altLang="en-US"/>
            </a:p>
          </p:txBody>
        </p:sp>
        <p:pic>
          <p:nvPicPr>
            <p:cNvPr id="4122" name="Picture 54" descr="小花纹"/>
            <p:cNvPicPr>
              <a:picLocks noChangeAspect="1" noChangeArrowheads="1"/>
            </p:cNvPicPr>
            <p:nvPr/>
          </p:nvPicPr>
          <p:blipFill>
            <a:blip r:embed="rId1">
              <a:clrChange>
                <a:clrFrom>
                  <a:srgbClr val="FFFFFF"/>
                </a:clrFrom>
                <a:clrTo>
                  <a:srgbClr val="FFFFFF">
                    <a:alpha val="0"/>
                  </a:srgbClr>
                </a:clrTo>
              </a:clrChange>
              <a:lum bright="36000"/>
              <a:extLst>
                <a:ext uri="{28A0092B-C50C-407E-A947-70E740481C1C}">
                  <a14:useLocalDpi xmlns:a14="http://schemas.microsoft.com/office/drawing/2010/main" val="0"/>
                </a:ext>
              </a:extLst>
            </a:blip>
            <a:srcRect/>
            <a:stretch>
              <a:fillRect/>
            </a:stretch>
          </p:blipFill>
          <p:spPr bwMode="auto">
            <a:xfrm rot="2103817" flipH="1">
              <a:off x="4105" y="1186"/>
              <a:ext cx="282" cy="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23" name="Group 55"/>
            <p:cNvGrpSpPr/>
            <p:nvPr/>
          </p:nvGrpSpPr>
          <p:grpSpPr bwMode="auto">
            <a:xfrm>
              <a:off x="1455" y="1432"/>
              <a:ext cx="199" cy="206"/>
              <a:chOff x="557" y="1482"/>
              <a:chExt cx="341" cy="341"/>
            </a:xfrm>
          </p:grpSpPr>
          <p:sp>
            <p:nvSpPr>
              <p:cNvPr id="4124" name="Oval 56"/>
              <p:cNvSpPr>
                <a:spLocks noChangeArrowheads="1"/>
              </p:cNvSpPr>
              <p:nvPr/>
            </p:nvSpPr>
            <p:spPr bwMode="auto">
              <a:xfrm>
                <a:off x="557" y="1482"/>
                <a:ext cx="341" cy="341"/>
              </a:xfrm>
              <a:prstGeom prst="ellipse">
                <a:avLst/>
              </a:prstGeom>
              <a:solidFill>
                <a:schemeClr val="bg1"/>
              </a:solidFill>
              <a:ln w="9525">
                <a:solidFill>
                  <a:srgbClr val="0033CC"/>
                </a:solidFill>
                <a:round/>
              </a:ln>
            </p:spPr>
            <p:txBody>
              <a:bodyPr wrap="none" anchor="ctr"/>
              <a:lstStyle/>
              <a:p>
                <a:endParaRPr lang="zh-CN" altLang="en-US"/>
              </a:p>
            </p:txBody>
          </p:sp>
          <p:sp>
            <p:nvSpPr>
              <p:cNvPr id="4125" name="Oval 57"/>
              <p:cNvSpPr>
                <a:spLocks noChangeArrowheads="1"/>
              </p:cNvSpPr>
              <p:nvPr/>
            </p:nvSpPr>
            <p:spPr bwMode="auto">
              <a:xfrm>
                <a:off x="593" y="1519"/>
                <a:ext cx="265" cy="265"/>
              </a:xfrm>
              <a:prstGeom prst="ellipse">
                <a:avLst/>
              </a:prstGeom>
              <a:solidFill>
                <a:schemeClr val="bg1"/>
              </a:solidFill>
              <a:ln w="9525">
                <a:solidFill>
                  <a:srgbClr val="0033CC"/>
                </a:solidFill>
                <a:round/>
              </a:ln>
            </p:spPr>
            <p:txBody>
              <a:bodyPr wrap="none" anchor="ctr"/>
              <a:lstStyle/>
              <a:p>
                <a:endParaRPr lang="zh-CN" altLang="en-US"/>
              </a:p>
            </p:txBody>
          </p:sp>
          <p:sp>
            <p:nvSpPr>
              <p:cNvPr id="4126" name="Oval 58"/>
              <p:cNvSpPr>
                <a:spLocks noChangeArrowheads="1"/>
              </p:cNvSpPr>
              <p:nvPr/>
            </p:nvSpPr>
            <p:spPr bwMode="auto">
              <a:xfrm>
                <a:off x="630" y="1556"/>
                <a:ext cx="189" cy="189"/>
              </a:xfrm>
              <a:prstGeom prst="ellipse">
                <a:avLst/>
              </a:prstGeom>
              <a:solidFill>
                <a:schemeClr val="bg1"/>
              </a:solidFill>
              <a:ln w="9525">
                <a:solidFill>
                  <a:srgbClr val="0033CC"/>
                </a:solidFill>
                <a:round/>
              </a:ln>
            </p:spPr>
            <p:txBody>
              <a:bodyPr wrap="none" anchor="ctr"/>
              <a:lstStyle/>
              <a:p>
                <a:endParaRPr lang="zh-CN" altLang="en-US"/>
              </a:p>
            </p:txBody>
          </p:sp>
          <p:sp>
            <p:nvSpPr>
              <p:cNvPr id="4127" name="Oval 59"/>
              <p:cNvSpPr>
                <a:spLocks noChangeArrowheads="1"/>
              </p:cNvSpPr>
              <p:nvPr/>
            </p:nvSpPr>
            <p:spPr bwMode="auto">
              <a:xfrm>
                <a:off x="668" y="1592"/>
                <a:ext cx="114" cy="114"/>
              </a:xfrm>
              <a:prstGeom prst="ellipse">
                <a:avLst/>
              </a:prstGeom>
              <a:solidFill>
                <a:schemeClr val="bg1"/>
              </a:solidFill>
              <a:ln w="9525">
                <a:solidFill>
                  <a:srgbClr val="0033CC"/>
                </a:solidFill>
                <a:round/>
              </a:ln>
            </p:spPr>
            <p:txBody>
              <a:bodyPr wrap="none" anchor="ctr"/>
              <a:lstStyle/>
              <a:p>
                <a:endParaRPr lang="zh-CN" altLang="en-US"/>
              </a:p>
            </p:txBody>
          </p:sp>
        </p:grpSp>
      </p:grpSp>
      <p:sp>
        <p:nvSpPr>
          <p:cNvPr id="4102" name="Text Box 60"/>
          <p:cNvSpPr txBox="1">
            <a:spLocks noChangeArrowheads="1"/>
          </p:cNvSpPr>
          <p:nvPr/>
        </p:nvSpPr>
        <p:spPr bwMode="auto">
          <a:xfrm>
            <a:off x="2638425" y="2624138"/>
            <a:ext cx="4618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400"/>
              <a:t>2.The origin of porcelain</a:t>
            </a:r>
            <a:endParaRPr lang="en-US" altLang="zh-CN" sz="2400"/>
          </a:p>
        </p:txBody>
      </p:sp>
      <p:grpSp>
        <p:nvGrpSpPr>
          <p:cNvPr id="4103" name="Group 61"/>
          <p:cNvGrpSpPr/>
          <p:nvPr/>
        </p:nvGrpSpPr>
        <p:grpSpPr bwMode="auto">
          <a:xfrm>
            <a:off x="2335213" y="3343275"/>
            <a:ext cx="4654550" cy="717550"/>
            <a:chOff x="1455" y="1186"/>
            <a:chExt cx="2932" cy="452"/>
          </a:xfrm>
        </p:grpSpPr>
        <p:sp>
          <p:nvSpPr>
            <p:cNvPr id="4114" name="Line 62"/>
            <p:cNvSpPr>
              <a:spLocks noChangeShapeType="1"/>
            </p:cNvSpPr>
            <p:nvPr/>
          </p:nvSpPr>
          <p:spPr bwMode="auto">
            <a:xfrm>
              <a:off x="1609" y="1558"/>
              <a:ext cx="2568" cy="0"/>
            </a:xfrm>
            <a:prstGeom prst="line">
              <a:avLst/>
            </a:prstGeom>
            <a:noFill/>
            <a:ln w="9525">
              <a:solidFill>
                <a:srgbClr val="0033CC"/>
              </a:solidFill>
              <a:round/>
            </a:ln>
            <a:extLst>
              <a:ext uri="{909E8E84-426E-40DD-AFC4-6F175D3DCCD1}">
                <a14:hiddenFill xmlns:a14="http://schemas.microsoft.com/office/drawing/2010/main">
                  <a:noFill/>
                </a14:hiddenFill>
              </a:ext>
            </a:extLst>
          </p:spPr>
          <p:txBody>
            <a:bodyPr/>
            <a:lstStyle/>
            <a:p>
              <a:endParaRPr lang="zh-CN" altLang="en-US"/>
            </a:p>
          </p:txBody>
        </p:sp>
        <p:pic>
          <p:nvPicPr>
            <p:cNvPr id="4115" name="Picture 63" descr="小花纹"/>
            <p:cNvPicPr>
              <a:picLocks noChangeAspect="1" noChangeArrowheads="1"/>
            </p:cNvPicPr>
            <p:nvPr/>
          </p:nvPicPr>
          <p:blipFill>
            <a:blip r:embed="rId1">
              <a:clrChange>
                <a:clrFrom>
                  <a:srgbClr val="FFFFFF"/>
                </a:clrFrom>
                <a:clrTo>
                  <a:srgbClr val="FFFFFF">
                    <a:alpha val="0"/>
                  </a:srgbClr>
                </a:clrTo>
              </a:clrChange>
              <a:lum bright="36000"/>
              <a:extLst>
                <a:ext uri="{28A0092B-C50C-407E-A947-70E740481C1C}">
                  <a14:useLocalDpi xmlns:a14="http://schemas.microsoft.com/office/drawing/2010/main" val="0"/>
                </a:ext>
              </a:extLst>
            </a:blip>
            <a:srcRect/>
            <a:stretch>
              <a:fillRect/>
            </a:stretch>
          </p:blipFill>
          <p:spPr bwMode="auto">
            <a:xfrm rot="2103817" flipH="1">
              <a:off x="4105" y="1186"/>
              <a:ext cx="282" cy="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16" name="Group 64"/>
            <p:cNvGrpSpPr/>
            <p:nvPr/>
          </p:nvGrpSpPr>
          <p:grpSpPr bwMode="auto">
            <a:xfrm>
              <a:off x="1455" y="1432"/>
              <a:ext cx="199" cy="206"/>
              <a:chOff x="557" y="1482"/>
              <a:chExt cx="341" cy="341"/>
            </a:xfrm>
          </p:grpSpPr>
          <p:sp>
            <p:nvSpPr>
              <p:cNvPr id="4117" name="Oval 65"/>
              <p:cNvSpPr>
                <a:spLocks noChangeArrowheads="1"/>
              </p:cNvSpPr>
              <p:nvPr/>
            </p:nvSpPr>
            <p:spPr bwMode="auto">
              <a:xfrm>
                <a:off x="557" y="1482"/>
                <a:ext cx="341" cy="341"/>
              </a:xfrm>
              <a:prstGeom prst="ellipse">
                <a:avLst/>
              </a:prstGeom>
              <a:solidFill>
                <a:schemeClr val="bg1"/>
              </a:solidFill>
              <a:ln w="9525">
                <a:solidFill>
                  <a:srgbClr val="0033CC"/>
                </a:solidFill>
                <a:round/>
              </a:ln>
            </p:spPr>
            <p:txBody>
              <a:bodyPr wrap="none" anchor="ctr"/>
              <a:lstStyle/>
              <a:p>
                <a:endParaRPr lang="zh-CN" altLang="en-US"/>
              </a:p>
            </p:txBody>
          </p:sp>
          <p:sp>
            <p:nvSpPr>
              <p:cNvPr id="4118" name="Oval 66"/>
              <p:cNvSpPr>
                <a:spLocks noChangeArrowheads="1"/>
              </p:cNvSpPr>
              <p:nvPr/>
            </p:nvSpPr>
            <p:spPr bwMode="auto">
              <a:xfrm>
                <a:off x="593" y="1519"/>
                <a:ext cx="265" cy="265"/>
              </a:xfrm>
              <a:prstGeom prst="ellipse">
                <a:avLst/>
              </a:prstGeom>
              <a:solidFill>
                <a:schemeClr val="bg1"/>
              </a:solidFill>
              <a:ln w="9525">
                <a:solidFill>
                  <a:srgbClr val="0033CC"/>
                </a:solidFill>
                <a:round/>
              </a:ln>
            </p:spPr>
            <p:txBody>
              <a:bodyPr wrap="none" anchor="ctr"/>
              <a:lstStyle/>
              <a:p>
                <a:endParaRPr lang="zh-CN" altLang="en-US"/>
              </a:p>
            </p:txBody>
          </p:sp>
          <p:sp>
            <p:nvSpPr>
              <p:cNvPr id="4119" name="Oval 67"/>
              <p:cNvSpPr>
                <a:spLocks noChangeArrowheads="1"/>
              </p:cNvSpPr>
              <p:nvPr/>
            </p:nvSpPr>
            <p:spPr bwMode="auto">
              <a:xfrm>
                <a:off x="630" y="1556"/>
                <a:ext cx="189" cy="189"/>
              </a:xfrm>
              <a:prstGeom prst="ellipse">
                <a:avLst/>
              </a:prstGeom>
              <a:solidFill>
                <a:schemeClr val="bg1"/>
              </a:solidFill>
              <a:ln w="9525">
                <a:solidFill>
                  <a:srgbClr val="0033CC"/>
                </a:solidFill>
                <a:round/>
              </a:ln>
            </p:spPr>
            <p:txBody>
              <a:bodyPr wrap="none" anchor="ctr"/>
              <a:lstStyle/>
              <a:p>
                <a:endParaRPr lang="zh-CN" altLang="en-US"/>
              </a:p>
            </p:txBody>
          </p:sp>
          <p:sp>
            <p:nvSpPr>
              <p:cNvPr id="4120" name="Oval 68"/>
              <p:cNvSpPr>
                <a:spLocks noChangeArrowheads="1"/>
              </p:cNvSpPr>
              <p:nvPr/>
            </p:nvSpPr>
            <p:spPr bwMode="auto">
              <a:xfrm>
                <a:off x="668" y="1592"/>
                <a:ext cx="114" cy="114"/>
              </a:xfrm>
              <a:prstGeom prst="ellipse">
                <a:avLst/>
              </a:prstGeom>
              <a:solidFill>
                <a:schemeClr val="bg1"/>
              </a:solidFill>
              <a:ln w="9525">
                <a:solidFill>
                  <a:srgbClr val="0033CC"/>
                </a:solidFill>
                <a:round/>
              </a:ln>
            </p:spPr>
            <p:txBody>
              <a:bodyPr wrap="none" anchor="ctr"/>
              <a:lstStyle/>
              <a:p>
                <a:endParaRPr lang="zh-CN" altLang="en-US"/>
              </a:p>
            </p:txBody>
          </p:sp>
        </p:grpSp>
      </p:grpSp>
      <p:sp>
        <p:nvSpPr>
          <p:cNvPr id="4104" name="Text Box 69"/>
          <p:cNvSpPr txBox="1">
            <a:spLocks noChangeArrowheads="1"/>
          </p:cNvSpPr>
          <p:nvPr/>
        </p:nvSpPr>
        <p:spPr bwMode="auto">
          <a:xfrm>
            <a:off x="2651125" y="3436938"/>
            <a:ext cx="48244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400"/>
              <a:t>3.The history of development</a:t>
            </a:r>
            <a:endParaRPr lang="en-US" altLang="zh-CN" sz="2400"/>
          </a:p>
        </p:txBody>
      </p:sp>
      <p:grpSp>
        <p:nvGrpSpPr>
          <p:cNvPr id="4105" name="Group 70"/>
          <p:cNvGrpSpPr/>
          <p:nvPr/>
        </p:nvGrpSpPr>
        <p:grpSpPr bwMode="auto">
          <a:xfrm>
            <a:off x="2335213" y="4130675"/>
            <a:ext cx="4654550" cy="717550"/>
            <a:chOff x="1455" y="1186"/>
            <a:chExt cx="2932" cy="452"/>
          </a:xfrm>
        </p:grpSpPr>
        <p:sp>
          <p:nvSpPr>
            <p:cNvPr id="4107" name="Line 71"/>
            <p:cNvSpPr>
              <a:spLocks noChangeShapeType="1"/>
            </p:cNvSpPr>
            <p:nvPr/>
          </p:nvSpPr>
          <p:spPr bwMode="auto">
            <a:xfrm>
              <a:off x="1609" y="1558"/>
              <a:ext cx="2568" cy="0"/>
            </a:xfrm>
            <a:prstGeom prst="line">
              <a:avLst/>
            </a:prstGeom>
            <a:noFill/>
            <a:ln w="9525">
              <a:solidFill>
                <a:srgbClr val="0033CC"/>
              </a:solidFill>
              <a:round/>
            </a:ln>
            <a:extLst>
              <a:ext uri="{909E8E84-426E-40DD-AFC4-6F175D3DCCD1}">
                <a14:hiddenFill xmlns:a14="http://schemas.microsoft.com/office/drawing/2010/main">
                  <a:noFill/>
                </a14:hiddenFill>
              </a:ext>
            </a:extLst>
          </p:spPr>
          <p:txBody>
            <a:bodyPr/>
            <a:lstStyle/>
            <a:p>
              <a:endParaRPr lang="zh-CN" altLang="en-US"/>
            </a:p>
          </p:txBody>
        </p:sp>
        <p:pic>
          <p:nvPicPr>
            <p:cNvPr id="4108" name="Picture 72" descr="小花纹"/>
            <p:cNvPicPr>
              <a:picLocks noChangeAspect="1" noChangeArrowheads="1"/>
            </p:cNvPicPr>
            <p:nvPr/>
          </p:nvPicPr>
          <p:blipFill>
            <a:blip r:embed="rId1">
              <a:clrChange>
                <a:clrFrom>
                  <a:srgbClr val="FFFFFF"/>
                </a:clrFrom>
                <a:clrTo>
                  <a:srgbClr val="FFFFFF">
                    <a:alpha val="0"/>
                  </a:srgbClr>
                </a:clrTo>
              </a:clrChange>
              <a:lum bright="36000"/>
              <a:extLst>
                <a:ext uri="{28A0092B-C50C-407E-A947-70E740481C1C}">
                  <a14:useLocalDpi xmlns:a14="http://schemas.microsoft.com/office/drawing/2010/main" val="0"/>
                </a:ext>
              </a:extLst>
            </a:blip>
            <a:srcRect/>
            <a:stretch>
              <a:fillRect/>
            </a:stretch>
          </p:blipFill>
          <p:spPr bwMode="auto">
            <a:xfrm rot="2103817" flipH="1">
              <a:off x="4105" y="1186"/>
              <a:ext cx="282" cy="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09" name="Group 73"/>
            <p:cNvGrpSpPr/>
            <p:nvPr/>
          </p:nvGrpSpPr>
          <p:grpSpPr bwMode="auto">
            <a:xfrm>
              <a:off x="1455" y="1432"/>
              <a:ext cx="199" cy="206"/>
              <a:chOff x="557" y="1482"/>
              <a:chExt cx="341" cy="341"/>
            </a:xfrm>
          </p:grpSpPr>
          <p:sp>
            <p:nvSpPr>
              <p:cNvPr id="4110" name="Oval 74"/>
              <p:cNvSpPr>
                <a:spLocks noChangeArrowheads="1"/>
              </p:cNvSpPr>
              <p:nvPr/>
            </p:nvSpPr>
            <p:spPr bwMode="auto">
              <a:xfrm>
                <a:off x="557" y="1482"/>
                <a:ext cx="341" cy="341"/>
              </a:xfrm>
              <a:prstGeom prst="ellipse">
                <a:avLst/>
              </a:prstGeom>
              <a:solidFill>
                <a:schemeClr val="bg1"/>
              </a:solidFill>
              <a:ln w="9525">
                <a:solidFill>
                  <a:srgbClr val="0033CC"/>
                </a:solidFill>
                <a:round/>
              </a:ln>
            </p:spPr>
            <p:txBody>
              <a:bodyPr wrap="none" anchor="ctr"/>
              <a:lstStyle/>
              <a:p>
                <a:endParaRPr lang="zh-CN" altLang="en-US"/>
              </a:p>
            </p:txBody>
          </p:sp>
          <p:sp>
            <p:nvSpPr>
              <p:cNvPr id="4111" name="Oval 75"/>
              <p:cNvSpPr>
                <a:spLocks noChangeArrowheads="1"/>
              </p:cNvSpPr>
              <p:nvPr/>
            </p:nvSpPr>
            <p:spPr bwMode="auto">
              <a:xfrm>
                <a:off x="593" y="1519"/>
                <a:ext cx="265" cy="265"/>
              </a:xfrm>
              <a:prstGeom prst="ellipse">
                <a:avLst/>
              </a:prstGeom>
              <a:solidFill>
                <a:schemeClr val="bg1"/>
              </a:solidFill>
              <a:ln w="9525">
                <a:solidFill>
                  <a:srgbClr val="0033CC"/>
                </a:solidFill>
                <a:round/>
              </a:ln>
            </p:spPr>
            <p:txBody>
              <a:bodyPr wrap="none" anchor="ctr"/>
              <a:lstStyle/>
              <a:p>
                <a:endParaRPr lang="zh-CN" altLang="en-US"/>
              </a:p>
            </p:txBody>
          </p:sp>
          <p:sp>
            <p:nvSpPr>
              <p:cNvPr id="4112" name="Oval 76"/>
              <p:cNvSpPr>
                <a:spLocks noChangeArrowheads="1"/>
              </p:cNvSpPr>
              <p:nvPr/>
            </p:nvSpPr>
            <p:spPr bwMode="auto">
              <a:xfrm>
                <a:off x="630" y="1556"/>
                <a:ext cx="189" cy="189"/>
              </a:xfrm>
              <a:prstGeom prst="ellipse">
                <a:avLst/>
              </a:prstGeom>
              <a:solidFill>
                <a:schemeClr val="bg1"/>
              </a:solidFill>
              <a:ln w="9525">
                <a:solidFill>
                  <a:srgbClr val="0033CC"/>
                </a:solidFill>
                <a:round/>
              </a:ln>
            </p:spPr>
            <p:txBody>
              <a:bodyPr wrap="none" anchor="ctr"/>
              <a:lstStyle/>
              <a:p>
                <a:endParaRPr lang="zh-CN" altLang="en-US"/>
              </a:p>
            </p:txBody>
          </p:sp>
          <p:sp>
            <p:nvSpPr>
              <p:cNvPr id="4113" name="Oval 77"/>
              <p:cNvSpPr>
                <a:spLocks noChangeArrowheads="1"/>
              </p:cNvSpPr>
              <p:nvPr/>
            </p:nvSpPr>
            <p:spPr bwMode="auto">
              <a:xfrm>
                <a:off x="668" y="1592"/>
                <a:ext cx="114" cy="114"/>
              </a:xfrm>
              <a:prstGeom prst="ellipse">
                <a:avLst/>
              </a:prstGeom>
              <a:solidFill>
                <a:schemeClr val="bg1"/>
              </a:solidFill>
              <a:ln w="9525">
                <a:solidFill>
                  <a:srgbClr val="0033CC"/>
                </a:solidFill>
                <a:round/>
              </a:ln>
            </p:spPr>
            <p:txBody>
              <a:bodyPr wrap="none" anchor="ctr"/>
              <a:lstStyle/>
              <a:p>
                <a:endParaRPr lang="zh-CN" altLang="en-US"/>
              </a:p>
            </p:txBody>
          </p:sp>
        </p:grpSp>
      </p:grpSp>
      <p:sp>
        <p:nvSpPr>
          <p:cNvPr id="4106" name="Text Box 78"/>
          <p:cNvSpPr txBox="1">
            <a:spLocks noChangeArrowheads="1"/>
          </p:cNvSpPr>
          <p:nvPr/>
        </p:nvSpPr>
        <p:spPr bwMode="auto">
          <a:xfrm>
            <a:off x="2651125" y="4224338"/>
            <a:ext cx="6115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400"/>
              <a:t>4. The processing procedures  </a:t>
            </a:r>
            <a:endParaRPr lang="en-US" altLang="zh-CN"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checkerboard(across)">
                                      <p:cBhvr>
                                        <p:cTn id="7" dur="500"/>
                                        <p:tgtEl>
                                          <p:spTgt spid="410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102"/>
                                        </p:tgtEl>
                                        <p:attrNameLst>
                                          <p:attrName>style.visibility</p:attrName>
                                        </p:attrNameLst>
                                      </p:cBhvr>
                                      <p:to>
                                        <p:strVal val="visible"/>
                                      </p:to>
                                    </p:set>
                                    <p:animEffect transition="in" filter="wipe(down)">
                                      <p:cBhvr>
                                        <p:cTn id="12" dur="500"/>
                                        <p:tgtEl>
                                          <p:spTgt spid="410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104"/>
                                        </p:tgtEl>
                                        <p:attrNameLst>
                                          <p:attrName>style.visibility</p:attrName>
                                        </p:attrNameLst>
                                      </p:cBhvr>
                                      <p:to>
                                        <p:strVal val="visible"/>
                                      </p:to>
                                    </p:set>
                                    <p:animEffect transition="in" filter="wipe(down)">
                                      <p:cBhvr>
                                        <p:cTn id="17" dur="500"/>
                                        <p:tgtEl>
                                          <p:spTgt spid="410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106"/>
                                        </p:tgtEl>
                                        <p:attrNameLst>
                                          <p:attrName>style.visibility</p:attrName>
                                        </p:attrNameLst>
                                      </p:cBhvr>
                                      <p:to>
                                        <p:strVal val="visible"/>
                                      </p:to>
                                    </p:set>
                                    <p:animEffect transition="in" filter="wipe(down)">
                                      <p:cBhvr>
                                        <p:cTn id="22" dur="500"/>
                                        <p:tgtEl>
                                          <p:spTgt spid="4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P spid="4100" grpId="1"/>
      <p:bldP spid="4102" grpId="0"/>
      <p:bldP spid="4102" grpId="1"/>
      <p:bldP spid="4104" grpId="0"/>
      <p:bldP spid="4104" grpId="1"/>
      <p:bldP spid="4106" grpId="0"/>
      <p:bldP spid="4106"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title"/>
          </p:nvPr>
        </p:nvSpPr>
        <p:spPr>
          <a:xfrm>
            <a:off x="952500" y="331788"/>
            <a:ext cx="6505575" cy="604837"/>
          </a:xfrm>
          <a:noFill/>
        </p:spPr>
        <p:txBody>
          <a:bodyPr/>
          <a:lstStyle/>
          <a:p>
            <a:pPr eaLnBrk="1" hangingPunct="1"/>
            <a:r>
              <a:rPr lang="en-US" altLang="zh-CN" smtClean="0"/>
              <a:t>Foreword</a:t>
            </a:r>
            <a:endParaRPr lang="en-US" altLang="zh-CN" smtClean="0"/>
          </a:p>
        </p:txBody>
      </p:sp>
      <p:grpSp>
        <p:nvGrpSpPr>
          <p:cNvPr id="5123" name="Group 21"/>
          <p:cNvGrpSpPr/>
          <p:nvPr/>
        </p:nvGrpSpPr>
        <p:grpSpPr bwMode="auto">
          <a:xfrm>
            <a:off x="3508375" y="2935288"/>
            <a:ext cx="2354263" cy="1468437"/>
            <a:chOff x="2210" y="1849"/>
            <a:chExt cx="1483" cy="925"/>
          </a:xfrm>
        </p:grpSpPr>
        <p:pic>
          <p:nvPicPr>
            <p:cNvPr id="5133" name="Picture 7" descr="花纹"/>
            <p:cNvPicPr>
              <a:picLocks noChangeAspect="1" noChangeArrowheads="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99504">
              <a:off x="3152" y="1849"/>
              <a:ext cx="531" cy="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4" name="Picture 8" descr="花纹"/>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62389" flipH="1">
              <a:off x="2210" y="1861"/>
              <a:ext cx="546" cy="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5" name="Picture 10" descr="花纹"/>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600496">
              <a:off x="2210" y="2264"/>
              <a:ext cx="530" cy="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6" name="Picture 11" descr="花纹"/>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725273" flipH="1">
              <a:off x="3140" y="2290"/>
              <a:ext cx="553" cy="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7" name="Rectangle 14"/>
            <p:cNvSpPr>
              <a:spLocks noChangeArrowheads="1"/>
            </p:cNvSpPr>
            <p:nvPr/>
          </p:nvSpPr>
          <p:spPr bwMode="auto">
            <a:xfrm>
              <a:off x="2236" y="1898"/>
              <a:ext cx="1415" cy="825"/>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sp>
        <p:nvSpPr>
          <p:cNvPr id="5124" name="Freeform 17"/>
          <p:cNvSpPr/>
          <p:nvPr/>
        </p:nvSpPr>
        <p:spPr bwMode="auto">
          <a:xfrm>
            <a:off x="393700" y="1447800"/>
            <a:ext cx="4133850" cy="2095500"/>
          </a:xfrm>
          <a:custGeom>
            <a:avLst/>
            <a:gdLst>
              <a:gd name="T0" fmla="*/ 0 w 2604"/>
              <a:gd name="T1" fmla="*/ 2147483647 h 1320"/>
              <a:gd name="T2" fmla="*/ 2147483647 w 2604"/>
              <a:gd name="T3" fmla="*/ 2147483647 h 1320"/>
              <a:gd name="T4" fmla="*/ 2147483647 w 2604"/>
              <a:gd name="T5" fmla="*/ 2147483647 h 1320"/>
              <a:gd name="T6" fmla="*/ 2147483647 w 2604"/>
              <a:gd name="T7" fmla="*/ 2147483647 h 1320"/>
              <a:gd name="T8" fmla="*/ 2147483647 w 2604"/>
              <a:gd name="T9" fmla="*/ 0 h 1320"/>
              <a:gd name="T10" fmla="*/ 0 60000 65536"/>
              <a:gd name="T11" fmla="*/ 0 60000 65536"/>
              <a:gd name="T12" fmla="*/ 0 60000 65536"/>
              <a:gd name="T13" fmla="*/ 0 60000 65536"/>
              <a:gd name="T14" fmla="*/ 0 60000 65536"/>
              <a:gd name="T15" fmla="*/ 0 w 2604"/>
              <a:gd name="T16" fmla="*/ 0 h 1320"/>
              <a:gd name="T17" fmla="*/ 2604 w 2604"/>
              <a:gd name="T18" fmla="*/ 1320 h 1320"/>
            </a:gdLst>
            <a:ahLst/>
            <a:cxnLst>
              <a:cxn ang="T10">
                <a:pos x="T0" y="T1"/>
              </a:cxn>
              <a:cxn ang="T11">
                <a:pos x="T2" y="T3"/>
              </a:cxn>
              <a:cxn ang="T12">
                <a:pos x="T4" y="T5"/>
              </a:cxn>
              <a:cxn ang="T13">
                <a:pos x="T6" y="T7"/>
              </a:cxn>
              <a:cxn ang="T14">
                <a:pos x="T8" y="T9"/>
              </a:cxn>
            </a:cxnLst>
            <a:rect l="T15" t="T16" r="T17" b="T18"/>
            <a:pathLst>
              <a:path w="2604" h="1320">
                <a:moveTo>
                  <a:pt x="0" y="1319"/>
                </a:moveTo>
                <a:lnTo>
                  <a:pt x="1932" y="1320"/>
                </a:lnTo>
                <a:lnTo>
                  <a:pt x="1932" y="954"/>
                </a:lnTo>
                <a:lnTo>
                  <a:pt x="2604" y="954"/>
                </a:lnTo>
                <a:lnTo>
                  <a:pt x="2604" y="0"/>
                </a:lnTo>
              </a:path>
            </a:pathLst>
          </a:custGeom>
          <a:noFill/>
          <a:ln w="22225">
            <a:solidFill>
              <a:srgbClr val="333399"/>
            </a:solidFill>
            <a:round/>
          </a:ln>
          <a:extLst>
            <a:ext uri="{909E8E84-426E-40DD-AFC4-6F175D3DCCD1}">
              <a14:hiddenFill xmlns:a14="http://schemas.microsoft.com/office/drawing/2010/main">
                <a:solidFill>
                  <a:srgbClr val="FFFFFF"/>
                </a:solidFill>
              </a14:hiddenFill>
            </a:ext>
          </a:extLst>
        </p:spPr>
        <p:txBody>
          <a:bodyPr wrap="none" lIns="0" tIns="0" rIns="0" bIns="0" anchor="ctr">
            <a:spAutoFit/>
          </a:bodyPr>
          <a:lstStyle/>
          <a:p>
            <a:endParaRPr lang="zh-CN" altLang="en-US"/>
          </a:p>
        </p:txBody>
      </p:sp>
      <p:sp>
        <p:nvSpPr>
          <p:cNvPr id="5125" name="Freeform 18"/>
          <p:cNvSpPr/>
          <p:nvPr/>
        </p:nvSpPr>
        <p:spPr bwMode="auto">
          <a:xfrm flipH="1">
            <a:off x="4794250" y="1447800"/>
            <a:ext cx="4133850" cy="2095500"/>
          </a:xfrm>
          <a:custGeom>
            <a:avLst/>
            <a:gdLst>
              <a:gd name="T0" fmla="*/ 0 w 2604"/>
              <a:gd name="T1" fmla="*/ 2147483647 h 1320"/>
              <a:gd name="T2" fmla="*/ 2147483647 w 2604"/>
              <a:gd name="T3" fmla="*/ 2147483647 h 1320"/>
              <a:gd name="T4" fmla="*/ 2147483647 w 2604"/>
              <a:gd name="T5" fmla="*/ 2147483647 h 1320"/>
              <a:gd name="T6" fmla="*/ 2147483647 w 2604"/>
              <a:gd name="T7" fmla="*/ 2147483647 h 1320"/>
              <a:gd name="T8" fmla="*/ 2147483647 w 2604"/>
              <a:gd name="T9" fmla="*/ 0 h 1320"/>
              <a:gd name="T10" fmla="*/ 0 60000 65536"/>
              <a:gd name="T11" fmla="*/ 0 60000 65536"/>
              <a:gd name="T12" fmla="*/ 0 60000 65536"/>
              <a:gd name="T13" fmla="*/ 0 60000 65536"/>
              <a:gd name="T14" fmla="*/ 0 60000 65536"/>
              <a:gd name="T15" fmla="*/ 0 w 2604"/>
              <a:gd name="T16" fmla="*/ 0 h 1320"/>
              <a:gd name="T17" fmla="*/ 2604 w 2604"/>
              <a:gd name="T18" fmla="*/ 1320 h 1320"/>
            </a:gdLst>
            <a:ahLst/>
            <a:cxnLst>
              <a:cxn ang="T10">
                <a:pos x="T0" y="T1"/>
              </a:cxn>
              <a:cxn ang="T11">
                <a:pos x="T2" y="T3"/>
              </a:cxn>
              <a:cxn ang="T12">
                <a:pos x="T4" y="T5"/>
              </a:cxn>
              <a:cxn ang="T13">
                <a:pos x="T6" y="T7"/>
              </a:cxn>
              <a:cxn ang="T14">
                <a:pos x="T8" y="T9"/>
              </a:cxn>
            </a:cxnLst>
            <a:rect l="T15" t="T16" r="T17" b="T18"/>
            <a:pathLst>
              <a:path w="2604" h="1320">
                <a:moveTo>
                  <a:pt x="0" y="1319"/>
                </a:moveTo>
                <a:lnTo>
                  <a:pt x="1932" y="1320"/>
                </a:lnTo>
                <a:lnTo>
                  <a:pt x="1932" y="954"/>
                </a:lnTo>
                <a:lnTo>
                  <a:pt x="2604" y="954"/>
                </a:lnTo>
                <a:lnTo>
                  <a:pt x="2604" y="0"/>
                </a:lnTo>
              </a:path>
            </a:pathLst>
          </a:custGeom>
          <a:noFill/>
          <a:ln w="22225">
            <a:solidFill>
              <a:srgbClr val="333399"/>
            </a:solidFill>
            <a:round/>
          </a:ln>
          <a:extLst>
            <a:ext uri="{909E8E84-426E-40DD-AFC4-6F175D3DCCD1}">
              <a14:hiddenFill xmlns:a14="http://schemas.microsoft.com/office/drawing/2010/main">
                <a:solidFill>
                  <a:srgbClr val="FFFFFF"/>
                </a:solidFill>
              </a14:hiddenFill>
            </a:ext>
          </a:extLst>
        </p:spPr>
        <p:txBody>
          <a:bodyPr wrap="none" lIns="0" tIns="0" rIns="0" bIns="0" anchor="ctr">
            <a:spAutoFit/>
          </a:bodyPr>
          <a:lstStyle/>
          <a:p>
            <a:endParaRPr lang="zh-CN" altLang="en-US"/>
          </a:p>
        </p:txBody>
      </p:sp>
      <p:sp>
        <p:nvSpPr>
          <p:cNvPr id="5126" name="Freeform 19"/>
          <p:cNvSpPr/>
          <p:nvPr/>
        </p:nvSpPr>
        <p:spPr bwMode="auto">
          <a:xfrm flipV="1">
            <a:off x="393700" y="3781425"/>
            <a:ext cx="4133850" cy="2095500"/>
          </a:xfrm>
          <a:custGeom>
            <a:avLst/>
            <a:gdLst>
              <a:gd name="T0" fmla="*/ 0 w 2604"/>
              <a:gd name="T1" fmla="*/ 2147483647 h 1320"/>
              <a:gd name="T2" fmla="*/ 2147483647 w 2604"/>
              <a:gd name="T3" fmla="*/ 2147483647 h 1320"/>
              <a:gd name="T4" fmla="*/ 2147483647 w 2604"/>
              <a:gd name="T5" fmla="*/ 2147483647 h 1320"/>
              <a:gd name="T6" fmla="*/ 2147483647 w 2604"/>
              <a:gd name="T7" fmla="*/ 2147483647 h 1320"/>
              <a:gd name="T8" fmla="*/ 2147483647 w 2604"/>
              <a:gd name="T9" fmla="*/ 0 h 1320"/>
              <a:gd name="T10" fmla="*/ 0 60000 65536"/>
              <a:gd name="T11" fmla="*/ 0 60000 65536"/>
              <a:gd name="T12" fmla="*/ 0 60000 65536"/>
              <a:gd name="T13" fmla="*/ 0 60000 65536"/>
              <a:gd name="T14" fmla="*/ 0 60000 65536"/>
              <a:gd name="T15" fmla="*/ 0 w 2604"/>
              <a:gd name="T16" fmla="*/ 0 h 1320"/>
              <a:gd name="T17" fmla="*/ 2604 w 2604"/>
              <a:gd name="T18" fmla="*/ 1320 h 1320"/>
            </a:gdLst>
            <a:ahLst/>
            <a:cxnLst>
              <a:cxn ang="T10">
                <a:pos x="T0" y="T1"/>
              </a:cxn>
              <a:cxn ang="T11">
                <a:pos x="T2" y="T3"/>
              </a:cxn>
              <a:cxn ang="T12">
                <a:pos x="T4" y="T5"/>
              </a:cxn>
              <a:cxn ang="T13">
                <a:pos x="T6" y="T7"/>
              </a:cxn>
              <a:cxn ang="T14">
                <a:pos x="T8" y="T9"/>
              </a:cxn>
            </a:cxnLst>
            <a:rect l="T15" t="T16" r="T17" b="T18"/>
            <a:pathLst>
              <a:path w="2604" h="1320">
                <a:moveTo>
                  <a:pt x="0" y="1319"/>
                </a:moveTo>
                <a:lnTo>
                  <a:pt x="1932" y="1320"/>
                </a:lnTo>
                <a:lnTo>
                  <a:pt x="1932" y="954"/>
                </a:lnTo>
                <a:lnTo>
                  <a:pt x="2604" y="954"/>
                </a:lnTo>
                <a:lnTo>
                  <a:pt x="2604" y="0"/>
                </a:lnTo>
              </a:path>
            </a:pathLst>
          </a:custGeom>
          <a:noFill/>
          <a:ln w="22225">
            <a:solidFill>
              <a:srgbClr val="333399"/>
            </a:solidFill>
            <a:round/>
          </a:ln>
          <a:extLst>
            <a:ext uri="{909E8E84-426E-40DD-AFC4-6F175D3DCCD1}">
              <a14:hiddenFill xmlns:a14="http://schemas.microsoft.com/office/drawing/2010/main">
                <a:solidFill>
                  <a:srgbClr val="FFFFFF"/>
                </a:solidFill>
              </a14:hiddenFill>
            </a:ext>
          </a:extLst>
        </p:spPr>
        <p:txBody>
          <a:bodyPr wrap="none" lIns="0" tIns="0" rIns="0" bIns="0" anchor="ctr">
            <a:spAutoFit/>
          </a:bodyPr>
          <a:lstStyle/>
          <a:p>
            <a:endParaRPr lang="zh-CN" altLang="en-US"/>
          </a:p>
        </p:txBody>
      </p:sp>
      <p:sp>
        <p:nvSpPr>
          <p:cNvPr id="5127" name="Freeform 20"/>
          <p:cNvSpPr/>
          <p:nvPr/>
        </p:nvSpPr>
        <p:spPr bwMode="auto">
          <a:xfrm flipH="1" flipV="1">
            <a:off x="4794250" y="3781425"/>
            <a:ext cx="4133850" cy="2095500"/>
          </a:xfrm>
          <a:custGeom>
            <a:avLst/>
            <a:gdLst>
              <a:gd name="T0" fmla="*/ 0 w 2604"/>
              <a:gd name="T1" fmla="*/ 2147483647 h 1320"/>
              <a:gd name="T2" fmla="*/ 2147483647 w 2604"/>
              <a:gd name="T3" fmla="*/ 2147483647 h 1320"/>
              <a:gd name="T4" fmla="*/ 2147483647 w 2604"/>
              <a:gd name="T5" fmla="*/ 2147483647 h 1320"/>
              <a:gd name="T6" fmla="*/ 2147483647 w 2604"/>
              <a:gd name="T7" fmla="*/ 2147483647 h 1320"/>
              <a:gd name="T8" fmla="*/ 2147483647 w 2604"/>
              <a:gd name="T9" fmla="*/ 0 h 1320"/>
              <a:gd name="T10" fmla="*/ 0 60000 65536"/>
              <a:gd name="T11" fmla="*/ 0 60000 65536"/>
              <a:gd name="T12" fmla="*/ 0 60000 65536"/>
              <a:gd name="T13" fmla="*/ 0 60000 65536"/>
              <a:gd name="T14" fmla="*/ 0 60000 65536"/>
              <a:gd name="T15" fmla="*/ 0 w 2604"/>
              <a:gd name="T16" fmla="*/ 0 h 1320"/>
              <a:gd name="T17" fmla="*/ 2604 w 2604"/>
              <a:gd name="T18" fmla="*/ 1320 h 1320"/>
            </a:gdLst>
            <a:ahLst/>
            <a:cxnLst>
              <a:cxn ang="T10">
                <a:pos x="T0" y="T1"/>
              </a:cxn>
              <a:cxn ang="T11">
                <a:pos x="T2" y="T3"/>
              </a:cxn>
              <a:cxn ang="T12">
                <a:pos x="T4" y="T5"/>
              </a:cxn>
              <a:cxn ang="T13">
                <a:pos x="T6" y="T7"/>
              </a:cxn>
              <a:cxn ang="T14">
                <a:pos x="T8" y="T9"/>
              </a:cxn>
            </a:cxnLst>
            <a:rect l="T15" t="T16" r="T17" b="T18"/>
            <a:pathLst>
              <a:path w="2604" h="1320">
                <a:moveTo>
                  <a:pt x="0" y="1319"/>
                </a:moveTo>
                <a:lnTo>
                  <a:pt x="1932" y="1320"/>
                </a:lnTo>
                <a:lnTo>
                  <a:pt x="1932" y="954"/>
                </a:lnTo>
                <a:lnTo>
                  <a:pt x="2604" y="954"/>
                </a:lnTo>
                <a:lnTo>
                  <a:pt x="2604" y="0"/>
                </a:lnTo>
              </a:path>
            </a:pathLst>
          </a:custGeom>
          <a:noFill/>
          <a:ln w="22225">
            <a:solidFill>
              <a:srgbClr val="333399"/>
            </a:solidFill>
            <a:round/>
          </a:ln>
          <a:extLst>
            <a:ext uri="{909E8E84-426E-40DD-AFC4-6F175D3DCCD1}">
              <a14:hiddenFill xmlns:a14="http://schemas.microsoft.com/office/drawing/2010/main">
                <a:solidFill>
                  <a:srgbClr val="FFFFFF"/>
                </a:solidFill>
              </a14:hiddenFill>
            </a:ext>
          </a:extLst>
        </p:spPr>
        <p:txBody>
          <a:bodyPr wrap="none" lIns="0" tIns="0" rIns="0" bIns="0" anchor="ctr">
            <a:spAutoFit/>
          </a:bodyPr>
          <a:lstStyle/>
          <a:p>
            <a:endParaRPr lang="zh-CN" altLang="en-US"/>
          </a:p>
        </p:txBody>
      </p:sp>
      <p:sp>
        <p:nvSpPr>
          <p:cNvPr id="5128" name="Text Box 22"/>
          <p:cNvSpPr txBox="1">
            <a:spLocks noChangeArrowheads="1"/>
          </p:cNvSpPr>
          <p:nvPr/>
        </p:nvSpPr>
        <p:spPr bwMode="auto">
          <a:xfrm>
            <a:off x="3355975" y="3459163"/>
            <a:ext cx="26336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en-US" altLang="zh-CN" sz="2800" b="1"/>
              <a:t>china</a:t>
            </a:r>
            <a:endParaRPr lang="en-US" altLang="zh-CN" sz="2800" b="1"/>
          </a:p>
        </p:txBody>
      </p:sp>
      <p:sp>
        <p:nvSpPr>
          <p:cNvPr id="5129" name="Rectangle 23"/>
          <p:cNvSpPr>
            <a:spLocks noChangeArrowheads="1"/>
          </p:cNvSpPr>
          <p:nvPr/>
        </p:nvSpPr>
        <p:spPr bwMode="auto">
          <a:xfrm>
            <a:off x="492125" y="1627188"/>
            <a:ext cx="3919538"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buClr>
                <a:schemeClr val="tx1"/>
              </a:buClr>
            </a:pPr>
            <a:r>
              <a:rPr lang="en-US" altLang="zh-CN">
                <a:solidFill>
                  <a:srgbClr val="000000"/>
                </a:solidFill>
              </a:rPr>
              <a:t> In English,china means porcelain</a:t>
            </a:r>
            <a:r>
              <a:rPr lang="zh-CN" altLang="en-US">
                <a:solidFill>
                  <a:srgbClr val="000000"/>
                </a:solidFill>
              </a:rPr>
              <a:t>，</a:t>
            </a:r>
            <a:r>
              <a:rPr lang="en-US" altLang="zh-CN">
                <a:solidFill>
                  <a:srgbClr val="000000"/>
                </a:solidFill>
              </a:rPr>
              <a:t>therefore</a:t>
            </a:r>
            <a:r>
              <a:rPr lang="zh-CN" altLang="en-US">
                <a:solidFill>
                  <a:srgbClr val="000000"/>
                </a:solidFill>
              </a:rPr>
              <a:t>，</a:t>
            </a:r>
            <a:r>
              <a:rPr lang="en-US" altLang="zh-CN">
                <a:solidFill>
                  <a:srgbClr val="000000"/>
                </a:solidFill>
              </a:rPr>
              <a:t>it is obviously that China is the hometown of china .</a:t>
            </a:r>
            <a:endParaRPr lang="en-US" altLang="zh-CN"/>
          </a:p>
        </p:txBody>
      </p:sp>
      <p:sp>
        <p:nvSpPr>
          <p:cNvPr id="5130" name="Rectangle 24"/>
          <p:cNvSpPr>
            <a:spLocks noChangeArrowheads="1"/>
          </p:cNvSpPr>
          <p:nvPr/>
        </p:nvSpPr>
        <p:spPr bwMode="auto">
          <a:xfrm>
            <a:off x="4957763" y="1585913"/>
            <a:ext cx="4186237"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buClr>
                <a:schemeClr val="tx1"/>
              </a:buClr>
            </a:pPr>
            <a:r>
              <a:rPr lang="en-US" altLang="zh-CN">
                <a:solidFill>
                  <a:srgbClr val="000000"/>
                </a:solidFill>
              </a:rPr>
              <a:t>It’s an important part of Chinese culture. Chinese achievements in science and technology in the pursuit of beauty and shape, are reflected through the ceramic production in many aspects.</a:t>
            </a:r>
            <a:endParaRPr lang="en-US" altLang="zh-CN"/>
          </a:p>
        </p:txBody>
      </p:sp>
      <p:sp>
        <p:nvSpPr>
          <p:cNvPr id="5131" name="Rectangle 25"/>
          <p:cNvSpPr>
            <a:spLocks noChangeArrowheads="1"/>
          </p:cNvSpPr>
          <p:nvPr/>
        </p:nvSpPr>
        <p:spPr bwMode="auto">
          <a:xfrm>
            <a:off x="4957763" y="4530725"/>
            <a:ext cx="3919537"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buClr>
                <a:schemeClr val="tx1"/>
              </a:buClr>
            </a:pPr>
            <a:r>
              <a:rPr lang="en-US" altLang="zh-CN">
                <a:solidFill>
                  <a:srgbClr val="000000"/>
                </a:solidFill>
              </a:rPr>
              <a:t>The invention of china is a great contribution to the world civilization.</a:t>
            </a:r>
            <a:endParaRPr lang="en-US" altLang="zh-CN">
              <a:solidFill>
                <a:srgbClr val="000000"/>
              </a:solidFill>
            </a:endParaRPr>
          </a:p>
        </p:txBody>
      </p:sp>
      <p:sp>
        <p:nvSpPr>
          <p:cNvPr id="5132" name="Rectangle 26"/>
          <p:cNvSpPr>
            <a:spLocks noChangeArrowheads="1"/>
          </p:cNvSpPr>
          <p:nvPr/>
        </p:nvSpPr>
        <p:spPr bwMode="auto">
          <a:xfrm>
            <a:off x="439738" y="4541838"/>
            <a:ext cx="3919537"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buClr>
                <a:schemeClr val="tx1"/>
              </a:buClr>
            </a:pPr>
            <a:r>
              <a:rPr lang="en-US" altLang="zh-CN">
                <a:solidFill>
                  <a:srgbClr val="000000"/>
                </a:solidFill>
              </a:rPr>
              <a:t>Long before the European porcelain technology, China has been able to produce fine porcelain.</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129"/>
                                        </p:tgtEl>
                                        <p:attrNameLst>
                                          <p:attrName>style.visibility</p:attrName>
                                        </p:attrNameLst>
                                      </p:cBhvr>
                                      <p:to>
                                        <p:strVal val="visible"/>
                                      </p:to>
                                    </p:set>
                                    <p:animEffect transition="in" filter="checkerboard(across)">
                                      <p:cBhvr>
                                        <p:cTn id="7" dur="500"/>
                                        <p:tgtEl>
                                          <p:spTgt spid="512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130"/>
                                        </p:tgtEl>
                                        <p:attrNameLst>
                                          <p:attrName>style.visibility</p:attrName>
                                        </p:attrNameLst>
                                      </p:cBhvr>
                                      <p:to>
                                        <p:strVal val="visible"/>
                                      </p:to>
                                    </p:set>
                                    <p:animEffect transition="in" filter="checkerboard(across)">
                                      <p:cBhvr>
                                        <p:cTn id="12" dur="500"/>
                                        <p:tgtEl>
                                          <p:spTgt spid="513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132"/>
                                        </p:tgtEl>
                                        <p:attrNameLst>
                                          <p:attrName>style.visibility</p:attrName>
                                        </p:attrNameLst>
                                      </p:cBhvr>
                                      <p:to>
                                        <p:strVal val="visible"/>
                                      </p:to>
                                    </p:set>
                                    <p:animEffect transition="in" filter="checkerboard(across)">
                                      <p:cBhvr>
                                        <p:cTn id="17" dur="500"/>
                                        <p:tgtEl>
                                          <p:spTgt spid="5132"/>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131"/>
                                        </p:tgtEl>
                                        <p:attrNameLst>
                                          <p:attrName>style.visibility</p:attrName>
                                        </p:attrNameLst>
                                      </p:cBhvr>
                                      <p:to>
                                        <p:strVal val="visible"/>
                                      </p:to>
                                    </p:set>
                                    <p:animEffect transition="in" filter="checkerboard(across)">
                                      <p:cBhvr>
                                        <p:cTn id="22" dur="500"/>
                                        <p:tgtEl>
                                          <p:spTgt spid="5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9" grpId="0"/>
      <p:bldP spid="5129" grpId="1"/>
      <p:bldP spid="5130" grpId="0"/>
      <p:bldP spid="5130" grpId="1"/>
      <p:bldP spid="5132" grpId="0"/>
      <p:bldP spid="5132" grpId="1"/>
      <p:bldP spid="5131" grpId="0"/>
      <p:bldP spid="5131"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标题 1"/>
          <p:cNvSpPr>
            <a:spLocks noGrp="1"/>
          </p:cNvSpPr>
          <p:nvPr>
            <p:ph type="title"/>
          </p:nvPr>
        </p:nvSpPr>
        <p:spPr/>
        <p:txBody>
          <a:bodyPr/>
          <a:lstStyle/>
          <a:p>
            <a:r>
              <a:rPr lang="en-US" altLang="zh-CN" smtClean="0"/>
              <a:t>Origin</a:t>
            </a:r>
            <a:endParaRPr lang="zh-CN" altLang="en-US" smtClean="0"/>
          </a:p>
        </p:txBody>
      </p:sp>
      <p:pic>
        <p:nvPicPr>
          <p:cNvPr id="6147"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96925" y="741363"/>
            <a:ext cx="8534400" cy="332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138" y="4165600"/>
            <a:ext cx="285750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50" name="矩形 2"/>
          <p:cNvSpPr>
            <a:spLocks noChangeArrowheads="1"/>
          </p:cNvSpPr>
          <p:nvPr/>
        </p:nvSpPr>
        <p:spPr bwMode="auto">
          <a:xfrm>
            <a:off x="3679825" y="4443413"/>
            <a:ext cx="44323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4000" b="1"/>
              <a:t>primitive-celadon</a:t>
            </a:r>
            <a:endParaRPr lang="en-US" altLang="zh-CN" sz="4000" b="1"/>
          </a:p>
          <a:p>
            <a:r>
              <a:rPr lang="zh-CN" altLang="en-US" sz="4000" b="1"/>
              <a:t>      原始青瓷</a:t>
            </a:r>
            <a:endParaRPr lang="zh-CN" altLang="en-US" sz="4000" b="1"/>
          </a:p>
        </p:txBody>
      </p:sp>
      <p:sp>
        <p:nvSpPr>
          <p:cNvPr id="2" name="文本框 1"/>
          <p:cNvSpPr txBox="1"/>
          <p:nvPr/>
        </p:nvSpPr>
        <p:spPr bwMode="auto">
          <a:xfrm>
            <a:off x="985838" y="2059623"/>
            <a:ext cx="7372350" cy="1568450"/>
          </a:xfrm>
          <a:prstGeom prst="rect">
            <a:avLst/>
          </a:prstGeom>
          <a:solidFill>
            <a:schemeClr val="bg1"/>
          </a:solidFill>
          <a:ln>
            <a:noFill/>
          </a:ln>
        </p:spPr>
        <p:txBody>
          <a:bodyPr wrap="square" rtlCol="0">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just" eaLnBrk="1" hangingPunct="1">
              <a:buClrTx/>
              <a:buSzTx/>
              <a:buFontTx/>
            </a:pPr>
            <a:r>
              <a:rPr lang="zh-CN" altLang="en-US" sz="2400">
                <a:latin typeface="+mn-lt"/>
                <a:cs typeface="+mn-lt"/>
                <a:sym typeface="+mn-ea"/>
              </a:rPr>
              <a:t>Around the 16th century BC </a:t>
            </a:r>
            <a:r>
              <a:rPr lang="en-US" altLang="zh-CN" sz="2400">
                <a:latin typeface="+mn-lt"/>
                <a:cs typeface="+mn-lt"/>
                <a:sym typeface="+mn-ea"/>
              </a:rPr>
              <a:t>in Shang Dynasty</a:t>
            </a:r>
            <a:r>
              <a:rPr lang="zh-CN" altLang="en-US" sz="2400">
                <a:latin typeface="+mn-lt"/>
                <a:cs typeface="+mn-lt"/>
                <a:sym typeface="+mn-ea"/>
              </a:rPr>
              <a:t>, </a:t>
            </a:r>
            <a:r>
              <a:rPr lang="zh-CN" altLang="en-US" sz="2400">
                <a:solidFill>
                  <a:srgbClr val="000000"/>
                </a:solidFill>
                <a:latin typeface="+mn-lt"/>
                <a:cs typeface="+mn-lt"/>
                <a:sym typeface="+mn-ea"/>
              </a:rPr>
              <a:t>the early Chinese porcelain appeared. As it was still rough on the firing process, it can be only  called pr</a:t>
            </a:r>
            <a:r>
              <a:rPr lang="en-US" altLang="zh-CN" sz="2400">
                <a:solidFill>
                  <a:srgbClr val="000000"/>
                </a:solidFill>
                <a:latin typeface="+mn-lt"/>
                <a:cs typeface="+mn-lt"/>
                <a:sym typeface="+mn-ea"/>
              </a:rPr>
              <a:t>imitive</a:t>
            </a:r>
            <a:r>
              <a:rPr lang="zh-CN" altLang="en-US" sz="2400">
                <a:solidFill>
                  <a:srgbClr val="000000"/>
                </a:solidFill>
                <a:latin typeface="+mn-lt"/>
                <a:cs typeface="+mn-lt"/>
                <a:sym typeface="+mn-ea"/>
              </a:rPr>
              <a:t>-</a:t>
            </a:r>
            <a:r>
              <a:rPr lang="en-US" altLang="zh-CN" sz="2400">
                <a:solidFill>
                  <a:srgbClr val="000000"/>
                </a:solidFill>
                <a:latin typeface="+mn-lt"/>
                <a:cs typeface="+mn-lt"/>
                <a:sym typeface="+mn-ea"/>
              </a:rPr>
              <a:t>celadon.</a:t>
            </a:r>
            <a:endParaRPr lang="zh-CN" altLang="en-US" sz="2400">
              <a:latin typeface="+mn-lt"/>
              <a:cs typeface="+mn-lt"/>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750" fill="hold">
                                          <p:stCondLst>
                                            <p:cond delay="0"/>
                                          </p:stCondLst>
                                        </p:cTn>
                                        <p:tgtEl>
                                          <p:spTgt spid="2">
                                            <p:txEl>
                                              <p:pRg st="4294967295" end="4294967295"/>
                                            </p:txEl>
                                          </p:spTgt>
                                        </p:tgtEl>
                                        <p:attrNameLst>
                                          <p:attrName>style.visibility</p:attrName>
                                        </p:attrNameLst>
                                      </p:cBhvr>
                                      <p:to>
                                        <p:strVal val="visible"/>
                                      </p:to>
                                    </p:set>
                                    <p:animEffect transition="in" filter="fade">
                                      <p:cBhvr>
                                        <p:cTn id="7" dur="1750"/>
                                        <p:tgtEl>
                                          <p:spTgt spid="2">
                                            <p:txEl>
                                              <p:pRg st="4294967295" end="429496729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750" fill="hold">
                                          <p:stCondLst>
                                            <p:cond delay="0"/>
                                          </p:stCondLst>
                                        </p:cTn>
                                        <p:tgtEl>
                                          <p:spTgt spid="2">
                                            <p:txEl>
                                              <p:pRg st="0" end="0"/>
                                            </p:txEl>
                                          </p:spTgt>
                                        </p:tgtEl>
                                        <p:attrNameLst>
                                          <p:attrName>style.visibility</p:attrName>
                                        </p:attrNameLst>
                                      </p:cBhvr>
                                      <p:to>
                                        <p:strVal val="visible"/>
                                      </p:to>
                                    </p:set>
                                    <p:animEffect transition="in" filter="fade">
                                      <p:cBhvr>
                                        <p:cTn id="12" dur="175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6149"/>
                                        </p:tgtEl>
                                        <p:attrNameLst>
                                          <p:attrName>style.visibility</p:attrName>
                                        </p:attrNameLst>
                                      </p:cBhvr>
                                      <p:to>
                                        <p:strVal val="visible"/>
                                      </p:to>
                                    </p:set>
                                    <p:animEffect transition="in" filter="wedge">
                                      <p:cBhvr>
                                        <p:cTn id="17" dur="2000"/>
                                        <p:tgtEl>
                                          <p:spTgt spid="6149"/>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1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build="allAtOnce"/>
      <p:bldP spid="2" grpId="1"/>
      <p:bldP spid="6150" grpId="0"/>
      <p:bldP spid="6150"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标题 1"/>
          <p:cNvSpPr>
            <a:spLocks noGrp="1"/>
          </p:cNvSpPr>
          <p:nvPr>
            <p:ph type="title"/>
          </p:nvPr>
        </p:nvSpPr>
        <p:spPr/>
        <p:txBody>
          <a:bodyPr/>
          <a:lstStyle/>
          <a:p>
            <a:r>
              <a:rPr lang="en-US" altLang="zh-CN" smtClean="0"/>
              <a:t>History of Development</a:t>
            </a:r>
            <a:endParaRPr lang="zh-CN" altLang="en-US" smtClean="0"/>
          </a:p>
        </p:txBody>
      </p:sp>
      <p:pic>
        <p:nvPicPr>
          <p:cNvPr id="7171" name="Picture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191500" y="1371600"/>
            <a:ext cx="1090613"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7938" y="282575"/>
            <a:ext cx="1127125"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625" y="1668463"/>
            <a:ext cx="7523163" cy="423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4" name="TextBox 1"/>
          <p:cNvSpPr txBox="1">
            <a:spLocks noChangeArrowheads="1"/>
          </p:cNvSpPr>
          <p:nvPr/>
        </p:nvSpPr>
        <p:spPr bwMode="auto">
          <a:xfrm>
            <a:off x="809308" y="2084705"/>
            <a:ext cx="7116762"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1" algn="just" eaLnBrk="1" hangingPunct="1"/>
            <a:r>
              <a:rPr lang="en-US" altLang="zh-CN" sz="2800">
                <a:solidFill>
                  <a:srgbClr val="000000"/>
                </a:solidFill>
              </a:rPr>
              <a:t>Primitive-celadon appeared in the Shang Dynasty, then from the Western Zhou Dynasty, the Warring States to the Eastern Han Dynasty, through the 1600 years’ change and development, porcelain firing technology had been improved gradually.</a:t>
            </a:r>
            <a:endParaRPr lang="en-US" altLang="zh-CN" sz="28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174"/>
                                        </p:tgtEl>
                                        <p:attrNameLst>
                                          <p:attrName>style.visibility</p:attrName>
                                        </p:attrNameLst>
                                      </p:cBhvr>
                                      <p:to>
                                        <p:strVal val="visible"/>
                                      </p:to>
                                    </p:set>
                                    <p:animEffect transition="in" filter="box(in)">
                                      <p:cBhvr>
                                        <p:cTn id="7" dur="2000"/>
                                        <p:tgtEl>
                                          <p:spTgt spid="7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p:bldP spid="717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32485" y="625475"/>
            <a:ext cx="8534400" cy="3322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椭圆 2"/>
          <p:cNvSpPr/>
          <p:nvPr/>
        </p:nvSpPr>
        <p:spPr>
          <a:xfrm>
            <a:off x="2887663" y="377825"/>
            <a:ext cx="3832225" cy="1103313"/>
          </a:xfrm>
          <a:prstGeom prst="ellipse">
            <a:avLst/>
          </a:prstGeom>
          <a:gradFill flip="none"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5400000" scaled="1"/>
            <a:tileRect/>
          </a:gradFill>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altLang="zh-CN" sz="3200" dirty="0"/>
              <a:t>Han Dynasty</a:t>
            </a:r>
            <a:endParaRPr lang="zh-CN" altLang="en-US" sz="3200" dirty="0"/>
          </a:p>
        </p:txBody>
      </p:sp>
      <p:sp>
        <p:nvSpPr>
          <p:cNvPr id="8197" name="TextBox 1"/>
          <p:cNvSpPr txBox="1">
            <a:spLocks noChangeArrowheads="1"/>
          </p:cNvSpPr>
          <p:nvPr/>
        </p:nvSpPr>
        <p:spPr bwMode="auto">
          <a:xfrm>
            <a:off x="1204913" y="1702118"/>
            <a:ext cx="7067550" cy="181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r>
              <a:rPr lang="en-US" altLang="zh-CN" sz="2800"/>
              <a:t>After long-term improvements, in the end of the Han Dynasty, the mature celadon was created, as </a:t>
            </a:r>
            <a:r>
              <a:rPr lang="en-US" altLang="zh-CN" sz="2800">
                <a:solidFill>
                  <a:srgbClr val="000000"/>
                </a:solidFill>
                <a:sym typeface="+mn-ea"/>
              </a:rPr>
              <a:t>an important milestone</a:t>
            </a:r>
            <a:r>
              <a:rPr lang="en-US" altLang="zh-CN" sz="2800">
                <a:solidFill>
                  <a:srgbClr val="000000"/>
                </a:solidFill>
              </a:rPr>
              <a:t>in the history of our country's pottery</a:t>
            </a:r>
            <a:r>
              <a:rPr lang="en-US" altLang="zh-CN" sz="2800"/>
              <a:t>.</a:t>
            </a:r>
            <a:endParaRPr lang="zh-CN" altLang="en-US" sz="2800"/>
          </a:p>
        </p:txBody>
      </p:sp>
      <p:pic>
        <p:nvPicPr>
          <p:cNvPr id="8198" name="图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04913" y="4064000"/>
            <a:ext cx="2859087" cy="247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图片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8575" y="4064000"/>
            <a:ext cx="2916238" cy="247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197"/>
                                        </p:tgtEl>
                                        <p:attrNameLst>
                                          <p:attrName>style.visibility</p:attrName>
                                        </p:attrNameLst>
                                      </p:cBhvr>
                                      <p:to>
                                        <p:strVal val="visible"/>
                                      </p:to>
                                    </p:set>
                                    <p:anim calcmode="lin" valueType="num">
                                      <p:cBhvr additive="base">
                                        <p:cTn id="7" dur="500"/>
                                        <p:tgtEl>
                                          <p:spTgt spid="8197"/>
                                        </p:tgtEl>
                                        <p:attrNameLst>
                                          <p:attrName>ppt_y</p:attrName>
                                        </p:attrNameLst>
                                      </p:cBhvr>
                                      <p:tavLst>
                                        <p:tav tm="0">
                                          <p:val>
                                            <p:strVal val="#ppt_y+#ppt_h*1.125000"/>
                                          </p:val>
                                        </p:tav>
                                        <p:tav tm="100000">
                                          <p:val>
                                            <p:strVal val="#ppt_y"/>
                                          </p:val>
                                        </p:tav>
                                      </p:tavLst>
                                    </p:anim>
                                    <p:animEffect transition="in" filter="wipe(up)">
                                      <p:cBhvr>
                                        <p:cTn id="8" dur="500"/>
                                        <p:tgtEl>
                                          <p:spTgt spid="8197"/>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8198"/>
                                        </p:tgtEl>
                                        <p:attrNameLst>
                                          <p:attrName>style.visibility</p:attrName>
                                        </p:attrNameLst>
                                      </p:cBhvr>
                                      <p:to>
                                        <p:strVal val="visible"/>
                                      </p:to>
                                    </p:set>
                                    <p:anim calcmode="lin" valueType="num">
                                      <p:cBhvr additive="base">
                                        <p:cTn id="13" dur="500"/>
                                        <p:tgtEl>
                                          <p:spTgt spid="8198"/>
                                        </p:tgtEl>
                                        <p:attrNameLst>
                                          <p:attrName>ppt_y</p:attrName>
                                        </p:attrNameLst>
                                      </p:cBhvr>
                                      <p:tavLst>
                                        <p:tav tm="0">
                                          <p:val>
                                            <p:strVal val="#ppt_y+#ppt_h*1.125000"/>
                                          </p:val>
                                        </p:tav>
                                        <p:tav tm="100000">
                                          <p:val>
                                            <p:strVal val="#ppt_y"/>
                                          </p:val>
                                        </p:tav>
                                      </p:tavLst>
                                    </p:anim>
                                    <p:animEffect transition="in" filter="wipe(up)">
                                      <p:cBhvr>
                                        <p:cTn id="14" dur="500"/>
                                        <p:tgtEl>
                                          <p:spTgt spid="8198"/>
                                        </p:tgtEl>
                                      </p:cBhvr>
                                    </p:animEffect>
                                  </p:childTnLst>
                                </p:cTn>
                              </p:par>
                              <p:par>
                                <p:cTn id="15" presetID="12" presetClass="entr" presetSubtype="4" fill="hold" nodeType="withEffect">
                                  <p:stCondLst>
                                    <p:cond delay="0"/>
                                  </p:stCondLst>
                                  <p:childTnLst>
                                    <p:set>
                                      <p:cBhvr>
                                        <p:cTn id="16" dur="1" fill="hold">
                                          <p:stCondLst>
                                            <p:cond delay="0"/>
                                          </p:stCondLst>
                                        </p:cTn>
                                        <p:tgtEl>
                                          <p:spTgt spid="8199"/>
                                        </p:tgtEl>
                                        <p:attrNameLst>
                                          <p:attrName>style.visibility</p:attrName>
                                        </p:attrNameLst>
                                      </p:cBhvr>
                                      <p:to>
                                        <p:strVal val="visible"/>
                                      </p:to>
                                    </p:set>
                                    <p:anim calcmode="lin" valueType="num">
                                      <p:cBhvr additive="base">
                                        <p:cTn id="17" dur="500"/>
                                        <p:tgtEl>
                                          <p:spTgt spid="8199"/>
                                        </p:tgtEl>
                                        <p:attrNameLst>
                                          <p:attrName>ppt_y</p:attrName>
                                        </p:attrNameLst>
                                      </p:cBhvr>
                                      <p:tavLst>
                                        <p:tav tm="0">
                                          <p:val>
                                            <p:strVal val="#ppt_y+#ppt_h*1.125000"/>
                                          </p:val>
                                        </p:tav>
                                        <p:tav tm="100000">
                                          <p:val>
                                            <p:strVal val="#ppt_y"/>
                                          </p:val>
                                        </p:tav>
                                      </p:tavLst>
                                    </p:anim>
                                    <p:animEffect transition="in" filter="wipe(up)">
                                      <p:cBhvr>
                                        <p:cTn id="18" dur="500"/>
                                        <p:tgtEl>
                                          <p:spTgt spid="8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p:bldP spid="8197"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标题 1"/>
          <p:cNvSpPr>
            <a:spLocks noGrp="1"/>
          </p:cNvSpPr>
          <p:nvPr>
            <p:ph type="title"/>
          </p:nvPr>
        </p:nvSpPr>
        <p:spPr/>
        <p:txBody>
          <a:bodyPr/>
          <a:lstStyle/>
          <a:p>
            <a:endParaRPr lang="zh-CN" altLang="en-US" smtClean="0"/>
          </a:p>
        </p:txBody>
      </p:sp>
      <p:pic>
        <p:nvPicPr>
          <p:cNvPr id="9219"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41375" y="741363"/>
            <a:ext cx="8534400" cy="332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椭圆 2"/>
          <p:cNvSpPr/>
          <p:nvPr/>
        </p:nvSpPr>
        <p:spPr>
          <a:xfrm>
            <a:off x="1582738" y="349250"/>
            <a:ext cx="6429375" cy="1103313"/>
          </a:xfrm>
          <a:prstGeom prst="ellipse">
            <a:avLst/>
          </a:prstGeom>
          <a:gradFill flip="none"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5400000" scaled="1"/>
            <a:tileRect/>
          </a:gradFill>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altLang="zh-CN" sz="3200" dirty="0"/>
              <a:t>Jin and Southern and Northern Dynasties</a:t>
            </a:r>
            <a:endParaRPr lang="zh-CN" altLang="en-US" sz="3200" dirty="0"/>
          </a:p>
        </p:txBody>
      </p:sp>
      <p:sp>
        <p:nvSpPr>
          <p:cNvPr id="9221" name="TextBox 1"/>
          <p:cNvSpPr txBox="1">
            <a:spLocks noChangeArrowheads="1"/>
          </p:cNvSpPr>
          <p:nvPr/>
        </p:nvSpPr>
        <p:spPr bwMode="auto">
          <a:xfrm>
            <a:off x="1146175" y="1989138"/>
            <a:ext cx="7300913" cy="181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spcBef>
                <a:spcPct val="50000"/>
              </a:spcBef>
            </a:pPr>
            <a:r>
              <a:rPr lang="en-US" altLang="zh-CN" sz="2800">
                <a:solidFill>
                  <a:srgbClr val="000000"/>
                </a:solidFill>
              </a:rPr>
              <a:t>In Jin Dynasty, original porcelain had  been eliminated, at the same time color porcelain appeared.The period also appeared black porcelain</a:t>
            </a:r>
            <a:r>
              <a:rPr lang="en-US" altLang="zh-CN" sz="2400">
                <a:solidFill>
                  <a:srgbClr val="000000"/>
                </a:solidFill>
              </a:rPr>
              <a:t> .</a:t>
            </a:r>
            <a:endParaRPr lang="zh-CN" altLang="en-US" sz="2400">
              <a:solidFill>
                <a:srgbClr val="000000"/>
              </a:solidFill>
            </a:endParaRPr>
          </a:p>
        </p:txBody>
      </p:sp>
      <p:pic>
        <p:nvPicPr>
          <p:cNvPr id="9222" name="图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1375" y="4311650"/>
            <a:ext cx="1781175"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64113" y="4311650"/>
            <a:ext cx="3265487"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TextBox 6"/>
          <p:cNvSpPr txBox="1">
            <a:spLocks noChangeArrowheads="1"/>
          </p:cNvSpPr>
          <p:nvPr/>
        </p:nvSpPr>
        <p:spPr bwMode="auto">
          <a:xfrm>
            <a:off x="739775" y="6530975"/>
            <a:ext cx="2105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a:t>Black porcelain</a:t>
            </a:r>
            <a:endParaRPr lang="zh-CN" altLang="en-US"/>
          </a:p>
        </p:txBody>
      </p:sp>
      <p:sp>
        <p:nvSpPr>
          <p:cNvPr id="9225" name="TextBox 7"/>
          <p:cNvSpPr txBox="1">
            <a:spLocks noChangeArrowheads="1"/>
          </p:cNvSpPr>
          <p:nvPr/>
        </p:nvSpPr>
        <p:spPr bwMode="auto">
          <a:xfrm>
            <a:off x="5297488" y="6530975"/>
            <a:ext cx="2584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a:t>White porcelain</a:t>
            </a:r>
            <a:endParaRPr lang="zh-CN" altLang="en-US"/>
          </a:p>
        </p:txBody>
      </p:sp>
      <p:sp>
        <p:nvSpPr>
          <p:cNvPr id="9" name="右箭头 8"/>
          <p:cNvSpPr/>
          <p:nvPr/>
        </p:nvSpPr>
        <p:spPr>
          <a:xfrm>
            <a:off x="3076575" y="4992688"/>
            <a:ext cx="1249363" cy="566737"/>
          </a:xfrm>
          <a:prstGeom prst="rightArrow">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221"/>
                                        </p:tgtEl>
                                        <p:attrNameLst>
                                          <p:attrName>style.visibility</p:attrName>
                                        </p:attrNameLst>
                                      </p:cBhvr>
                                      <p:to>
                                        <p:strVal val="visible"/>
                                      </p:to>
                                    </p:set>
                                    <p:anim calcmode="lin" valueType="num">
                                      <p:cBhvr additive="base">
                                        <p:cTn id="7" dur="500"/>
                                        <p:tgtEl>
                                          <p:spTgt spid="9221"/>
                                        </p:tgtEl>
                                        <p:attrNameLst>
                                          <p:attrName>ppt_y</p:attrName>
                                        </p:attrNameLst>
                                      </p:cBhvr>
                                      <p:tavLst>
                                        <p:tav tm="0">
                                          <p:val>
                                            <p:strVal val="#ppt_y+#ppt_h*1.125000"/>
                                          </p:val>
                                        </p:tav>
                                        <p:tav tm="100000">
                                          <p:val>
                                            <p:strVal val="#ppt_y"/>
                                          </p:val>
                                        </p:tav>
                                      </p:tavLst>
                                    </p:anim>
                                    <p:animEffect transition="in" filter="wipe(up)">
                                      <p:cBhvr>
                                        <p:cTn id="8" dur="500"/>
                                        <p:tgtEl>
                                          <p:spTgt spid="9221"/>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9222"/>
                                        </p:tgtEl>
                                        <p:attrNameLst>
                                          <p:attrName>style.visibility</p:attrName>
                                        </p:attrNameLst>
                                      </p:cBhvr>
                                      <p:to>
                                        <p:strVal val="visible"/>
                                      </p:to>
                                    </p:set>
                                    <p:animEffect transition="in" filter="wipe(down)">
                                      <p:cBhvr>
                                        <p:cTn id="13" dur="500"/>
                                        <p:tgtEl>
                                          <p:spTgt spid="9222"/>
                                        </p:tgtEl>
                                      </p:cBhvr>
                                    </p:animEffect>
                                  </p:childTnLst>
                                </p:cTn>
                              </p:par>
                              <p:par>
                                <p:cTn id="14" presetID="22" presetClass="entr" presetSubtype="4" fill="hold" nodeType="withEffect">
                                  <p:stCondLst>
                                    <p:cond delay="0"/>
                                  </p:stCondLst>
                                  <p:childTnLst>
                                    <p:set>
                                      <p:cBhvr>
                                        <p:cTn id="15" dur="1" fill="hold">
                                          <p:stCondLst>
                                            <p:cond delay="0"/>
                                          </p:stCondLst>
                                        </p:cTn>
                                        <p:tgtEl>
                                          <p:spTgt spid="9223"/>
                                        </p:tgtEl>
                                        <p:attrNameLst>
                                          <p:attrName>style.visibility</p:attrName>
                                        </p:attrNameLst>
                                      </p:cBhvr>
                                      <p:to>
                                        <p:strVal val="visible"/>
                                      </p:to>
                                    </p:set>
                                    <p:animEffect transition="in" filter="wipe(down)">
                                      <p:cBhvr>
                                        <p:cTn id="16" dur="500"/>
                                        <p:tgtEl>
                                          <p:spTgt spid="922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9224"/>
                                        </p:tgtEl>
                                        <p:attrNameLst>
                                          <p:attrName>style.visibility</p:attrName>
                                        </p:attrNameLst>
                                      </p:cBhvr>
                                      <p:to>
                                        <p:strVal val="visible"/>
                                      </p:to>
                                    </p:set>
                                    <p:animEffect transition="in" filter="wipe(down)">
                                      <p:cBhvr>
                                        <p:cTn id="21" dur="500"/>
                                        <p:tgtEl>
                                          <p:spTgt spid="9224"/>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9225"/>
                                        </p:tgtEl>
                                        <p:attrNameLst>
                                          <p:attrName>style.visibility</p:attrName>
                                        </p:attrNameLst>
                                      </p:cBhvr>
                                      <p:to>
                                        <p:strVal val="visible"/>
                                      </p:to>
                                    </p:set>
                                    <p:animEffect transition="in" filter="wipe(down)">
                                      <p:cBhvr>
                                        <p:cTn id="27" dur="500"/>
                                        <p:tgtEl>
                                          <p:spTgt spid="9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1" grpId="0"/>
      <p:bldP spid="9221" grpId="1"/>
      <p:bldP spid="9224" grpId="0"/>
      <p:bldP spid="9" grpId="0" animBg="1"/>
      <p:bldP spid="9225" grpId="0"/>
      <p:bldP spid="9224" grpId="1"/>
      <p:bldP spid="9" grpId="1" animBg="1"/>
      <p:bldP spid="9225"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p:nvPr/>
        </p:nvSpPr>
        <p:spPr>
          <a:xfrm>
            <a:off x="2932113" y="428625"/>
            <a:ext cx="3933825" cy="1400175"/>
          </a:xfrm>
          <a:prstGeom prst="ellipse">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5400000" scaled="1"/>
            <a:tileRect/>
          </a:gra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altLang="zh-CN" sz="3200" dirty="0">
                <a:solidFill>
                  <a:schemeClr val="tx1"/>
                </a:solidFill>
              </a:rPr>
              <a:t>Sui and Tang Dynasty</a:t>
            </a:r>
            <a:endParaRPr lang="zh-CN" altLang="en-US" sz="3200" dirty="0">
              <a:solidFill>
                <a:schemeClr val="tx1"/>
              </a:solidFill>
            </a:endParaRPr>
          </a:p>
        </p:txBody>
      </p:sp>
      <p:pic>
        <p:nvPicPr>
          <p:cNvPr id="10244"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88988" y="2044700"/>
            <a:ext cx="7566025" cy="3938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44" descr="花纹"/>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5313" y="4284663"/>
            <a:ext cx="1404937"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899025" y="2582863"/>
            <a:ext cx="3455988" cy="2861310"/>
          </a:xfrm>
          <a:prstGeom prst="rect">
            <a:avLst/>
          </a:prstGeom>
          <a:noFill/>
        </p:spPr>
        <p:txBody>
          <a:bodyPr>
            <a:spAutoFit/>
          </a:bodyPr>
          <a:lstStyle/>
          <a:p>
            <a:pPr algn="just">
              <a:defRPr/>
            </a:pPr>
            <a:r>
              <a:rPr lang="en-US" altLang="zh-CN" sz="2000" dirty="0">
                <a:latin typeface="+mn-lt"/>
              </a:rPr>
              <a:t>During the Tang Dynasty, porcelain production entered a varied and colorful stage. Porcelain production has formed a green white North </a:t>
            </a:r>
            <a:r>
              <a:rPr lang="en-US" altLang="zh-CN" sz="2000" dirty="0" err="1">
                <a:latin typeface="+mn-lt"/>
              </a:rPr>
              <a:t>pattern.However,the</a:t>
            </a:r>
            <a:r>
              <a:rPr lang="en-US" altLang="zh-CN" sz="2000" dirty="0">
                <a:latin typeface="+mn-lt"/>
              </a:rPr>
              <a:t> tri-colored(</a:t>
            </a:r>
            <a:r>
              <a:rPr lang="zh-CN" altLang="en-US" sz="2000" dirty="0">
                <a:latin typeface="+mn-lt"/>
              </a:rPr>
              <a:t>三彩） </a:t>
            </a:r>
            <a:r>
              <a:rPr lang="en-US" altLang="zh-CN" sz="2000" dirty="0">
                <a:latin typeface="+mn-lt"/>
              </a:rPr>
              <a:t>glazed</a:t>
            </a:r>
            <a:r>
              <a:rPr lang="zh-CN" altLang="en-US" sz="2000" dirty="0">
                <a:latin typeface="+mn-lt"/>
              </a:rPr>
              <a:t>（釉的） </a:t>
            </a:r>
            <a:r>
              <a:rPr lang="en-US" altLang="zh-CN" sz="2000" dirty="0">
                <a:latin typeface="+mn-lt"/>
              </a:rPr>
              <a:t>pottery was the most civilized work.</a:t>
            </a:r>
            <a:endParaRPr lang="zh-CN" altLang="en-US" sz="2000" dirty="0">
              <a:latin typeface="+mn-lt"/>
            </a:endParaRPr>
          </a:p>
        </p:txBody>
      </p:sp>
      <p:pic>
        <p:nvPicPr>
          <p:cNvPr id="10247" name="图片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38238" y="2552700"/>
            <a:ext cx="3217862"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p:tgtEl>
                                          <p:spTgt spid="2"/>
                                        </p:tgtEl>
                                        <p:attrNameLst>
                                          <p:attrName>ppt_y</p:attrName>
                                        </p:attrNameLst>
                                      </p:cBhvr>
                                      <p:tavLst>
                                        <p:tav tm="0">
                                          <p:val>
                                            <p:strVal val="#ppt_y+#ppt_h*1.125000"/>
                                          </p:val>
                                        </p:tav>
                                        <p:tav tm="100000">
                                          <p:val>
                                            <p:strVal val="#ppt_y"/>
                                          </p:val>
                                        </p:tav>
                                      </p:tavLst>
                                    </p:anim>
                                    <p:animEffect transition="in" filter="wipe(up)">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Strategic design template</Template>
  <TotalTime>0</TotalTime>
  <Words>3776</Words>
  <Application>WPS 演示</Application>
  <PresentationFormat>全屏显示(4:3)</PresentationFormat>
  <Paragraphs>132</Paragraphs>
  <Slides>24</Slides>
  <Notes>1</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24</vt:i4>
      </vt:variant>
    </vt:vector>
  </HeadingPairs>
  <TitlesOfParts>
    <vt:vector size="38" baseType="lpstr">
      <vt:lpstr>Arial</vt:lpstr>
      <vt:lpstr>宋体</vt:lpstr>
      <vt:lpstr>Wingdings</vt:lpstr>
      <vt:lpstr>Calibri</vt:lpstr>
      <vt:lpstr>方正行楷简体</vt:lpstr>
      <vt:lpstr>微软雅黑</vt:lpstr>
      <vt:lpstr>Adobe Garamond Pro Bold</vt:lpstr>
      <vt:lpstr>Garamond</vt:lpstr>
      <vt:lpstr>Arial Unicode MS</vt:lpstr>
      <vt:lpstr>Charter Black</vt:lpstr>
      <vt:lpstr>Segoe Print</vt:lpstr>
      <vt:lpstr>华文行楷</vt:lpstr>
      <vt:lpstr>Times New Roman</vt:lpstr>
      <vt:lpstr>默认设计模板</vt:lpstr>
      <vt:lpstr>PowerPoint 演示文稿</vt:lpstr>
      <vt:lpstr>PowerPoint 演示文稿</vt:lpstr>
      <vt:lpstr>CONTENTS</vt:lpstr>
      <vt:lpstr>Foreword</vt:lpstr>
      <vt:lpstr>Origin</vt:lpstr>
      <vt:lpstr>History of Development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Processing procedures </vt:lpstr>
      <vt:lpstr>PowerPoint 演示文稿</vt:lpstr>
      <vt:lpstr>PowerPoint 演示文稿</vt:lpstr>
      <vt:lpstr>Summary</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www.glzy8.com提供海量PPT模板免费下载！</dc:title>
  <dc:creator>hp</dc:creator>
  <cp:lastModifiedBy>小蚊子</cp:lastModifiedBy>
  <cp:revision>109</cp:revision>
  <cp:lastPrinted>2113-01-01T00:00:00Z</cp:lastPrinted>
  <dcterms:created xsi:type="dcterms:W3CDTF">2113-01-01T00:00:00Z</dcterms:created>
  <dcterms:modified xsi:type="dcterms:W3CDTF">2021-03-02T10:55:25Z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KSOProductBuildVer">
    <vt:lpwstr>2052-11.1.0.10314</vt:lpwstr>
  </property>
</Properties>
</file>