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56" r:id="rId4"/>
    <p:sldId id="260" r:id="rId5"/>
    <p:sldId id="261" r:id="rId6"/>
    <p:sldId id="262" r:id="rId7"/>
    <p:sldId id="263" r:id="rId8"/>
    <p:sldId id="264" r:id="rId9"/>
    <p:sldId id="267" r:id="rId10"/>
    <p:sldId id="282" r:id="rId11"/>
    <p:sldId id="269" r:id="rId12"/>
    <p:sldId id="270" r:id="rId13"/>
    <p:sldId id="257" r:id="rId14"/>
    <p:sldId id="258" r:id="rId15"/>
  </p:sldIdLst>
  <p:sldSz cx="9144000" cy="5143500" type="screen16x9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184" y="-6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grpSp>
        <p:nvGrpSpPr>
          <p:cNvPr id="29698" name="组合 29697"/>
          <p:cNvGrpSpPr/>
          <p:nvPr/>
        </p:nvGrpSpPr>
        <p:grpSpPr>
          <a:xfrm>
            <a:off x="0" y="1828800"/>
            <a:ext cx="9144000" cy="3034904"/>
            <a:chOff x="0" y="1536"/>
            <a:chExt cx="5760" cy="2549"/>
          </a:xfrm>
        </p:grpSpPr>
        <p:sp>
          <p:nvSpPr>
            <p:cNvPr id="29699" name="矩形 29698"/>
            <p:cNvSpPr/>
            <p:nvPr userDrawn="1"/>
          </p:nvSpPr>
          <p:spPr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0" name="任意多边形 29699"/>
            <p:cNvSpPr/>
            <p:nvPr userDrawn="1"/>
          </p:nvSpPr>
          <p:spPr>
            <a:xfrm>
              <a:off x="0" y="2664"/>
              <a:ext cx="2688" cy="1224"/>
            </a:xfrm>
            <a:custGeom>
              <a:avLst/>
              <a:gdLst/>
              <a:ahLst/>
              <a:cxnLst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1" name="任意多边形 29700"/>
            <p:cNvSpPr/>
            <p:nvPr userDrawn="1"/>
          </p:nvSpPr>
          <p:spPr>
            <a:xfrm>
              <a:off x="3359" y="1536"/>
              <a:ext cx="2401" cy="1232"/>
            </a:xfrm>
            <a:custGeom>
              <a:avLst/>
              <a:gdLst/>
              <a:ahLst/>
              <a:cxnLst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2" name="任意多边形 29701"/>
            <p:cNvSpPr/>
            <p:nvPr userDrawn="1"/>
          </p:nvSpPr>
          <p:spPr>
            <a:xfrm>
              <a:off x="3792" y="1536"/>
              <a:ext cx="1968" cy="762"/>
            </a:xfrm>
            <a:custGeom>
              <a:avLst/>
              <a:gdLst/>
              <a:ahLst/>
              <a:cxnLst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3" name="任意多边形 29702"/>
            <p:cNvSpPr/>
            <p:nvPr userDrawn="1"/>
          </p:nvSpPr>
          <p:spPr>
            <a:xfrm>
              <a:off x="3599" y="2477"/>
              <a:ext cx="186" cy="120"/>
            </a:xfrm>
            <a:custGeom>
              <a:avLst/>
              <a:gdLst/>
              <a:ahLst/>
              <a:cxnLst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4" name="任意多边形 29703"/>
            <p:cNvSpPr/>
            <p:nvPr userDrawn="1"/>
          </p:nvSpPr>
          <p:spPr>
            <a:xfrm>
              <a:off x="3779" y="2393"/>
              <a:ext cx="185" cy="120"/>
            </a:xfrm>
            <a:custGeom>
              <a:avLst/>
              <a:gdLst/>
              <a:ahLst/>
              <a:cxnLst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5" name="任意多边形 29704"/>
            <p:cNvSpPr/>
            <p:nvPr userDrawn="1"/>
          </p:nvSpPr>
          <p:spPr>
            <a:xfrm>
              <a:off x="3839" y="1836"/>
              <a:ext cx="528" cy="275"/>
            </a:xfrm>
            <a:custGeom>
              <a:avLst/>
              <a:gdLst/>
              <a:ahLst/>
              <a:cxnLst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6" name="任意多边形 29705"/>
            <p:cNvSpPr/>
            <p:nvPr userDrawn="1"/>
          </p:nvSpPr>
          <p:spPr>
            <a:xfrm>
              <a:off x="3676" y="2015"/>
              <a:ext cx="721" cy="306"/>
            </a:xfrm>
            <a:custGeom>
              <a:avLst/>
              <a:gdLst/>
              <a:ahLst/>
              <a:cxnLst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7" name="任意多边形 29706"/>
            <p:cNvSpPr/>
            <p:nvPr userDrawn="1"/>
          </p:nvSpPr>
          <p:spPr>
            <a:xfrm>
              <a:off x="3358" y="1890"/>
              <a:ext cx="2400" cy="881"/>
            </a:xfrm>
            <a:custGeom>
              <a:avLst/>
              <a:gdLst/>
              <a:ahLst/>
              <a:cxnLst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8" name="任意多边形 29707"/>
            <p:cNvSpPr/>
            <p:nvPr userDrawn="1"/>
          </p:nvSpPr>
          <p:spPr>
            <a:xfrm>
              <a:off x="3839" y="1854"/>
              <a:ext cx="577" cy="258"/>
            </a:xfrm>
            <a:custGeom>
              <a:avLst/>
              <a:gdLst/>
              <a:ahLst/>
              <a:cxnLst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09" name="任意多边形 29708"/>
            <p:cNvSpPr/>
            <p:nvPr userDrawn="1"/>
          </p:nvSpPr>
          <p:spPr>
            <a:xfrm>
              <a:off x="5327" y="1642"/>
              <a:ext cx="5" cy="1"/>
            </a:xfrm>
            <a:custGeom>
              <a:avLst/>
              <a:gdLst/>
              <a:ahLst/>
              <a:cxnLst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10" name="任意多边形 29709"/>
            <p:cNvSpPr/>
            <p:nvPr userDrawn="1"/>
          </p:nvSpPr>
          <p:spPr>
            <a:xfrm>
              <a:off x="3839" y="1728"/>
              <a:ext cx="716" cy="383"/>
            </a:xfrm>
            <a:custGeom>
              <a:avLst/>
              <a:gdLst/>
              <a:ahLst/>
              <a:cxnLst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11" name="任意多边形 29710"/>
            <p:cNvSpPr/>
            <p:nvPr userDrawn="1"/>
          </p:nvSpPr>
          <p:spPr>
            <a:xfrm>
              <a:off x="3453" y="2271"/>
              <a:ext cx="318" cy="225"/>
            </a:xfrm>
            <a:custGeom>
              <a:avLst/>
              <a:gdLst/>
              <a:ahLst/>
              <a:cxnLst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12" name="任意多边形 29711"/>
            <p:cNvSpPr/>
            <p:nvPr userDrawn="1"/>
          </p:nvSpPr>
          <p:spPr>
            <a:xfrm>
              <a:off x="0" y="2658"/>
              <a:ext cx="2595" cy="933"/>
            </a:xfrm>
            <a:custGeom>
              <a:avLst/>
              <a:gdLst/>
              <a:ahLst/>
              <a:cxnLst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9713" name="任意多边形 29712"/>
            <p:cNvSpPr/>
            <p:nvPr userDrawn="1"/>
          </p:nvSpPr>
          <p:spPr>
            <a:xfrm>
              <a:off x="0" y="2994"/>
              <a:ext cx="2723" cy="1091"/>
            </a:xfrm>
            <a:custGeom>
              <a:avLst/>
              <a:gdLst/>
              <a:ahLst/>
              <a:cxnLst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</p:grpSp>
      <p:sp>
        <p:nvSpPr>
          <p:cNvPr id="29714" name="标题 29713"/>
          <p:cNvSpPr>
            <a:spLocks noGrp="1"/>
          </p:cNvSpPr>
          <p:nvPr>
            <p:ph type="ctrTitle" sz="quarter"/>
          </p:nvPr>
        </p:nvSpPr>
        <p:spPr>
          <a:xfrm>
            <a:off x="685800" y="1326356"/>
            <a:ext cx="7772400" cy="1302544"/>
          </a:xfrm>
          <a:prstGeom prst="rect">
            <a:avLst/>
          </a:prstGeom>
          <a:noFill/>
          <a:ln w="9525">
            <a:noFill/>
          </a:ln>
        </p:spPr>
        <p:txBody>
          <a:bodyPr anchor="b" anchorCtr="1"/>
          <a:lstStyle>
            <a:lvl1pPr lvl="0">
              <a:buClrTx/>
              <a:buSzTx/>
              <a:buFontTx/>
              <a:defRPr sz="405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9715" name="副标题 29714"/>
          <p:cNvSpPr>
            <a:spLocks noGrp="1"/>
          </p:cNvSpPr>
          <p:nvPr>
            <p:ph type="subTitle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Clr>
                <a:schemeClr val="hlink"/>
              </a:buClr>
              <a:buSzTx/>
              <a:buFontTx/>
              <a:buNone/>
              <a:defRPr/>
            </a:lvl1pPr>
            <a:lvl2pPr marL="342900" lvl="1" indent="0" algn="ctr">
              <a:buClrTx/>
              <a:buSzTx/>
              <a:buFontTx/>
              <a:buNone/>
              <a:defRPr/>
            </a:lvl2pPr>
            <a:lvl3pPr marL="685800" lvl="2" indent="0" algn="ctr">
              <a:buClr>
                <a:schemeClr val="tx2"/>
              </a:buClr>
              <a:buSzTx/>
              <a:buFontTx/>
              <a:buNone/>
              <a:defRPr/>
            </a:lvl3pPr>
            <a:lvl4pPr marL="1028700" lvl="3" indent="0" algn="ctr">
              <a:buClrTx/>
              <a:buSzTx/>
              <a:buFontTx/>
              <a:buNone/>
              <a:defRPr/>
            </a:lvl4pPr>
            <a:lvl5pPr marL="1371600" lvl="4" indent="0" algn="ctr">
              <a:buClr>
                <a:schemeClr val="folHlink"/>
              </a:buClr>
              <a:buSzTx/>
              <a:buFontTx/>
              <a:buNone/>
              <a:defRPr/>
            </a:lvl5pPr>
          </a:lstStyle>
          <a:p>
            <a:pPr lvl="0"/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29716" name="日期占位符 29715"/>
          <p:cNvSpPr>
            <a:spLocks noGrp="1"/>
          </p:cNvSpPr>
          <p:nvPr>
            <p:ph type="dt" sz="quarter" idx="2"/>
          </p:nvPr>
        </p:nvSpPr>
        <p:spPr>
          <a:xfrm>
            <a:off x="457200" y="4686300"/>
            <a:ext cx="2133600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sz="900">
                <a:latin typeface="Garamond" panose="02020404030301010803" pitchFamily="18" charset="0"/>
              </a:defRPr>
            </a:lvl1pPr>
          </a:lstStyle>
          <a:p>
            <a:fld id="{BB962C8B-B14F-4D97-AF65-F5344CB8AC3E}" type="datetime1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9717" name="页脚占位符 29716"/>
          <p:cNvSpPr>
            <a:spLocks noGrp="1"/>
          </p:cNvSpPr>
          <p:nvPr>
            <p:ph type="ftr" sz="quarter" idx="3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ctr">
              <a:defRPr sz="900">
                <a:latin typeface="Garamond" panose="02020404030301010803" pitchFamily="18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29718" name="灯片编号占位符 29717"/>
          <p:cNvSpPr>
            <a:spLocks noGrp="1"/>
          </p:cNvSpPr>
          <p:nvPr>
            <p:ph type="sldNum" sz="quarter" idx="4"/>
          </p:nvPr>
        </p:nvSpPr>
        <p:spPr>
          <a:xfrm>
            <a:off x="6553200" y="4686300"/>
            <a:ext cx="2133600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r">
              <a:defRPr sz="900">
                <a:latin typeface="Garamond" panose="02020404030301010803" pitchFamily="18" charset="0"/>
              </a:defRPr>
            </a:lvl1pPr>
          </a:lstStyle>
          <a:p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3718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3718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6602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52930" cy="436602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  <a:endParaRPr kumimoji="1" lang="zh-CN" altLang="en-US" smtClean="0"/>
          </a:p>
          <a:p>
            <a:pPr lvl="1"/>
            <a:r>
              <a:rPr kumimoji="1" lang="zh-CN" altLang="en-US" smtClean="0"/>
              <a:t>二级</a:t>
            </a:r>
            <a:endParaRPr kumimoji="1" lang="zh-CN" altLang="en-US" smtClean="0"/>
          </a:p>
          <a:p>
            <a:pPr lvl="2"/>
            <a:r>
              <a:rPr kumimoji="1" lang="zh-CN" altLang="en-US" smtClean="0"/>
              <a:t>三级</a:t>
            </a:r>
            <a:endParaRPr kumimoji="1" lang="zh-CN" altLang="en-US" smtClean="0"/>
          </a:p>
          <a:p>
            <a:pPr lvl="3"/>
            <a:r>
              <a:rPr kumimoji="1" lang="zh-CN" altLang="en-US" smtClean="0"/>
              <a:t>四级</a:t>
            </a:r>
            <a:endParaRPr kumimoji="1" lang="zh-CN" altLang="en-US" smtClean="0"/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56965-614E-BB4C-8ACA-7C9A3D4CE8D2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C452-2E18-5847-BCA5-48489C922A99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/>
      <p:grpSp>
        <p:nvGrpSpPr>
          <p:cNvPr id="28674" name="组合 28673"/>
          <p:cNvGrpSpPr/>
          <p:nvPr/>
        </p:nvGrpSpPr>
        <p:grpSpPr>
          <a:xfrm>
            <a:off x="0" y="1828800"/>
            <a:ext cx="9144000" cy="3034904"/>
            <a:chOff x="0" y="1536"/>
            <a:chExt cx="5760" cy="2549"/>
          </a:xfrm>
        </p:grpSpPr>
        <p:sp>
          <p:nvSpPr>
            <p:cNvPr id="28675" name="矩形 28674"/>
            <p:cNvSpPr/>
            <p:nvPr userDrawn="1"/>
          </p:nvSpPr>
          <p:spPr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76" name="任意多边形 28675"/>
            <p:cNvSpPr/>
            <p:nvPr userDrawn="1"/>
          </p:nvSpPr>
          <p:spPr>
            <a:xfrm>
              <a:off x="0" y="2664"/>
              <a:ext cx="2688" cy="1224"/>
            </a:xfrm>
            <a:custGeom>
              <a:avLst/>
              <a:gdLst/>
              <a:ahLst/>
              <a:cxnLst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77" name="任意多边形 28676"/>
            <p:cNvSpPr/>
            <p:nvPr userDrawn="1"/>
          </p:nvSpPr>
          <p:spPr>
            <a:xfrm>
              <a:off x="3359" y="1536"/>
              <a:ext cx="2401" cy="1232"/>
            </a:xfrm>
            <a:custGeom>
              <a:avLst/>
              <a:gdLst/>
              <a:ahLst/>
              <a:cxnLst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78" name="任意多边形 28677"/>
            <p:cNvSpPr/>
            <p:nvPr userDrawn="1"/>
          </p:nvSpPr>
          <p:spPr>
            <a:xfrm>
              <a:off x="3792" y="1536"/>
              <a:ext cx="1968" cy="762"/>
            </a:xfrm>
            <a:custGeom>
              <a:avLst/>
              <a:gdLst/>
              <a:ahLst/>
              <a:cxnLst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79" name="任意多边形 28678"/>
            <p:cNvSpPr/>
            <p:nvPr userDrawn="1"/>
          </p:nvSpPr>
          <p:spPr>
            <a:xfrm>
              <a:off x="3599" y="2477"/>
              <a:ext cx="186" cy="120"/>
            </a:xfrm>
            <a:custGeom>
              <a:avLst/>
              <a:gdLst/>
              <a:ahLst/>
              <a:cxnLst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0" name="任意多边形 28679"/>
            <p:cNvSpPr/>
            <p:nvPr userDrawn="1"/>
          </p:nvSpPr>
          <p:spPr>
            <a:xfrm>
              <a:off x="3779" y="2393"/>
              <a:ext cx="185" cy="120"/>
            </a:xfrm>
            <a:custGeom>
              <a:avLst/>
              <a:gdLst/>
              <a:ahLst/>
              <a:cxnLst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1" name="任意多边形 28680"/>
            <p:cNvSpPr/>
            <p:nvPr userDrawn="1"/>
          </p:nvSpPr>
          <p:spPr>
            <a:xfrm>
              <a:off x="3839" y="1836"/>
              <a:ext cx="528" cy="275"/>
            </a:xfrm>
            <a:custGeom>
              <a:avLst/>
              <a:gdLst/>
              <a:ahLst/>
              <a:cxnLst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2" name="任意多边形 28681"/>
            <p:cNvSpPr/>
            <p:nvPr userDrawn="1"/>
          </p:nvSpPr>
          <p:spPr>
            <a:xfrm>
              <a:off x="3676" y="2015"/>
              <a:ext cx="721" cy="306"/>
            </a:xfrm>
            <a:custGeom>
              <a:avLst/>
              <a:gdLst/>
              <a:ahLst/>
              <a:cxnLst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3" name="任意多边形 28682"/>
            <p:cNvSpPr/>
            <p:nvPr userDrawn="1"/>
          </p:nvSpPr>
          <p:spPr>
            <a:xfrm>
              <a:off x="3358" y="1890"/>
              <a:ext cx="2400" cy="881"/>
            </a:xfrm>
            <a:custGeom>
              <a:avLst/>
              <a:gdLst/>
              <a:ahLst/>
              <a:cxnLst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4" name="任意多边形 28683"/>
            <p:cNvSpPr/>
            <p:nvPr userDrawn="1"/>
          </p:nvSpPr>
          <p:spPr>
            <a:xfrm>
              <a:off x="3839" y="1854"/>
              <a:ext cx="577" cy="258"/>
            </a:xfrm>
            <a:custGeom>
              <a:avLst/>
              <a:gdLst/>
              <a:ahLst/>
              <a:cxnLst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5" name="任意多边形 28684"/>
            <p:cNvSpPr/>
            <p:nvPr userDrawn="1"/>
          </p:nvSpPr>
          <p:spPr>
            <a:xfrm>
              <a:off x="5327" y="1642"/>
              <a:ext cx="5" cy="1"/>
            </a:xfrm>
            <a:custGeom>
              <a:avLst/>
              <a:gdLst/>
              <a:ahLst/>
              <a:cxnLst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6" name="任意多边形 28685"/>
            <p:cNvSpPr/>
            <p:nvPr userDrawn="1"/>
          </p:nvSpPr>
          <p:spPr>
            <a:xfrm>
              <a:off x="3839" y="1728"/>
              <a:ext cx="716" cy="383"/>
            </a:xfrm>
            <a:custGeom>
              <a:avLst/>
              <a:gdLst/>
              <a:ahLst/>
              <a:cxnLst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7" name="任意多边形 28686"/>
            <p:cNvSpPr/>
            <p:nvPr userDrawn="1"/>
          </p:nvSpPr>
          <p:spPr>
            <a:xfrm>
              <a:off x="3453" y="2271"/>
              <a:ext cx="318" cy="225"/>
            </a:xfrm>
            <a:custGeom>
              <a:avLst/>
              <a:gdLst/>
              <a:ahLst/>
              <a:cxnLst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8" name="任意多边形 28687"/>
            <p:cNvSpPr/>
            <p:nvPr userDrawn="1"/>
          </p:nvSpPr>
          <p:spPr>
            <a:xfrm>
              <a:off x="0" y="2658"/>
              <a:ext cx="2595" cy="933"/>
            </a:xfrm>
            <a:custGeom>
              <a:avLst/>
              <a:gdLst/>
              <a:ahLst/>
              <a:cxnLst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  <p:sp>
          <p:nvSpPr>
            <p:cNvPr id="28689" name="任意多边形 28688"/>
            <p:cNvSpPr/>
            <p:nvPr userDrawn="1"/>
          </p:nvSpPr>
          <p:spPr>
            <a:xfrm>
              <a:off x="0" y="2994"/>
              <a:ext cx="2723" cy="1091"/>
            </a:xfrm>
            <a:custGeom>
              <a:avLst/>
              <a:gdLst/>
              <a:ahLst/>
              <a:cxnLst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 sz="1350"/>
            </a:p>
          </p:txBody>
        </p:sp>
      </p:grpSp>
      <p:sp>
        <p:nvSpPr>
          <p:cNvPr id="28690" name="标题 28689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1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8691" name="日期占位符 28690"/>
          <p:cNvSpPr>
            <a:spLocks noGrp="1"/>
          </p:cNvSpPr>
          <p:nvPr>
            <p:ph type="dt" sz="half" idx="2"/>
          </p:nvPr>
        </p:nvSpPr>
        <p:spPr>
          <a:xfrm>
            <a:off x="457200" y="4686300"/>
            <a:ext cx="2133600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sz="900">
                <a:latin typeface="Garamond" panose="02020404030301010803" pitchFamily="18" charset="0"/>
              </a:defRPr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8692" name="页脚占位符 28691"/>
          <p:cNvSpPr>
            <a:spLocks noGrp="1"/>
          </p:cNvSpPr>
          <p:nvPr>
            <p:ph type="ftr" sz="quarter" idx="3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ctr">
              <a:defRPr sz="900">
                <a:latin typeface="Garamond" panose="02020404030301010803" pitchFamily="18" charset="0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28693" name="灯片编号占位符 28692"/>
          <p:cNvSpPr>
            <a:spLocks noGrp="1"/>
          </p:cNvSpPr>
          <p:nvPr>
            <p:ph type="sldNum" sz="quarter" idx="4"/>
          </p:nvPr>
        </p:nvSpPr>
        <p:spPr>
          <a:xfrm>
            <a:off x="6553200" y="4686300"/>
            <a:ext cx="2133600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r">
              <a:defRPr sz="900">
                <a:latin typeface="Garamond" panose="02020404030301010803" pitchFamily="18" charset="0"/>
              </a:defRPr>
            </a:lvl1pPr>
          </a:lstStyle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8694" name="文本占位符 2869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718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1" i="0" u="none" kern="1200" baseline="0">
          <a:solidFill>
            <a:schemeClr val="tx2"/>
          </a:solidFill>
          <a:effectLst>
            <a:outerShdw blurRad="38100" dist="38100" dir="270000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Char char="•"/>
        <a:defRPr sz="24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tx2"/>
        </a:buClr>
        <a:buChar char="•"/>
        <a:defRPr sz="18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folHlink"/>
        </a:buClr>
        <a:buChar char="•"/>
        <a:defRPr sz="15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folHlink"/>
        </a:buClr>
        <a:buChar char="•"/>
        <a:defRPr sz="15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folHlink"/>
        </a:buClr>
        <a:buChar char="•"/>
        <a:defRPr sz="15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folHlink"/>
        </a:buClr>
        <a:buChar char="•"/>
        <a:defRPr sz="15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folHlink"/>
        </a:buClr>
        <a:buChar char="•"/>
        <a:defRPr sz="1500" b="0" i="0" u="none" kern="1200" baseline="0">
          <a:solidFill>
            <a:schemeClr val="tx1"/>
          </a:solidFill>
          <a:effectLst>
            <a:outerShdw blurRad="38100" dist="38100" dir="2700000">
              <a:srgbClr val="000000"/>
            </a:outerShdw>
          </a:effectLst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Garamond" panose="02020404030301010803" pitchFamily="18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.jpeg"/><Relationship Id="rId2" Type="http://schemas.openxmlformats.org/officeDocument/2006/relationships/hyperlink" Target="http://en.wikipedia.org/wiki/File:Confucius_Tang_Dynasty.jpg" TargetMode="External"/><Relationship Id="rId1" Type="http://schemas.openxmlformats.org/officeDocument/2006/relationships/hyperlink" Target="&#20110;&#20025;&#19981;&#25026;&#12298;&#35770;&#35821;&#12299;.doc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76" y="-14166"/>
            <a:ext cx="9156076" cy="515766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00940" y="1213098"/>
            <a:ext cx="4224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 smtClean="0">
                <a:latin typeface="Charter Black"/>
                <a:cs typeface="Charter Black"/>
              </a:rPr>
              <a:t>CHINA STORY</a:t>
            </a:r>
            <a:endParaRPr kumimoji="1" lang="zh-CN" altLang="en-US" sz="4400" dirty="0">
              <a:latin typeface="Charter Black"/>
              <a:cs typeface="Charter Black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2353" y="2031720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中国故事</a:t>
            </a:r>
            <a:endParaRPr kumimoji="1" lang="zh-CN" altLang="en-US" sz="4400" b="1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2824" y="3929529"/>
            <a:ext cx="3076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Tells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 </a:t>
            </a:r>
            <a:r>
              <a:rPr kumimoji="1" lang="en-US" altLang="zh-CN" b="1" i="1" dirty="0">
                <a:latin typeface="Times New Roman" panose="02020603050405020304"/>
                <a:cs typeface="Times New Roman" panose="02020603050405020304"/>
              </a:rPr>
              <a:t>story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kumimoji="1" lang="zh-CN" altLang="en-US" b="1" i="1" dirty="0" smtClean="0">
                <a:latin typeface="Times New Roman" panose="02020603050405020304"/>
                <a:cs typeface="Times New Roman" panose="02020603050405020304"/>
              </a:rPr>
              <a:t>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a</a:t>
            </a:r>
            <a:r>
              <a:rPr kumimoji="1" lang="zh-CN" altLang="en-US" b="1" i="1" dirty="0" smtClean="0">
                <a:latin typeface="Times New Roman" panose="02020603050405020304"/>
                <a:cs typeface="Times New Roman" panose="02020603050405020304"/>
              </a:rPr>
              <a:t> 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r</a:t>
            </a:r>
            <a:r>
              <a:rPr kumimoji="1" lang="en-US" altLang="zh-CN" b="1" i="1" dirty="0" smtClean="0">
                <a:latin typeface="Times New Roman" panose="02020603050405020304"/>
                <a:cs typeface="Times New Roman" panose="02020603050405020304"/>
              </a:rPr>
              <a:t>eal China </a:t>
            </a:r>
            <a:endParaRPr kumimoji="1" lang="zh-CN" altLang="en-US" b="1" i="1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5800" y="432219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讲述一个真实的中国</a:t>
            </a:r>
            <a:endParaRPr kumimoji="1" lang="zh-CN" altLang="en-US" b="1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标题 38913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 b="0">
                <a:effectLst/>
              </a:rPr>
              <a:t>Confucius also said . . .</a:t>
            </a:r>
            <a:endParaRPr lang="en-US" altLang="zh-CN" b="0">
              <a:effectLst/>
            </a:endParaRPr>
          </a:p>
        </p:txBody>
      </p:sp>
      <p:sp>
        <p:nvSpPr>
          <p:cNvPr id="38915" name="文本占位符 38914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altLang="zh-CN">
                <a:effectLst/>
              </a:rPr>
              <a:t>“Shut your mouth 3 times before opening it”</a:t>
            </a:r>
            <a:endParaRPr lang="en-US" altLang="zh-CN">
              <a:effectLst/>
            </a:endParaRPr>
          </a:p>
          <a:p>
            <a:r>
              <a:rPr lang="en-US" altLang="zh-CN">
                <a:effectLst/>
              </a:rPr>
              <a:t>“Work hard when you are young or regret it when you are old”</a:t>
            </a:r>
            <a:endParaRPr lang="en-US" altLang="zh-CN">
              <a:effectLst/>
            </a:endParaRPr>
          </a:p>
          <a:p>
            <a:r>
              <a:rPr lang="en-US" altLang="zh-CN">
                <a:effectLst/>
              </a:rPr>
              <a:t>“Education is the only equalizer”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9720" b="9720"/>
          <a:stretch>
            <a:fillRect/>
          </a:stretch>
        </p:blipFill>
        <p:spPr>
          <a:xfrm>
            <a:off x="-1" y="0"/>
            <a:ext cx="9164565" cy="5143500"/>
          </a:xfrm>
        </p:spPr>
      </p:pic>
      <p:sp>
        <p:nvSpPr>
          <p:cNvPr id="5" name="文本框 4"/>
          <p:cNvSpPr txBox="1"/>
          <p:nvPr/>
        </p:nvSpPr>
        <p:spPr>
          <a:xfrm>
            <a:off x="3436472" y="43329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故事小结</a:t>
            </a:r>
            <a:endParaRPr kumimoji="1" lang="zh-CN" altLang="en-US" sz="3600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7817" y="1079725"/>
            <a:ext cx="7767723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smtClean="0"/>
              <a:t>          </a:t>
            </a:r>
            <a:r>
              <a:rPr kumimoji="1" lang="zh-CN" altLang="en-US" sz="2400" b="1" dirty="0" smtClean="0">
                <a:latin typeface="+mn-ea"/>
                <a:cs typeface="+mn-ea"/>
              </a:rPr>
              <a:t>在与学生子贡的问答中，孔子有一句名言</a:t>
            </a:r>
            <a:r>
              <a:rPr kumimoji="1" lang="en-US" altLang="zh-CN" sz="2400" b="1" dirty="0" smtClean="0">
                <a:latin typeface="+mn-ea"/>
                <a:cs typeface="+mn-ea"/>
              </a:rPr>
              <a:t>——“</a:t>
            </a:r>
            <a:r>
              <a:rPr lang="zh-CN" altLang="en-US" sz="24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cs typeface="+mn-ea"/>
                <a:sym typeface="+mn-ea"/>
              </a:rPr>
              <a:t>己所不欲，勿施于人</a:t>
            </a:r>
            <a:r>
              <a:rPr kumimoji="1" lang="en-US" altLang="zh-CN" sz="2400" b="1" dirty="0" smtClean="0">
                <a:latin typeface="+mn-ea"/>
                <a:cs typeface="+mn-ea"/>
              </a:rPr>
              <a:t>”</a:t>
            </a:r>
            <a:r>
              <a:rPr kumimoji="1" lang="zh-CN" altLang="en-US" sz="2400" b="1" dirty="0" smtClean="0">
                <a:latin typeface="+mn-ea"/>
                <a:cs typeface="+mn-ea"/>
              </a:rPr>
              <a:t>，意即：</a:t>
            </a:r>
            <a:r>
              <a:rPr kumimoji="1" lang="en-US" altLang="zh-CN" sz="2400" b="1" dirty="0" smtClean="0">
                <a:latin typeface="+mn-ea"/>
                <a:cs typeface="+mn-ea"/>
              </a:rPr>
              <a:t>自己所不愿意接受的，不要施加到别人身上。</a:t>
            </a:r>
            <a:endParaRPr kumimoji="1" lang="en-US" altLang="zh-CN" sz="2400" b="1" dirty="0" smtClean="0">
              <a:latin typeface="+mn-ea"/>
              <a:cs typeface="+mn-ea"/>
            </a:endParaRPr>
          </a:p>
          <a:p>
            <a:r>
              <a:rPr kumimoji="1" lang="zh-CN" altLang="en-US" sz="2400" b="1" dirty="0" smtClean="0">
                <a:latin typeface="+mn-ea"/>
                <a:cs typeface="+mn-ea"/>
              </a:rPr>
              <a:t>    </a:t>
            </a:r>
            <a:r>
              <a:rPr kumimoji="1" lang="zh-CN" altLang="zh-CN" sz="2400" b="1" dirty="0" smtClean="0">
                <a:latin typeface="+mn-ea"/>
                <a:cs typeface="+mn-ea"/>
              </a:rPr>
              <a:t>《商务英语阅读</a:t>
            </a:r>
            <a:r>
              <a:rPr kumimoji="1" lang="en-US" altLang="zh-CN" sz="2400" b="1" dirty="0" smtClean="0">
                <a:latin typeface="+mn-ea"/>
                <a:cs typeface="+mn-ea"/>
              </a:rPr>
              <a:t>1》</a:t>
            </a:r>
            <a:r>
              <a:rPr kumimoji="1" lang="zh-CN" altLang="en-US" sz="2400" b="1" dirty="0" smtClean="0">
                <a:latin typeface="+mn-ea"/>
                <a:cs typeface="+mn-ea"/>
              </a:rPr>
              <a:t>第</a:t>
            </a:r>
            <a:r>
              <a:rPr kumimoji="1" lang="en-US" altLang="zh-CN" sz="2400" b="1" dirty="0" smtClean="0">
                <a:latin typeface="+mn-ea"/>
                <a:cs typeface="+mn-ea"/>
              </a:rPr>
              <a:t>12</a:t>
            </a:r>
            <a:r>
              <a:rPr kumimoji="1" lang="zh-CN" altLang="en-US" sz="2400" b="1" dirty="0" smtClean="0">
                <a:latin typeface="+mn-ea"/>
                <a:cs typeface="+mn-ea"/>
              </a:rPr>
              <a:t>单元是有关绿色经济、环保经济的。一些发达国家想转嫁污染给发展中国家、不发达地区，这种行为是不正确的。</a:t>
            </a:r>
            <a:r>
              <a:rPr kumimoji="1" sz="2400" b="1" dirty="0" smtClean="0">
                <a:latin typeface="+mn-ea"/>
                <a:cs typeface="+mn-ea"/>
              </a:rPr>
              <a:t>人类只有一个地球，各国共处一个世界，要倡导“人类命运共同体”</a:t>
            </a:r>
            <a:r>
              <a:rPr kumimoji="1" sz="2400" b="1" dirty="0" smtClean="0">
                <a:latin typeface="+mn-ea"/>
                <a:cs typeface="+mn-ea"/>
                <a:sym typeface="+mn-ea"/>
              </a:rPr>
              <a:t>（a Community of Shared Future for Mankind）</a:t>
            </a:r>
            <a:r>
              <a:rPr kumimoji="1" sz="2400" b="1" dirty="0" smtClean="0">
                <a:latin typeface="+mn-ea"/>
                <a:cs typeface="+mn-ea"/>
              </a:rPr>
              <a:t>意识。</a:t>
            </a:r>
            <a:r>
              <a:rPr kumimoji="1" sz="2400" b="1" dirty="0" smtClean="0">
                <a:latin typeface="+mn-ea"/>
                <a:cs typeface="+mn-ea"/>
                <a:sym typeface="+mn-ea"/>
              </a:rPr>
              <a:t>在追求本国利益时兼顾他国合理关切，在谋求本国发展中促进各国共同发展。</a:t>
            </a:r>
            <a:endParaRPr kumimoji="1" sz="2400" b="1" dirty="0" smtClean="0"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6077" b="6077"/>
          <a:stretch>
            <a:fillRect/>
          </a:stretch>
        </p:blipFill>
        <p:spPr>
          <a:xfrm>
            <a:off x="0" y="-1"/>
            <a:ext cx="9200788" cy="5143501"/>
          </a:xfrm>
        </p:spPr>
      </p:pic>
      <p:sp>
        <p:nvSpPr>
          <p:cNvPr id="5" name="文本框 4"/>
          <p:cNvSpPr txBox="1"/>
          <p:nvPr/>
        </p:nvSpPr>
        <p:spPr>
          <a:xfrm>
            <a:off x="2435412" y="1598706"/>
            <a:ext cx="4950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 smtClean="0">
                <a:latin typeface="Times New Roman" panose="02020603050405020304"/>
                <a:cs typeface="Times New Roman" panose="02020603050405020304"/>
              </a:rPr>
              <a:t>Thank you!</a:t>
            </a:r>
            <a:endParaRPr kumimoji="1" lang="zh-CN" altLang="en-US" sz="7200" b="1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标题 8193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 b="0">
                <a:solidFill>
                  <a:schemeClr val="tx1"/>
                </a:solidFill>
                <a:latin typeface="Times New Roman" panose="02020603050405020304" pitchFamily="18" charset="0"/>
              </a:rPr>
              <a:t>I. Confucianism</a:t>
            </a:r>
            <a:endParaRPr lang="en-US" altLang="zh-CN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文本占位符 8194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altLang="zh-CN"/>
              <a:t>A. The life of Confucius</a:t>
            </a:r>
            <a:endParaRPr lang="en-US" altLang="zh-CN"/>
          </a:p>
          <a:p>
            <a:r>
              <a:rPr lang="en-US" altLang="zh-CN"/>
              <a:t>B. The teaching of Confucius</a:t>
            </a:r>
            <a:endParaRPr lang="en-US" altLang="zh-CN"/>
          </a:p>
          <a:p>
            <a:r>
              <a:rPr lang="en-US" altLang="zh-CN"/>
              <a:t>C. Impact on Chinese society</a:t>
            </a:r>
            <a:endParaRPr lang="en-US" altLang="zh-CN">
              <a:solidFill>
                <a:srgbClr val="000099"/>
              </a:solidFill>
            </a:endParaRPr>
          </a:p>
        </p:txBody>
      </p:sp>
      <p:pic>
        <p:nvPicPr>
          <p:cNvPr id="8197" name="图片 8196" descr="20060442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0" y="2571750"/>
            <a:ext cx="2228850" cy="2571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标题 31745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/>
              <a:t>A. The life of Confucius</a:t>
            </a:r>
            <a:endParaRPr lang="en-US" altLang="zh-CN"/>
          </a:p>
        </p:txBody>
      </p:sp>
      <p:sp>
        <p:nvSpPr>
          <p:cNvPr id="31747" name="文本占位符 31746"/>
          <p:cNvSpPr>
            <a:spLocks noGrp="1"/>
          </p:cNvSpPr>
          <p:nvPr>
            <p:ph type="body" idx="1"/>
          </p:nvPr>
        </p:nvSpPr>
        <p:spPr>
          <a:xfrm>
            <a:off x="3771900" y="1371600"/>
            <a:ext cx="4000500" cy="2686050"/>
          </a:xfrm>
        </p:spPr>
        <p:txBody>
          <a:bodyPr/>
          <a:p>
            <a:r>
              <a:rPr lang="en-US" altLang="zh-CN" dirty="0"/>
              <a:t>Full name Confucius </a:t>
            </a:r>
            <a:r>
              <a:rPr lang="zh-CN" altLang="en-US" dirty="0"/>
              <a:t>孔子 </a:t>
            </a:r>
            <a:endParaRPr lang="zh-CN" altLang="en-US" dirty="0"/>
          </a:p>
          <a:p>
            <a:r>
              <a:rPr lang="en-US" altLang="zh-CN" err="1">
                <a:hlinkClick r:id="rId1" action="ppaction://hlinkfile"/>
              </a:rPr>
              <a:t>Born</a:t>
            </a:r>
            <a:r>
              <a:rPr lang="en-US" altLang="zh-CN" err="1"/>
              <a:t>: 28 September 551 BC  Qufu</a:t>
            </a:r>
            <a:r>
              <a:rPr lang="en-US" altLang="zh-CN"/>
              <a:t>, Lu </a:t>
            </a:r>
            <a:endParaRPr lang="en-US" altLang="zh-CN"/>
          </a:p>
          <a:p>
            <a:r>
              <a:rPr lang="en-US" altLang="zh-CN" err="1"/>
              <a:t>Died: 479 BC (aged 71 or 72) Qufu</a:t>
            </a:r>
            <a:r>
              <a:rPr lang="en-US" altLang="zh-CN"/>
              <a:t>, Lu </a:t>
            </a:r>
            <a:endParaRPr lang="en-US" altLang="zh-CN"/>
          </a:p>
        </p:txBody>
      </p:sp>
      <p:pic>
        <p:nvPicPr>
          <p:cNvPr id="31749" name="图片 31748" descr="220px-Confucius_Tang_Dynasty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0" y="1428750"/>
            <a:ext cx="1828800" cy="291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54" name="矩形 31753"/>
          <p:cNvSpPr/>
          <p:nvPr/>
        </p:nvSpPr>
        <p:spPr>
          <a:xfrm>
            <a:off x="1371600" y="4743450"/>
            <a:ext cx="5032375" cy="2990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350" err="1">
                <a:latin typeface="Garamond" panose="02020404030301010803" pitchFamily="18" charset="0"/>
              </a:rPr>
              <a:t>A portrait of Confucius by the Tang Dynasty artist Wu Daozi</a:t>
            </a:r>
            <a:r>
              <a:rPr lang="en-US" altLang="zh-CN" sz="1350">
                <a:latin typeface="Garamond" panose="02020404030301010803" pitchFamily="18" charset="0"/>
              </a:rPr>
              <a:t> (680–740).</a:t>
            </a:r>
            <a:endParaRPr lang="en-US" altLang="zh-CN" sz="135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标题 52225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/>
              <a:t>A. The life of Confucius</a:t>
            </a:r>
            <a:endParaRPr lang="en-US" altLang="zh-CN" dirty="0"/>
          </a:p>
        </p:txBody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altLang="zh-CN" dirty="0"/>
              <a:t>《</a:t>
            </a:r>
            <a:r>
              <a:rPr lang="zh-CN" altLang="en-US" dirty="0"/>
              <a:t>论语</a:t>
            </a:r>
            <a:r>
              <a:rPr lang="en-US" altLang="zh-CN">
                <a:latin typeface="Arial" panose="020B0604020202020204" pitchFamily="34" charset="0"/>
              </a:rPr>
              <a:t>·</a:t>
            </a:r>
            <a:r>
              <a:rPr lang="zh-CN" altLang="en-US" dirty="0"/>
              <a:t>为政</a:t>
            </a:r>
            <a:r>
              <a:rPr lang="en-US" altLang="zh-CN" dirty="0"/>
              <a:t>》 “</a:t>
            </a:r>
            <a:r>
              <a:rPr lang="zh-CN" altLang="en-US" dirty="0"/>
              <a:t>吾十有五，而志于学。三十而立，四十而不惑，五十而知天命，六十而耳顺，七十而从心所欲，不逾矩”。</a:t>
            </a:r>
            <a:endParaRPr lang="zh-CN" altLang="en-US" dirty="0"/>
          </a:p>
          <a:p>
            <a:r>
              <a:rPr lang="zh-CN" altLang="en-US" dirty="0"/>
              <a:t> </a:t>
            </a:r>
            <a:r>
              <a:rPr lang="en-US" altLang="zh-CN"/>
              <a:t>When I'm 15, I determined to learn; in my thirties, I'm independent; in my forties, I'm free of temptation; in my fifties, I know the fate; in my sixties, I'm satisfied with everything; in my seventies, I do whatever I want to do. </a:t>
            </a:r>
            <a:endParaRPr lang="en-US" altLang="zh-C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标题 35841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/>
              <a:t>B. The teaching of Confucius</a:t>
            </a:r>
            <a:endParaRPr lang="en-US" altLang="zh-CN"/>
          </a:p>
        </p:txBody>
      </p:sp>
      <p:sp>
        <p:nvSpPr>
          <p:cNvPr id="35843" name="文本占位符 35842"/>
          <p:cNvSpPr>
            <a:spLocks noGrp="1"/>
          </p:cNvSpPr>
          <p:nvPr>
            <p:ph type="body" idx="1"/>
          </p:nvPr>
        </p:nvSpPr>
        <p:spPr/>
        <p:txBody>
          <a:bodyPr/>
          <a:p>
            <a:pPr>
              <a:lnSpc>
                <a:spcPct val="80000"/>
              </a:lnSpc>
            </a:pPr>
            <a:r>
              <a:rPr lang="en-US" altLang="zh-CN" sz="2100">
                <a:latin typeface="Comic Sans MS" panose="030F0702030302020204" pitchFamily="66" charset="0"/>
              </a:rPr>
              <a:t>The “Five Classics” (of the past):</a:t>
            </a:r>
            <a:endParaRPr lang="en-US" altLang="zh-CN" sz="21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The Book of Poems (</a:t>
            </a:r>
            <a:r>
              <a:rPr lang="en-US" altLang="zh-CN" sz="1800" i="1" err="1">
                <a:latin typeface="Comic Sans MS" panose="030F0702030302020204" pitchFamily="66" charset="0"/>
              </a:rPr>
              <a:t>Shih Ching</a:t>
            </a:r>
            <a:r>
              <a:rPr lang="en-US" altLang="zh-CN" sz="1800">
                <a:latin typeface="Comic Sans MS" panose="030F0702030302020204" pitchFamily="66" charset="0"/>
              </a:rPr>
              <a:t>)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The Book of History (</a:t>
            </a:r>
            <a:r>
              <a:rPr lang="en-US" altLang="zh-CN" sz="1800" i="1" err="1">
                <a:latin typeface="Comic Sans MS" panose="030F0702030302020204" pitchFamily="66" charset="0"/>
              </a:rPr>
              <a:t>Shu Ching</a:t>
            </a:r>
            <a:r>
              <a:rPr lang="en-US" altLang="zh-CN" sz="1800">
                <a:latin typeface="Comic Sans MS" panose="030F0702030302020204" pitchFamily="66" charset="0"/>
              </a:rPr>
              <a:t>)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The Book of Rituals (</a:t>
            </a:r>
            <a:r>
              <a:rPr lang="en-US" altLang="zh-CN" sz="1800" i="1">
                <a:latin typeface="Comic Sans MS" panose="030F0702030302020204" pitchFamily="66" charset="0"/>
              </a:rPr>
              <a:t>Li Chi</a:t>
            </a:r>
            <a:r>
              <a:rPr lang="en-US" altLang="zh-CN" sz="1800">
                <a:latin typeface="Comic Sans MS" panose="030F0702030302020204" pitchFamily="66" charset="0"/>
              </a:rPr>
              <a:t>)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 i="1" err="1">
                <a:latin typeface="Comic Sans MS" panose="030F0702030302020204" pitchFamily="66" charset="0"/>
              </a:rPr>
              <a:t>Yi-Ching</a:t>
            </a:r>
            <a:endParaRPr lang="en-US" altLang="zh-CN" sz="1800" i="1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The Spring and Autumn Annals (</a:t>
            </a:r>
            <a:r>
              <a:rPr lang="en-US" altLang="zh-CN" sz="1800" i="1" err="1">
                <a:latin typeface="Comic Sans MS" panose="030F0702030302020204" pitchFamily="66" charset="0"/>
              </a:rPr>
              <a:t>Ch’un Ch’iu</a:t>
            </a:r>
            <a:r>
              <a:rPr lang="en-US" altLang="zh-CN" sz="1800">
                <a:latin typeface="Comic Sans MS" panose="030F0702030302020204" pitchFamily="66" charset="0"/>
              </a:rPr>
              <a:t>)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zh-CN" sz="2100">
                <a:latin typeface="Comic Sans MS" panose="030F0702030302020204" pitchFamily="66" charset="0"/>
              </a:rPr>
              <a:t>The “Four Books” (Confucian)</a:t>
            </a:r>
            <a:endParaRPr lang="en-US" altLang="zh-CN" sz="21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Analects (</a:t>
            </a:r>
            <a:r>
              <a:rPr lang="en-US" altLang="zh-CN" sz="1800" i="1" err="1">
                <a:latin typeface="Comic Sans MS" panose="030F0702030302020204" pitchFamily="66" charset="0"/>
              </a:rPr>
              <a:t>Lun</a:t>
            </a:r>
            <a:r>
              <a:rPr lang="en-US" altLang="zh-CN" sz="1800" i="1">
                <a:latin typeface="Comic Sans MS" panose="030F0702030302020204" pitchFamily="66" charset="0"/>
              </a:rPr>
              <a:t> Yu</a:t>
            </a:r>
            <a:r>
              <a:rPr lang="en-US" altLang="zh-CN" sz="1800">
                <a:latin typeface="Comic Sans MS" panose="030F0702030302020204" pitchFamily="66" charset="0"/>
              </a:rPr>
              <a:t>)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Doctrine of the Mean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>
                <a:latin typeface="Comic Sans MS" panose="030F0702030302020204" pitchFamily="66" charset="0"/>
              </a:rPr>
              <a:t>The Great Learning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altLang="zh-CN" sz="1800" err="1">
                <a:latin typeface="Comic Sans MS" panose="030F0702030302020204" pitchFamily="66" charset="0"/>
              </a:rPr>
              <a:t>The Book of Mencius</a:t>
            </a:r>
            <a:r>
              <a:rPr lang="en-US" altLang="zh-CN" sz="1800">
                <a:latin typeface="Comic Sans MS" panose="030F0702030302020204" pitchFamily="66" charset="0"/>
              </a:rPr>
              <a:t> (</a:t>
            </a:r>
            <a:r>
              <a:rPr lang="en-US" altLang="zh-CN" sz="1800" i="1" err="1">
                <a:latin typeface="Comic Sans MS" panose="030F0702030302020204" pitchFamily="66" charset="0"/>
              </a:rPr>
              <a:t>Meng</a:t>
            </a:r>
            <a:r>
              <a:rPr lang="en-US" altLang="zh-CN" sz="1800" i="1">
                <a:latin typeface="Comic Sans MS" panose="030F0702030302020204" pitchFamily="66" charset="0"/>
              </a:rPr>
              <a:t>-Tzu</a:t>
            </a:r>
            <a:r>
              <a:rPr lang="en-US" altLang="zh-CN" sz="1800">
                <a:latin typeface="Comic Sans MS" panose="030F0702030302020204" pitchFamily="66" charset="0"/>
              </a:rPr>
              <a:t>)</a:t>
            </a:r>
            <a:endParaRPr lang="en-US" altLang="zh-CN" sz="180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None/>
            </a:pPr>
            <a:endParaRPr lang="en-US" altLang="zh-CN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标题 32769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/>
              <a:t>B. The teaching of Confucius</a:t>
            </a:r>
            <a:endParaRPr lang="en-US" altLang="zh-CN"/>
          </a:p>
        </p:txBody>
      </p:sp>
      <p:sp>
        <p:nvSpPr>
          <p:cNvPr id="32771" name="文本占位符 32770"/>
          <p:cNvSpPr>
            <a:spLocks noGrp="1"/>
          </p:cNvSpPr>
          <p:nvPr>
            <p:ph type="body" idx="1"/>
          </p:nvPr>
        </p:nvSpPr>
        <p:spPr/>
        <p:txBody>
          <a:bodyPr/>
          <a:p>
            <a:pPr>
              <a:lnSpc>
                <a:spcPct val="80000"/>
              </a:lnSpc>
            </a:pPr>
            <a:r>
              <a:rPr lang="zh-CN" altLang="en-US" sz="2100" dirty="0"/>
              <a:t>己所不欲，勿施於人。 </a:t>
            </a:r>
            <a:endParaRPr lang="zh-CN" altLang="en-US" sz="2100" dirty="0"/>
          </a:p>
          <a:p>
            <a:pPr>
              <a:lnSpc>
                <a:spcPct val="80000"/>
              </a:lnSpc>
              <a:buNone/>
            </a:pPr>
            <a:r>
              <a:rPr lang="zh-CN" altLang="en-US" sz="2100"/>
              <a:t> </a:t>
            </a:r>
            <a:r>
              <a:rPr lang="en-US" altLang="zh-CN" sz="2100"/>
              <a:t>"What you do not wish for yourself, do not do to others." </a:t>
            </a:r>
            <a:endParaRPr lang="en-US" altLang="zh-CN" sz="2100"/>
          </a:p>
          <a:p>
            <a:pPr>
              <a:lnSpc>
                <a:spcPct val="80000"/>
              </a:lnSpc>
            </a:pPr>
            <a:r>
              <a:rPr lang="zh-CN" altLang="en-US" sz="2100" dirty="0"/>
              <a:t>子貢問曰：“有一言而可以終身行之者乎”？子曰：“其恕乎！己所不欲、勿施於人。” </a:t>
            </a:r>
            <a:endParaRPr lang="zh-CN" altLang="en-US" sz="2100" dirty="0"/>
          </a:p>
          <a:p>
            <a:pPr>
              <a:lnSpc>
                <a:spcPct val="80000"/>
              </a:lnSpc>
              <a:buNone/>
            </a:pPr>
            <a:r>
              <a:rPr lang="zh-CN" altLang="en-US" sz="2100" err="1"/>
              <a:t>    </a:t>
            </a:r>
            <a:r>
              <a:rPr lang="en-US" altLang="zh-CN" sz="2100" err="1"/>
              <a:t>Zi</a:t>
            </a:r>
            <a:r>
              <a:rPr lang="en-US" altLang="zh-CN" sz="2100"/>
              <a:t> Gong [a disciple] asked: "Is there any one word that could guide a person throughout life?"</a:t>
            </a:r>
            <a:endParaRPr lang="en-US" altLang="zh-CN" sz="2100"/>
          </a:p>
          <a:p>
            <a:pPr>
              <a:lnSpc>
                <a:spcPct val="80000"/>
              </a:lnSpc>
              <a:buNone/>
            </a:pPr>
            <a:r>
              <a:rPr lang="en-US" altLang="zh-CN" sz="2100"/>
              <a:t>   The Master replied: "How about 'reciprocity'! Never impose on others what you would not choose for yourself." </a:t>
            </a:r>
            <a:endParaRPr lang="en-US" altLang="zh-CN" sz="2100"/>
          </a:p>
          <a:p>
            <a:pPr>
              <a:lnSpc>
                <a:spcPct val="80000"/>
              </a:lnSpc>
              <a:buNone/>
            </a:pPr>
            <a:r>
              <a:rPr lang="en-US" altLang="zh-CN" sz="2100"/>
              <a:t>   </a:t>
            </a:r>
            <a:r>
              <a:rPr lang="en-US" altLang="zh-CN" sz="2100">
                <a:latin typeface="Arial" panose="020B0604020202020204" pitchFamily="34" charset="0"/>
              </a:rPr>
              <a:t>——</a:t>
            </a:r>
            <a:r>
              <a:rPr lang="en-US" altLang="zh-CN" sz="2100"/>
              <a:t> Analects XV.24, tr. David Hinton </a:t>
            </a:r>
            <a:endParaRPr lang="en-US" altLang="zh-CN" sz="2100"/>
          </a:p>
          <a:p>
            <a:pPr>
              <a:lnSpc>
                <a:spcPct val="80000"/>
              </a:lnSpc>
            </a:pPr>
            <a:endParaRPr lang="en-US" altLang="zh-CN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标题 36865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/>
              <a:t>C. Impact on Chinese society</a:t>
            </a:r>
            <a:endParaRPr lang="en-US" altLang="zh-CN">
              <a:solidFill>
                <a:srgbClr val="000099"/>
              </a:solidFill>
            </a:endParaRPr>
          </a:p>
        </p:txBody>
      </p:sp>
      <p:sp>
        <p:nvSpPr>
          <p:cNvPr id="36867" name="文本占位符 36866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altLang="zh-CN"/>
              <a:t>After his death, Confucius’ disciples wrote his sayings in “The Analects” </a:t>
            </a:r>
            <a:r>
              <a:rPr lang="en-US" altLang="zh-CN">
                <a:sym typeface="Wingdings" panose="05000000000000000000" pitchFamily="2" charset="2"/>
              </a:rPr>
              <a:t> Sacred Text</a:t>
            </a:r>
            <a:endParaRPr lang="en-US" altLang="zh-CN"/>
          </a:p>
          <a:p>
            <a:r>
              <a:rPr lang="en-US" altLang="zh-CN"/>
              <a:t>During the Han dynasty, it became the basis of Chinese government bureaucracy (civil service exams were based on Confucian ideas and ancient Chinese books)</a:t>
            </a:r>
            <a:endParaRPr lang="en-US" altLang="zh-CN"/>
          </a:p>
          <a:p>
            <a:r>
              <a:rPr lang="en-US" altLang="zh-CN"/>
              <a:t>It influenced social life, government and education for over 2000 years.</a:t>
            </a:r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标题 39937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 b="0">
                <a:effectLst/>
              </a:rPr>
              <a:t>Confucius also said . . .</a:t>
            </a:r>
            <a:endParaRPr lang="en-US" altLang="zh-CN" b="0">
              <a:effectLst/>
            </a:endParaRPr>
          </a:p>
        </p:txBody>
      </p:sp>
      <p:pic>
        <p:nvPicPr>
          <p:cNvPr id="3994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1750" y="1428750"/>
            <a:ext cx="3839766" cy="328850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标题 37889"/>
          <p:cNvSpPr>
            <a:spLocks noGrp="1"/>
          </p:cNvSpPr>
          <p:nvPr>
            <p:ph type="title"/>
          </p:nvPr>
        </p:nvSpPr>
        <p:spPr/>
        <p:txBody>
          <a:bodyPr anchor="ctr" anchorCtr="1"/>
          <a:p>
            <a:r>
              <a:rPr lang="en-US" altLang="zh-CN" b="0">
                <a:effectLst/>
              </a:rPr>
              <a:t>Confucius also said . . .</a:t>
            </a:r>
            <a:endParaRPr lang="en-US" altLang="zh-CN" b="0">
              <a:effectLst/>
            </a:endParaRPr>
          </a:p>
        </p:txBody>
      </p:sp>
      <p:sp>
        <p:nvSpPr>
          <p:cNvPr id="37891" name="文本占位符 37890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US" altLang="zh-CN"/>
              <a:t>Confucius:  In education there is no class distinction.</a:t>
            </a:r>
            <a:endParaRPr lang="en-US" altLang="zh-CN"/>
          </a:p>
          <a:p>
            <a:r>
              <a:rPr lang="en-US" altLang="zh-CN"/>
              <a:t> </a:t>
            </a:r>
            <a:r>
              <a:rPr lang="en-US" altLang="zh-CN">
                <a:effectLst/>
              </a:rPr>
              <a:t>“A Son should not stray far from his parents while they are alive ." </a:t>
            </a:r>
            <a:endParaRPr lang="en-US" alt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amwork">
  <a:themeElements>
    <a:clrScheme name="">
      <a:dk1>
        <a:srgbClr val="FFFFFF"/>
      </a:dk1>
      <a:lt1>
        <a:srgbClr val="006666"/>
      </a:lt1>
      <a:dk2>
        <a:srgbClr val="B9EFEE"/>
      </a:dk2>
      <a:lt2>
        <a:srgbClr val="006E6B"/>
      </a:lt2>
      <a:accent1>
        <a:srgbClr val="33CCCC"/>
      </a:accent1>
      <a:accent2>
        <a:srgbClr val="6AB475"/>
      </a:accent2>
      <a:accent3>
        <a:srgbClr val="AAB9B9"/>
      </a:accent3>
      <a:accent4>
        <a:srgbClr val="DCDCDC"/>
      </a:accent4>
      <a:accent5>
        <a:srgbClr val="ADE2E2"/>
      </a:accent5>
      <a:accent6>
        <a:srgbClr val="5EA168"/>
      </a:accent6>
      <a:hlink>
        <a:srgbClr val="00FF99"/>
      </a:hlink>
      <a:folHlink>
        <a:srgbClr val="CCFF66"/>
      </a:folHlink>
    </a:clrScheme>
    <a:fontScheme name="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FFFFFF"/>
        </a:dk1>
        <a:lt1>
          <a:srgbClr val="000066"/>
        </a:lt1>
        <a:dk2>
          <a:srgbClr val="CCECFF"/>
        </a:dk2>
        <a:lt2>
          <a:srgbClr val="000078"/>
        </a:lt2>
        <a:accent1>
          <a:srgbClr val="0099CC"/>
        </a:accent1>
        <a:accent2>
          <a:srgbClr val="008080"/>
        </a:accent2>
        <a:accent3>
          <a:srgbClr val="AAAAB9"/>
        </a:accent3>
        <a:accent4>
          <a:srgbClr val="DCDCDC"/>
        </a:accent4>
        <a:accent5>
          <a:srgbClr val="AACAE2"/>
        </a:accent5>
        <a:accent6>
          <a:srgbClr val="007272"/>
        </a:accent6>
        <a:hlink>
          <a:srgbClr val="00FFCC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00A6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CDCDC"/>
        </a:accent4>
        <a:accent5>
          <a:srgbClr val="AAE2FF"/>
        </a:accent5>
        <a:accent6>
          <a:srgbClr val="E5CF00"/>
        </a:accent6>
        <a:hlink>
          <a:srgbClr val="FFCC66"/>
        </a:hlink>
        <a:folHlink>
          <a:srgbClr val="00C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8DEE8"/>
        </a:accent5>
        <a:accent6>
          <a:srgbClr val="9E90B0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6666"/>
        </a:lt1>
        <a:dk2>
          <a:srgbClr val="B9EFEE"/>
        </a:dk2>
        <a:lt2>
          <a:srgbClr val="006E6B"/>
        </a:lt2>
        <a:accent1>
          <a:srgbClr val="33CCCC"/>
        </a:accent1>
        <a:accent2>
          <a:srgbClr val="6AB475"/>
        </a:accent2>
        <a:accent3>
          <a:srgbClr val="AAB9B9"/>
        </a:accent3>
        <a:accent4>
          <a:srgbClr val="DCDCDC"/>
        </a:accent4>
        <a:accent5>
          <a:srgbClr val="ADE2E2"/>
        </a:accent5>
        <a:accent6>
          <a:srgbClr val="5EA168"/>
        </a:accent6>
        <a:hlink>
          <a:srgbClr val="00FF99"/>
        </a:hlink>
        <a:folHlink>
          <a:srgbClr val="CCFF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FB56D"/>
        </a:lt1>
        <a:dk2>
          <a:srgbClr val="DCF1F4"/>
        </a:dk2>
        <a:lt2>
          <a:srgbClr val="8ABA8D"/>
        </a:lt2>
        <a:accent1>
          <a:srgbClr val="2E7E2E"/>
        </a:accent1>
        <a:accent2>
          <a:srgbClr val="25735D"/>
        </a:accent2>
        <a:accent3>
          <a:srgbClr val="BBD6BB"/>
        </a:accent3>
        <a:accent4>
          <a:srgbClr val="DCDCDC"/>
        </a:accent4>
        <a:accent5>
          <a:srgbClr val="ACC0AC"/>
        </a:accent5>
        <a:accent6>
          <a:srgbClr val="206753"/>
        </a:accent6>
        <a:hlink>
          <a:srgbClr val="FFFF00"/>
        </a:hlink>
        <a:folHlink>
          <a:srgbClr val="FFF4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4800"/>
        </a:lt1>
        <a:dk2>
          <a:srgbClr val="D6D8C0"/>
        </a:dk2>
        <a:lt2>
          <a:srgbClr val="00540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CDCDC"/>
        </a:accent4>
        <a:accent5>
          <a:srgbClr val="ADCAAD"/>
        </a:accent5>
        <a:accent6>
          <a:srgbClr val="707D64"/>
        </a:accent6>
        <a:hlink>
          <a:srgbClr val="CCCC00"/>
        </a:hlink>
        <a:folHlink>
          <a:srgbClr val="85B3B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A"/>
        </a:accent3>
        <a:accent4>
          <a:srgbClr val="000000"/>
        </a:accent4>
        <a:accent5>
          <a:srgbClr val="E2D9BE"/>
        </a:accent5>
        <a:accent6>
          <a:srgbClr val="DED3BA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AF9B67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FFFFCC"/>
        </a:dk2>
        <a:lt2>
          <a:srgbClr val="8A0000"/>
        </a:lt2>
        <a:accent1>
          <a:srgbClr val="FF5831"/>
        </a:accent1>
        <a:accent2>
          <a:srgbClr val="C5543D"/>
        </a:accent2>
        <a:accent3>
          <a:srgbClr val="C1AAAA"/>
        </a:accent3>
        <a:accent4>
          <a:srgbClr val="DCDCDC"/>
        </a:accent4>
        <a:accent5>
          <a:srgbClr val="FFB5AD"/>
        </a:accent5>
        <a:accent6>
          <a:srgbClr val="B04B36"/>
        </a:accent6>
        <a:hlink>
          <a:srgbClr val="FFFFCC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2288</Words>
  <Application>WPS 演示</Application>
  <PresentationFormat>全屏显示(16:9)</PresentationFormat>
  <Paragraphs>78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8" baseType="lpstr">
      <vt:lpstr>Arial</vt:lpstr>
      <vt:lpstr>宋体</vt:lpstr>
      <vt:lpstr>Wingdings</vt:lpstr>
      <vt:lpstr>Arial</vt:lpstr>
      <vt:lpstr>Charter Black</vt:lpstr>
      <vt:lpstr>Segoe Print</vt:lpstr>
      <vt:lpstr>华文行楷</vt:lpstr>
      <vt:lpstr>Times New Roman</vt:lpstr>
      <vt:lpstr>Calibri</vt:lpstr>
      <vt:lpstr>微软雅黑</vt:lpstr>
      <vt:lpstr>Arial Unicode MS</vt:lpstr>
      <vt:lpstr>Garamond</vt:lpstr>
      <vt:lpstr>Times New Roman</vt:lpstr>
      <vt:lpstr>Comic Sans MS</vt:lpstr>
      <vt:lpstr>Office 主题</vt:lpstr>
      <vt:lpstr>Teamwork</vt:lpstr>
      <vt:lpstr>PowerPoint 演示文稿</vt:lpstr>
      <vt:lpstr>I. Confucianism</vt:lpstr>
      <vt:lpstr>A. The life of Confucius</vt:lpstr>
      <vt:lpstr>A. The life of Confucius</vt:lpstr>
      <vt:lpstr>B. The teaching of Confucius</vt:lpstr>
      <vt:lpstr>B. The teaching of Confucius</vt:lpstr>
      <vt:lpstr>D. Impact on Chinese society</vt:lpstr>
      <vt:lpstr>Confucius also said . . .</vt:lpstr>
      <vt:lpstr>Confucius also said . . .</vt:lpstr>
      <vt:lpstr>Confucius also said . . .</vt:lpstr>
      <vt:lpstr>PowerPoint 演示文稿</vt:lpstr>
      <vt:lpstr>PowerPoint 演示文稿</vt:lpstr>
    </vt:vector>
  </TitlesOfParts>
  <Company>武汉科技大学城市学院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琴芳</dc:creator>
  <cp:lastModifiedBy>朱雯萱</cp:lastModifiedBy>
  <cp:revision>14</cp:revision>
  <dcterms:created xsi:type="dcterms:W3CDTF">2021-02-26T04:15:00Z</dcterms:created>
  <dcterms:modified xsi:type="dcterms:W3CDTF">2021-03-07T10:22:38Z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2052-11.1.0.10069</vt:lpwstr>
  </property>
</Properties>
</file>