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60" r:id="rId4"/>
    <p:sldId id="261" r:id="rId5"/>
    <p:sldId id="262" r:id="rId6"/>
    <p:sldId id="263" r:id="rId7"/>
    <p:sldId id="264" r:id="rId8"/>
    <p:sldId id="265" r:id="rId9"/>
    <p:sldId id="266" r:id="rId10"/>
    <p:sldId id="257" r:id="rId11"/>
    <p:sldId id="258" r:id="rId12"/>
  </p:sldIdLst>
  <p:sldSz cx="9144000" cy="5143500" type="screen16x9"/>
  <p:notesSz cx="6858000" cy="9144000"/>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5" d="100"/>
          <a:sy n="85" d="100"/>
        </p:scale>
        <p:origin x="-184" y="-608"/>
      </p:cViewPr>
      <p:guideLst>
        <p:guide orient="horz" pos="1620"/>
        <p:guide pos="289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p:txBody>
          <a:bodyPr vert="eaVert"/>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a:xfrm>
            <a:off x="457200" y="205979"/>
            <a:ext cx="6019800" cy="4388644"/>
          </a:xfrm>
        </p:spPr>
        <p:txBody>
          <a:bodyPr vert="eaVert"/>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CN" altLang="en-US" smtClean="0"/>
              <a:t>单击此处编辑母版文本样式</a:t>
            </a:r>
            <a:endParaRPr kumimoji="1" lang="zh-CN" altLang="en-US" smtClean="0"/>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endParaRPr kumimoji="1" lang="zh-CN" altLang="en-US" smtClean="0"/>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endParaRPr kumimoji="1" lang="zh-CN" altLang="en-US" smtClean="0"/>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7" name="日期占位符 6"/>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日期占位符 2"/>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endParaRPr kumimoji="1" lang="zh-CN" altLang="en-US" smtClean="0"/>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endParaRPr kumimoji="1" lang="zh-CN" altLang="en-US" smtClean="0"/>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F56965-614E-BB4C-8ACA-7C9A3D4CE8D2}" type="datetimeFigureOut">
              <a:rPr kumimoji="1" lang="zh-CN" altLang="en-US" smtClean="0"/>
            </a:fld>
            <a:endParaRPr kumimoji="1"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B75C452-2E18-5847-BCA5-48489C922A99}"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1"/>
          <a:stretch>
            <a:fillRect/>
          </a:stretch>
        </p:blipFill>
        <p:spPr>
          <a:xfrm>
            <a:off x="-12076" y="-14166"/>
            <a:ext cx="9156076" cy="5157666"/>
          </a:xfrm>
          <a:prstGeom prst="rect">
            <a:avLst/>
          </a:prstGeom>
        </p:spPr>
      </p:pic>
      <p:sp>
        <p:nvSpPr>
          <p:cNvPr id="4" name="文本框 3"/>
          <p:cNvSpPr txBox="1"/>
          <p:nvPr/>
        </p:nvSpPr>
        <p:spPr>
          <a:xfrm>
            <a:off x="2300940" y="1213098"/>
            <a:ext cx="4224233" cy="769441"/>
          </a:xfrm>
          <a:prstGeom prst="rect">
            <a:avLst/>
          </a:prstGeom>
          <a:noFill/>
        </p:spPr>
        <p:txBody>
          <a:bodyPr wrap="none" rtlCol="0">
            <a:spAutoFit/>
          </a:bodyPr>
          <a:lstStyle/>
          <a:p>
            <a:r>
              <a:rPr kumimoji="1" lang="en-US" altLang="zh-CN" sz="4400" dirty="0" smtClean="0">
                <a:latin typeface="Charter Black"/>
                <a:cs typeface="Charter Black"/>
              </a:rPr>
              <a:t>CHINA STORY</a:t>
            </a:r>
            <a:endParaRPr kumimoji="1" lang="zh-CN" altLang="en-US" sz="4400" dirty="0">
              <a:latin typeface="Charter Black"/>
              <a:cs typeface="Charter Black"/>
            </a:endParaRPr>
          </a:p>
        </p:txBody>
      </p:sp>
      <p:sp>
        <p:nvSpPr>
          <p:cNvPr id="6" name="文本框 5"/>
          <p:cNvSpPr txBox="1"/>
          <p:nvPr/>
        </p:nvSpPr>
        <p:spPr>
          <a:xfrm>
            <a:off x="3212353" y="2031720"/>
            <a:ext cx="2441694" cy="769441"/>
          </a:xfrm>
          <a:prstGeom prst="rect">
            <a:avLst/>
          </a:prstGeom>
          <a:noFill/>
        </p:spPr>
        <p:txBody>
          <a:bodyPr wrap="none" rtlCol="0">
            <a:spAutoFit/>
          </a:bodyPr>
          <a:lstStyle/>
          <a:p>
            <a:r>
              <a:rPr kumimoji="1" lang="zh-CN" altLang="en-US" sz="4400" b="1" dirty="0" smtClean="0">
                <a:latin typeface="华文行楷" panose="02010800040101010101" charset="-122"/>
                <a:ea typeface="华文行楷" panose="02010800040101010101" charset="-122"/>
                <a:cs typeface="华文行楷" panose="02010800040101010101" charset="-122"/>
              </a:rPr>
              <a:t>中国故事</a:t>
            </a:r>
            <a:endParaRPr kumimoji="1" lang="zh-CN" altLang="en-US" sz="4400" b="1" dirty="0">
              <a:latin typeface="华文行楷" panose="02010800040101010101" charset="-122"/>
              <a:ea typeface="华文行楷" panose="02010800040101010101" charset="-122"/>
              <a:cs typeface="华文行楷" panose="02010800040101010101" charset="-122"/>
            </a:endParaRPr>
          </a:p>
        </p:txBody>
      </p:sp>
      <p:sp>
        <p:nvSpPr>
          <p:cNvPr id="7" name="文本框 6"/>
          <p:cNvSpPr txBox="1"/>
          <p:nvPr/>
        </p:nvSpPr>
        <p:spPr>
          <a:xfrm>
            <a:off x="552824" y="3929529"/>
            <a:ext cx="3076258" cy="369332"/>
          </a:xfrm>
          <a:prstGeom prst="rect">
            <a:avLst/>
          </a:prstGeom>
          <a:noFill/>
        </p:spPr>
        <p:txBody>
          <a:bodyPr wrap="none" rtlCol="0">
            <a:spAutoFit/>
          </a:bodyPr>
          <a:lstStyle/>
          <a:p>
            <a:r>
              <a:rPr kumimoji="1" lang="en-US" altLang="zh-CN" b="1" i="1" dirty="0" smtClean="0">
                <a:latin typeface="Times New Roman" panose="02020603050405020304"/>
                <a:cs typeface="Times New Roman" panose="02020603050405020304"/>
              </a:rPr>
              <a:t>Tells </a:t>
            </a:r>
            <a:r>
              <a:rPr kumimoji="1" lang="en-US" altLang="zh-CN" b="1" i="1" dirty="0" smtClean="0">
                <a:latin typeface="Times New Roman" panose="02020603050405020304"/>
                <a:cs typeface="Times New Roman" panose="02020603050405020304"/>
              </a:rPr>
              <a:t>the</a:t>
            </a:r>
            <a:r>
              <a:rPr kumimoji="1" lang="en-US" altLang="zh-CN" b="1" i="1" dirty="0" smtClean="0">
                <a:latin typeface="Times New Roman" panose="02020603050405020304"/>
                <a:cs typeface="Times New Roman" panose="02020603050405020304"/>
              </a:rPr>
              <a:t> </a:t>
            </a:r>
            <a:r>
              <a:rPr kumimoji="1" lang="en-US" altLang="zh-CN" b="1" i="1" dirty="0">
                <a:latin typeface="Times New Roman" panose="02020603050405020304"/>
                <a:cs typeface="Times New Roman" panose="02020603050405020304"/>
              </a:rPr>
              <a:t>story </a:t>
            </a:r>
            <a:r>
              <a:rPr kumimoji="1" lang="en-US" altLang="zh-CN" b="1" i="1" dirty="0" smtClean="0">
                <a:latin typeface="Times New Roman" panose="02020603050405020304"/>
                <a:cs typeface="Times New Roman" panose="02020603050405020304"/>
              </a:rPr>
              <a:t>of</a:t>
            </a:r>
            <a:r>
              <a:rPr kumimoji="1" lang="zh-CN" altLang="en-US" b="1" i="1" dirty="0" smtClean="0">
                <a:latin typeface="Times New Roman" panose="02020603050405020304"/>
                <a:cs typeface="Times New Roman" panose="02020603050405020304"/>
              </a:rPr>
              <a:t> </a:t>
            </a:r>
            <a:r>
              <a:rPr kumimoji="1" lang="en-US" altLang="zh-CN" b="1" i="1" dirty="0" smtClean="0">
                <a:latin typeface="Times New Roman" panose="02020603050405020304"/>
                <a:cs typeface="Times New Roman" panose="02020603050405020304"/>
              </a:rPr>
              <a:t>a</a:t>
            </a:r>
            <a:r>
              <a:rPr kumimoji="1" lang="zh-CN" altLang="en-US" b="1" i="1" dirty="0" smtClean="0">
                <a:latin typeface="Times New Roman" panose="02020603050405020304"/>
                <a:cs typeface="Times New Roman" panose="02020603050405020304"/>
              </a:rPr>
              <a:t> </a:t>
            </a:r>
            <a:r>
              <a:rPr kumimoji="1" lang="en-US" altLang="zh-CN" b="1" i="1" dirty="0" smtClean="0">
                <a:latin typeface="Times New Roman" panose="02020603050405020304"/>
                <a:cs typeface="Times New Roman" panose="02020603050405020304"/>
              </a:rPr>
              <a:t>r</a:t>
            </a:r>
            <a:r>
              <a:rPr kumimoji="1" lang="en-US" altLang="zh-CN" b="1" i="1" dirty="0" smtClean="0">
                <a:latin typeface="Times New Roman" panose="02020603050405020304"/>
                <a:cs typeface="Times New Roman" panose="02020603050405020304"/>
              </a:rPr>
              <a:t>eal China </a:t>
            </a:r>
            <a:endParaRPr kumimoji="1" lang="zh-CN" altLang="en-US" b="1" i="1" dirty="0">
              <a:latin typeface="Times New Roman" panose="02020603050405020304"/>
              <a:cs typeface="Times New Roman" panose="02020603050405020304"/>
            </a:endParaRPr>
          </a:p>
        </p:txBody>
      </p:sp>
      <p:sp>
        <p:nvSpPr>
          <p:cNvPr id="8" name="文本框 7"/>
          <p:cNvSpPr txBox="1"/>
          <p:nvPr/>
        </p:nvSpPr>
        <p:spPr>
          <a:xfrm>
            <a:off x="685800" y="4322197"/>
            <a:ext cx="2262158" cy="369332"/>
          </a:xfrm>
          <a:prstGeom prst="rect">
            <a:avLst/>
          </a:prstGeom>
          <a:noFill/>
        </p:spPr>
        <p:txBody>
          <a:bodyPr wrap="none" rtlCol="0">
            <a:spAutoFit/>
          </a:bodyPr>
          <a:lstStyle/>
          <a:p>
            <a:r>
              <a:rPr kumimoji="1" lang="zh-CN" altLang="en-US" b="1" dirty="0" smtClean="0">
                <a:latin typeface="华文行楷" panose="02010800040101010101" charset="-122"/>
                <a:ea typeface="华文行楷" panose="02010800040101010101" charset="-122"/>
                <a:cs typeface="华文行楷" panose="02010800040101010101" charset="-122"/>
              </a:rPr>
              <a:t>讲述一个真实的中国</a:t>
            </a:r>
            <a:endParaRPr kumimoji="1" lang="zh-CN" altLang="en-US" b="1" dirty="0">
              <a:latin typeface="华文行楷" panose="02010800040101010101" charset="-122"/>
              <a:ea typeface="华文行楷" panose="02010800040101010101" charset="-122"/>
              <a:cs typeface="华文行楷" panose="02010800040101010101"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sp>
        <p:nvSpPr>
          <p:cNvPr id="5" name="文本框 4"/>
          <p:cNvSpPr txBox="1"/>
          <p:nvPr/>
        </p:nvSpPr>
        <p:spPr>
          <a:xfrm>
            <a:off x="2435412" y="1598706"/>
            <a:ext cx="4950427" cy="1200329"/>
          </a:xfrm>
          <a:prstGeom prst="rect">
            <a:avLst/>
          </a:prstGeom>
          <a:noFill/>
        </p:spPr>
        <p:txBody>
          <a:bodyPr wrap="none" rtlCol="0">
            <a:spAutoFit/>
          </a:bodyPr>
          <a:lstStyle/>
          <a:p>
            <a:r>
              <a:rPr kumimoji="1" lang="en-US" altLang="zh-CN" sz="7200" b="1" dirty="0" smtClean="0">
                <a:latin typeface="Times New Roman" panose="02020603050405020304"/>
                <a:cs typeface="Times New Roman" panose="02020603050405020304"/>
              </a:rPr>
              <a:t>Thank you!</a:t>
            </a:r>
            <a:endParaRPr kumimoji="1" lang="zh-CN" altLang="en-US" sz="7200" b="1" dirty="0">
              <a:latin typeface="Times New Roman" panose="02020603050405020304"/>
              <a:cs typeface="Times New Roman" panose="020206030504050203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pic>
        <p:nvPicPr>
          <p:cNvPr id="3" name="图片 2"/>
          <p:cNvPicPr>
            <a:picLocks noChangeAspect="1"/>
          </p:cNvPicPr>
          <p:nvPr/>
        </p:nvPicPr>
        <p:blipFill>
          <a:blip r:embed="rId2"/>
          <a:stretch>
            <a:fillRect/>
          </a:stretch>
        </p:blipFill>
        <p:spPr>
          <a:xfrm>
            <a:off x="902335" y="1244600"/>
            <a:ext cx="6096000" cy="3267075"/>
          </a:xfrm>
          <a:prstGeom prst="rect">
            <a:avLst/>
          </a:prstGeom>
        </p:spPr>
      </p:pic>
      <p:sp>
        <p:nvSpPr>
          <p:cNvPr id="6" name="文本框 5"/>
          <p:cNvSpPr txBox="1"/>
          <p:nvPr/>
        </p:nvSpPr>
        <p:spPr>
          <a:xfrm>
            <a:off x="2849245" y="205740"/>
            <a:ext cx="5687060" cy="583565"/>
          </a:xfrm>
          <a:prstGeom prst="rect">
            <a:avLst/>
          </a:prstGeom>
          <a:noFill/>
        </p:spPr>
        <p:txBody>
          <a:bodyPr wrap="square" rtlCol="0">
            <a:spAutoFit/>
            <a:scene3d>
              <a:camera prst="orthographicFront"/>
              <a:lightRig rig="threePt" dir="t"/>
            </a:scene3d>
          </a:bodyPr>
          <a:p>
            <a:r>
              <a:rPr lang="en-US" altLang="zh-CN" sz="320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To Knot Grass and Carry a Ring</a:t>
            </a:r>
            <a:endParaRPr lang="en-US" altLang="zh-CN" sz="320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pic>
        <p:nvPicPr>
          <p:cNvPr id="5" name="图片 4"/>
          <p:cNvPicPr>
            <a:picLocks noChangeAspect="1"/>
          </p:cNvPicPr>
          <p:nvPr/>
        </p:nvPicPr>
        <p:blipFill>
          <a:blip r:embed="rId2"/>
          <a:stretch>
            <a:fillRect/>
          </a:stretch>
        </p:blipFill>
        <p:spPr>
          <a:xfrm>
            <a:off x="356235" y="1526540"/>
            <a:ext cx="4326255" cy="2574290"/>
          </a:xfrm>
          <a:prstGeom prst="rect">
            <a:avLst/>
          </a:prstGeom>
        </p:spPr>
      </p:pic>
      <p:sp>
        <p:nvSpPr>
          <p:cNvPr id="6" name="文本框 5"/>
          <p:cNvSpPr txBox="1"/>
          <p:nvPr/>
        </p:nvSpPr>
        <p:spPr>
          <a:xfrm>
            <a:off x="5182235" y="205740"/>
            <a:ext cx="2500630" cy="4523105"/>
          </a:xfrm>
          <a:prstGeom prst="rect">
            <a:avLst/>
          </a:prstGeom>
          <a:noFill/>
        </p:spPr>
        <p:txBody>
          <a:bodyPr wrap="square" rtlCol="0">
            <a:spAutoFit/>
          </a:bodyPr>
          <a:p>
            <a:r>
              <a:rPr lang="zh-CN" altLang="en-US" sz="2400">
                <a:solidFill>
                  <a:schemeClr val="tx2"/>
                </a:solidFill>
                <a:latin typeface="Times New Roman" panose="02020603050405020304" charset="0"/>
                <a:cs typeface="Times New Roman" panose="02020603050405020304" charset="0"/>
              </a:rPr>
              <a:t>During the Spring and Autumn Period (chūn qiū 春秋时期,770-476 BC), there lived in the kingdom of Chin a man named Wei Ke (wèi kē 魏颗), whose father had a young and very beautiful concubine. </a:t>
            </a:r>
            <a:endParaRPr lang="zh-CN" altLang="en-US" sz="2400">
              <a:solidFill>
                <a:schemeClr val="tx2"/>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pic>
        <p:nvPicPr>
          <p:cNvPr id="5" name="图片 4"/>
          <p:cNvPicPr>
            <a:picLocks noChangeAspect="1"/>
          </p:cNvPicPr>
          <p:nvPr/>
        </p:nvPicPr>
        <p:blipFill>
          <a:blip r:embed="rId2"/>
          <a:stretch>
            <a:fillRect/>
          </a:stretch>
        </p:blipFill>
        <p:spPr>
          <a:xfrm>
            <a:off x="104140" y="1612265"/>
            <a:ext cx="3832225" cy="2189480"/>
          </a:xfrm>
          <a:prstGeom prst="rect">
            <a:avLst/>
          </a:prstGeom>
        </p:spPr>
      </p:pic>
      <p:sp>
        <p:nvSpPr>
          <p:cNvPr id="6" name="文本框 5"/>
          <p:cNvSpPr txBox="1"/>
          <p:nvPr/>
        </p:nvSpPr>
        <p:spPr>
          <a:xfrm>
            <a:off x="4118610" y="205740"/>
            <a:ext cx="4574540" cy="4523105"/>
          </a:xfrm>
          <a:prstGeom prst="rect">
            <a:avLst/>
          </a:prstGeom>
          <a:noFill/>
        </p:spPr>
        <p:txBody>
          <a:bodyPr wrap="square" rtlCol="0">
            <a:spAutoFit/>
          </a:bodyPr>
          <a:p>
            <a:r>
              <a:rPr lang="zh-CN" altLang="en-US" sz="2400">
                <a:solidFill>
                  <a:schemeClr val="tx2"/>
                </a:solidFill>
                <a:latin typeface="Times New Roman" panose="02020603050405020304" charset="0"/>
                <a:cs typeface="Times New Roman" panose="02020603050405020304" charset="0"/>
              </a:rPr>
              <a:t>After his father grew old and fell ill, he told Wei Ke that after his death, his son was to marry the concubine into a suitable family. Later, when his illness had grown worse and he was in a state of delirium, he said that he wanted the girl to commit suicide and he buried with him. Wei Ke felt that he should obey what his father had said when he was fully conscious, and so he married the girl into a nice f</a:t>
            </a:r>
            <a:r>
              <a:rPr lang="zh-CN" altLang="en-US" sz="2400">
                <a:solidFill>
                  <a:schemeClr val="bg1"/>
                </a:solidFill>
                <a:latin typeface="Times New Roman" panose="02020603050405020304" charset="0"/>
                <a:cs typeface="Times New Roman" panose="02020603050405020304" charset="0"/>
              </a:rPr>
              <a:t>amily.</a:t>
            </a:r>
            <a:endParaRPr lang="zh-CN" altLang="en-US" sz="2400">
              <a:solidFill>
                <a:schemeClr val="bg1"/>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pic>
        <p:nvPicPr>
          <p:cNvPr id="3" name="图片 2"/>
          <p:cNvPicPr>
            <a:picLocks noChangeAspect="1"/>
          </p:cNvPicPr>
          <p:nvPr/>
        </p:nvPicPr>
        <p:blipFill>
          <a:blip r:embed="rId2"/>
          <a:stretch>
            <a:fillRect/>
          </a:stretch>
        </p:blipFill>
        <p:spPr>
          <a:xfrm>
            <a:off x="3632200" y="496570"/>
            <a:ext cx="4762500" cy="2724150"/>
          </a:xfrm>
          <a:prstGeom prst="rect">
            <a:avLst/>
          </a:prstGeom>
        </p:spPr>
      </p:pic>
      <p:sp>
        <p:nvSpPr>
          <p:cNvPr id="5" name="文本框 4"/>
          <p:cNvSpPr txBox="1"/>
          <p:nvPr/>
        </p:nvSpPr>
        <p:spPr>
          <a:xfrm>
            <a:off x="226060" y="1366520"/>
            <a:ext cx="3406140" cy="3415030"/>
          </a:xfrm>
          <a:prstGeom prst="rect">
            <a:avLst/>
          </a:prstGeom>
          <a:noFill/>
        </p:spPr>
        <p:txBody>
          <a:bodyPr wrap="square" rtlCol="0">
            <a:spAutoFit/>
          </a:bodyPr>
          <a:p>
            <a:r>
              <a:rPr lang="zh-CN" altLang="en-US" sz="2400">
                <a:solidFill>
                  <a:schemeClr val="tx2"/>
                </a:solidFill>
                <a:latin typeface="Times New Roman" panose="02020603050405020304" charset="0"/>
                <a:cs typeface="Times New Roman" panose="02020603050405020304" charset="0"/>
              </a:rPr>
              <a:t>Later, Wei Ke was in a battle which he was about to lose, when suddenly he saw an old man come</a:t>
            </a:r>
            <a:r>
              <a:rPr lang="en-US" altLang="zh-CN" sz="2400">
                <a:solidFill>
                  <a:schemeClr val="tx2"/>
                </a:solidFill>
                <a:latin typeface="Times New Roman" panose="02020603050405020304" charset="0"/>
                <a:cs typeface="Times New Roman" panose="02020603050405020304" charset="0"/>
              </a:rPr>
              <a:t> and</a:t>
            </a:r>
            <a:r>
              <a:rPr lang="zh-CN" altLang="en-US" sz="2400">
                <a:solidFill>
                  <a:schemeClr val="tx2"/>
                </a:solidFill>
                <a:latin typeface="Times New Roman" panose="02020603050405020304" charset="0"/>
                <a:cs typeface="Times New Roman" panose="02020603050405020304" charset="0"/>
              </a:rPr>
              <a:t> tie a knot in the grass in front of his enemy, His enemy</a:t>
            </a:r>
            <a:r>
              <a:rPr lang="en-US" altLang="zh-CN" sz="2400">
                <a:solidFill>
                  <a:schemeClr val="tx2"/>
                </a:solidFill>
                <a:latin typeface="Times New Roman" panose="02020603050405020304" charset="0"/>
                <a:cs typeface="Times New Roman" panose="02020603050405020304" charset="0"/>
              </a:rPr>
              <a:t>’</a:t>
            </a:r>
            <a:r>
              <a:rPr lang="zh-CN" altLang="en-US" sz="2400">
                <a:solidFill>
                  <a:schemeClr val="tx2"/>
                </a:solidFill>
                <a:latin typeface="Times New Roman" panose="02020603050405020304" charset="0"/>
                <a:cs typeface="Times New Roman" panose="02020603050405020304" charset="0"/>
              </a:rPr>
              <a:t>s horse tripped over the knot, and Wei Ke won the battle. </a:t>
            </a:r>
            <a:endParaRPr lang="zh-CN" altLang="en-US" sz="2400">
              <a:solidFill>
                <a:schemeClr val="tx2"/>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sp>
        <p:nvSpPr>
          <p:cNvPr id="3" name="文本框 2"/>
          <p:cNvSpPr txBox="1"/>
          <p:nvPr/>
        </p:nvSpPr>
        <p:spPr>
          <a:xfrm>
            <a:off x="4276725" y="1275080"/>
            <a:ext cx="4410075" cy="2306955"/>
          </a:xfrm>
          <a:prstGeom prst="rect">
            <a:avLst/>
          </a:prstGeom>
          <a:noFill/>
        </p:spPr>
        <p:txBody>
          <a:bodyPr wrap="square" rtlCol="0">
            <a:spAutoFit/>
          </a:bodyPr>
          <a:p>
            <a:r>
              <a:rPr lang="zh-CN" altLang="en-US" sz="2400">
                <a:solidFill>
                  <a:schemeClr val="tx2"/>
                </a:solidFill>
                <a:latin typeface="Times New Roman" panose="02020603050405020304" charset="0"/>
                <a:cs typeface="Times New Roman" panose="02020603050405020304" charset="0"/>
              </a:rPr>
              <a:t>That night, Wei Ke had a dream that the old man came to him and said,</a:t>
            </a:r>
            <a:r>
              <a:rPr lang="en-US" altLang="zh-CN" sz="2400">
                <a:solidFill>
                  <a:schemeClr val="tx2"/>
                </a:solidFill>
                <a:latin typeface="Times New Roman" panose="02020603050405020304" charset="0"/>
                <a:cs typeface="Times New Roman" panose="02020603050405020304" charset="0"/>
              </a:rPr>
              <a:t> “</a:t>
            </a:r>
            <a:r>
              <a:rPr lang="zh-CN" altLang="en-US" sz="2400">
                <a:solidFill>
                  <a:schemeClr val="tx2"/>
                </a:solidFill>
                <a:latin typeface="Times New Roman" panose="02020603050405020304" charset="0"/>
                <a:cs typeface="Times New Roman" panose="02020603050405020304" charset="0"/>
              </a:rPr>
              <a:t>I am the father of the concubine, com</a:t>
            </a:r>
            <a:r>
              <a:rPr lang="en-US" altLang="zh-CN" sz="2400">
                <a:solidFill>
                  <a:schemeClr val="tx2"/>
                </a:solidFill>
                <a:latin typeface="Times New Roman" panose="02020603050405020304" charset="0"/>
                <a:cs typeface="Times New Roman" panose="02020603050405020304" charset="0"/>
              </a:rPr>
              <a:t>ing</a:t>
            </a:r>
            <a:r>
              <a:rPr lang="zh-CN" altLang="en-US" sz="2400">
                <a:solidFill>
                  <a:schemeClr val="tx2"/>
                </a:solidFill>
                <a:latin typeface="Times New Roman" panose="02020603050405020304" charset="0"/>
                <a:cs typeface="Times New Roman" panose="02020603050405020304" charset="0"/>
              </a:rPr>
              <a:t> to repay you for not burying my daughter with your father.</a:t>
            </a:r>
            <a:r>
              <a:rPr lang="en-US" altLang="zh-CN" sz="2400">
                <a:solidFill>
                  <a:schemeClr val="tx2"/>
                </a:solidFill>
                <a:latin typeface="Times New Roman" panose="02020603050405020304" charset="0"/>
                <a:cs typeface="Times New Roman" panose="02020603050405020304" charset="0"/>
              </a:rPr>
              <a:t>”</a:t>
            </a:r>
            <a:r>
              <a:rPr lang="zh-CN" altLang="en-US" sz="2400">
                <a:solidFill>
                  <a:schemeClr val="tx2"/>
                </a:solidFill>
                <a:latin typeface="Times New Roman" panose="02020603050405020304" charset="0"/>
                <a:cs typeface="Times New Roman" panose="02020603050405020304" charset="0"/>
              </a:rPr>
              <a:t> </a:t>
            </a:r>
            <a:endParaRPr lang="zh-CN" altLang="en-US" sz="2400">
              <a:solidFill>
                <a:schemeClr val="tx2"/>
              </a:solidFill>
              <a:latin typeface="Times New Roman" panose="02020603050405020304" charset="0"/>
              <a:cs typeface="Times New Roman" panose="02020603050405020304" charset="0"/>
            </a:endParaRPr>
          </a:p>
        </p:txBody>
      </p:sp>
      <p:pic>
        <p:nvPicPr>
          <p:cNvPr id="5" name="图片 4"/>
          <p:cNvPicPr>
            <a:picLocks noChangeAspect="1"/>
          </p:cNvPicPr>
          <p:nvPr/>
        </p:nvPicPr>
        <p:blipFill>
          <a:blip r:embed="rId2"/>
          <a:stretch>
            <a:fillRect/>
          </a:stretch>
        </p:blipFill>
        <p:spPr>
          <a:xfrm>
            <a:off x="0" y="1335405"/>
            <a:ext cx="4041140" cy="2473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pic>
        <p:nvPicPr>
          <p:cNvPr id="3" name="图片 2"/>
          <p:cNvPicPr>
            <a:picLocks noChangeAspect="1"/>
          </p:cNvPicPr>
          <p:nvPr/>
        </p:nvPicPr>
        <p:blipFill>
          <a:blip r:embed="rId2"/>
          <a:stretch>
            <a:fillRect/>
          </a:stretch>
        </p:blipFill>
        <p:spPr>
          <a:xfrm>
            <a:off x="118110" y="1562100"/>
            <a:ext cx="3615690" cy="2573655"/>
          </a:xfrm>
          <a:prstGeom prst="rect">
            <a:avLst/>
          </a:prstGeom>
        </p:spPr>
      </p:pic>
      <p:sp>
        <p:nvSpPr>
          <p:cNvPr id="5" name="文本框 4"/>
          <p:cNvSpPr txBox="1"/>
          <p:nvPr/>
        </p:nvSpPr>
        <p:spPr>
          <a:xfrm>
            <a:off x="3733800" y="87630"/>
            <a:ext cx="4963795" cy="5169535"/>
          </a:xfrm>
          <a:prstGeom prst="rect">
            <a:avLst/>
          </a:prstGeom>
          <a:noFill/>
        </p:spPr>
        <p:txBody>
          <a:bodyPr wrap="square" rtlCol="0">
            <a:spAutoFit/>
          </a:bodyPr>
          <a:p>
            <a:r>
              <a:rPr lang="zh-CN" altLang="en-US" sz="2400">
                <a:solidFill>
                  <a:schemeClr val="tx2"/>
                </a:solidFill>
                <a:latin typeface="Times New Roman" panose="02020603050405020304" charset="0"/>
                <a:cs typeface="Times New Roman" panose="02020603050405020304" charset="0"/>
              </a:rPr>
              <a:t>During the Han dynasty, there lived a man named Yand Bau, who was very kin</a:t>
            </a:r>
            <a:r>
              <a:rPr lang="en-US" altLang="zh-CN" sz="2400">
                <a:solidFill>
                  <a:schemeClr val="tx2"/>
                </a:solidFill>
                <a:latin typeface="Times New Roman" panose="02020603050405020304" charset="0"/>
                <a:cs typeface="Times New Roman" panose="02020603050405020304" charset="0"/>
              </a:rPr>
              <a:t>d</a:t>
            </a:r>
            <a:r>
              <a:rPr lang="zh-CN" altLang="en-US" sz="2400">
                <a:solidFill>
                  <a:schemeClr val="tx2"/>
                </a:solidFill>
                <a:latin typeface="Times New Roman" panose="02020603050405020304" charset="0"/>
                <a:cs typeface="Times New Roman" panose="02020603050405020304" charset="0"/>
              </a:rPr>
              <a:t> and sympathetic. When he was a boy, Yang Bau once came across an injured sparrow. He saved the little bird, and treated its wounds. </a:t>
            </a:r>
            <a:r>
              <a:rPr lang="en-US" altLang="zh-CN" sz="2400">
                <a:solidFill>
                  <a:schemeClr val="tx2"/>
                </a:solidFill>
                <a:latin typeface="Times New Roman" panose="02020603050405020304" charset="0"/>
                <a:cs typeface="Times New Roman" panose="02020603050405020304" charset="0"/>
              </a:rPr>
              <a:t>At that very night</a:t>
            </a:r>
            <a:r>
              <a:rPr lang="zh-CN" altLang="en-US" sz="2400">
                <a:solidFill>
                  <a:schemeClr val="tx2"/>
                </a:solidFill>
                <a:latin typeface="Times New Roman" panose="02020603050405020304" charset="0"/>
                <a:cs typeface="Times New Roman" panose="02020603050405020304" charset="0"/>
              </a:rPr>
              <a:t>, </a:t>
            </a:r>
            <a:r>
              <a:rPr lang="en-US" altLang="zh-CN" sz="2400">
                <a:solidFill>
                  <a:schemeClr val="tx2"/>
                </a:solidFill>
                <a:latin typeface="Times New Roman" panose="02020603050405020304" charset="0"/>
                <a:cs typeface="Times New Roman" panose="02020603050405020304" charset="0"/>
              </a:rPr>
              <a:t>a boy in yellow claiming himself as the messenger of Queen Mother of the west, came to thank him for him kindness and </a:t>
            </a:r>
            <a:r>
              <a:rPr lang="zh-CN" altLang="en-US" sz="2400">
                <a:solidFill>
                  <a:schemeClr val="tx2"/>
                </a:solidFill>
                <a:latin typeface="Times New Roman" panose="02020603050405020304" charset="0"/>
                <a:cs typeface="Times New Roman" panose="02020603050405020304" charset="0"/>
              </a:rPr>
              <a:t> brought </a:t>
            </a:r>
            <a:r>
              <a:rPr lang="en-US" altLang="zh-CN" sz="2400">
                <a:solidFill>
                  <a:schemeClr val="tx2"/>
                </a:solidFill>
                <a:latin typeface="Times New Roman" panose="02020603050405020304" charset="0"/>
                <a:cs typeface="Times New Roman" panose="02020603050405020304" charset="0"/>
              </a:rPr>
              <a:t>him</a:t>
            </a:r>
            <a:r>
              <a:rPr lang="zh-CN" altLang="en-US" sz="2400">
                <a:solidFill>
                  <a:schemeClr val="tx2"/>
                </a:solidFill>
                <a:latin typeface="Times New Roman" panose="02020603050405020304" charset="0"/>
                <a:cs typeface="Times New Roman" panose="02020603050405020304" charset="0"/>
              </a:rPr>
              <a:t> </a:t>
            </a:r>
            <a:r>
              <a:rPr lang="en-US" altLang="zh-CN" sz="2400">
                <a:solidFill>
                  <a:schemeClr val="tx2"/>
                </a:solidFill>
                <a:latin typeface="Times New Roman" panose="02020603050405020304" charset="0"/>
                <a:cs typeface="Times New Roman" panose="02020603050405020304" charset="0"/>
              </a:rPr>
              <a:t>three</a:t>
            </a:r>
            <a:r>
              <a:rPr lang="zh-CN" altLang="en-US" sz="2400">
                <a:solidFill>
                  <a:schemeClr val="tx2"/>
                </a:solidFill>
                <a:latin typeface="Times New Roman" panose="02020603050405020304" charset="0"/>
                <a:cs typeface="Times New Roman" panose="02020603050405020304" charset="0"/>
              </a:rPr>
              <a:t> ring</a:t>
            </a:r>
            <a:r>
              <a:rPr lang="en-US" altLang="zh-CN" sz="2400">
                <a:solidFill>
                  <a:schemeClr val="tx2"/>
                </a:solidFill>
                <a:latin typeface="Times New Roman" panose="02020603050405020304" charset="0"/>
                <a:cs typeface="Times New Roman" panose="02020603050405020304" charset="0"/>
              </a:rPr>
              <a:t>s</a:t>
            </a:r>
            <a:r>
              <a:rPr lang="zh-CN" altLang="en-US" sz="2400">
                <a:solidFill>
                  <a:schemeClr val="tx2"/>
                </a:solidFill>
                <a:latin typeface="Times New Roman" panose="02020603050405020304" charset="0"/>
                <a:cs typeface="Times New Roman" panose="02020603050405020304" charset="0"/>
              </a:rPr>
              <a:t> of jade</a:t>
            </a:r>
            <a:r>
              <a:rPr lang="en-US" altLang="zh-CN" sz="2400">
                <a:solidFill>
                  <a:schemeClr val="tx2"/>
                </a:solidFill>
                <a:latin typeface="Times New Roman" panose="02020603050405020304" charset="0"/>
                <a:cs typeface="Times New Roman" panose="02020603050405020304" charset="0"/>
              </a:rPr>
              <a:t>, promising a prosperous future and moral goo</a:t>
            </a:r>
            <a:r>
              <a:rPr lang="en-US" altLang="zh-CN" sz="2400">
                <a:solidFill>
                  <a:schemeClr val="bg1"/>
                </a:solidFill>
                <a:latin typeface="Times New Roman" panose="02020603050405020304" charset="0"/>
                <a:cs typeface="Times New Roman" panose="02020603050405020304" charset="0"/>
              </a:rPr>
              <a:t>dness</a:t>
            </a:r>
            <a:r>
              <a:rPr lang="en-US" altLang="zh-CN" sz="2400">
                <a:solidFill>
                  <a:schemeClr val="tx2"/>
                </a:solidFill>
                <a:latin typeface="Times New Roman" panose="02020603050405020304" charset="0"/>
                <a:cs typeface="Times New Roman" panose="02020603050405020304" charset="0"/>
              </a:rPr>
              <a:t> for his </a:t>
            </a:r>
            <a:r>
              <a:rPr lang="en-US" sz="2400">
                <a:solidFill>
                  <a:schemeClr val="tx2"/>
                </a:solidFill>
                <a:latin typeface="Times New Roman" panose="02020603050405020304" charset="0"/>
                <a:cs typeface="Times New Roman" panose="02020603050405020304" charset="0"/>
              </a:rPr>
              <a:t>future generations.</a:t>
            </a:r>
            <a:endParaRPr lang="zh-CN" altLang="en-US"/>
          </a:p>
          <a:p>
            <a:r>
              <a:rPr lang="zh-CN" altLang="en-US"/>
              <a:t> </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6077" b="6077"/>
          <a:stretch>
            <a:fillRect/>
          </a:stretch>
        </p:blipFill>
        <p:spPr>
          <a:xfrm>
            <a:off x="0" y="-1"/>
            <a:ext cx="9200788" cy="5143501"/>
          </a:xfrm>
        </p:spPr>
      </p:pic>
      <p:pic>
        <p:nvPicPr>
          <p:cNvPr id="3" name="图片 2"/>
          <p:cNvPicPr>
            <a:picLocks noChangeAspect="1"/>
          </p:cNvPicPr>
          <p:nvPr/>
        </p:nvPicPr>
        <p:blipFill>
          <a:blip r:embed="rId2"/>
          <a:stretch>
            <a:fillRect/>
          </a:stretch>
        </p:blipFill>
        <p:spPr>
          <a:xfrm>
            <a:off x="4964430" y="851535"/>
            <a:ext cx="3466465" cy="2432050"/>
          </a:xfrm>
          <a:prstGeom prst="rect">
            <a:avLst/>
          </a:prstGeom>
        </p:spPr>
      </p:pic>
      <p:sp>
        <p:nvSpPr>
          <p:cNvPr id="5" name="文本框 4"/>
          <p:cNvSpPr txBox="1"/>
          <p:nvPr/>
        </p:nvSpPr>
        <p:spPr>
          <a:xfrm>
            <a:off x="270510" y="1105535"/>
            <a:ext cx="4391025" cy="3046095"/>
          </a:xfrm>
          <a:prstGeom prst="rect">
            <a:avLst/>
          </a:prstGeom>
          <a:noFill/>
        </p:spPr>
        <p:txBody>
          <a:bodyPr wrap="square" rtlCol="0">
            <a:spAutoFit/>
          </a:bodyPr>
          <a:p>
            <a:r>
              <a:rPr lang="en-US" altLang="zh-CN" sz="2400">
                <a:solidFill>
                  <a:schemeClr val="tx2"/>
                </a:solidFill>
                <a:latin typeface="Times New Roman" panose="02020603050405020304" charset="0"/>
                <a:cs typeface="Times New Roman" panose="02020603050405020304" charset="0"/>
              </a:rPr>
              <a:t>Just as the messenger promised, his son, grandson, great grandson and great great grandson all became the supreme government official in charge of military affairs, ranking the second in power, only inferior to the emperor.</a:t>
            </a:r>
            <a:endParaRPr lang="en-US" altLang="zh-CN" sz="2400">
              <a:solidFill>
                <a:schemeClr val="tx2"/>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1"/>
          <a:srcRect t="9720" b="9720"/>
          <a:stretch>
            <a:fillRect/>
          </a:stretch>
        </p:blipFill>
        <p:spPr>
          <a:xfrm>
            <a:off x="-1" y="0"/>
            <a:ext cx="9164565" cy="5143500"/>
          </a:xfrm>
        </p:spPr>
      </p:pic>
      <p:sp>
        <p:nvSpPr>
          <p:cNvPr id="5" name="文本框 4"/>
          <p:cNvSpPr txBox="1"/>
          <p:nvPr/>
        </p:nvSpPr>
        <p:spPr>
          <a:xfrm>
            <a:off x="3555852" y="205964"/>
            <a:ext cx="2031325" cy="646331"/>
          </a:xfrm>
          <a:prstGeom prst="rect">
            <a:avLst/>
          </a:prstGeom>
          <a:noFill/>
        </p:spPr>
        <p:txBody>
          <a:bodyPr wrap="none" rtlCol="0">
            <a:spAutoFit/>
          </a:bodyPr>
          <a:lstStyle/>
          <a:p>
            <a:r>
              <a:rPr kumimoji="1" lang="zh-CN" altLang="en-US" sz="3600" dirty="0" smtClean="0">
                <a:latin typeface="华文行楷" panose="02010800040101010101" charset="-122"/>
                <a:ea typeface="华文行楷" panose="02010800040101010101" charset="-122"/>
                <a:cs typeface="华文行楷" panose="02010800040101010101" charset="-122"/>
              </a:rPr>
              <a:t>故事小结</a:t>
            </a:r>
            <a:endParaRPr kumimoji="1" lang="zh-CN" altLang="en-US" sz="3600" dirty="0">
              <a:latin typeface="华文行楷" panose="02010800040101010101" charset="-122"/>
              <a:ea typeface="华文行楷" panose="02010800040101010101" charset="-122"/>
              <a:cs typeface="华文行楷" panose="02010800040101010101" charset="-122"/>
            </a:endParaRPr>
          </a:p>
        </p:txBody>
      </p:sp>
      <p:sp>
        <p:nvSpPr>
          <p:cNvPr id="6" name="文本框 5"/>
          <p:cNvSpPr txBox="1"/>
          <p:nvPr/>
        </p:nvSpPr>
        <p:spPr>
          <a:xfrm>
            <a:off x="918957" y="852395"/>
            <a:ext cx="7767723" cy="4154170"/>
          </a:xfrm>
          <a:prstGeom prst="rect">
            <a:avLst/>
          </a:prstGeom>
          <a:noFill/>
        </p:spPr>
        <p:txBody>
          <a:bodyPr wrap="square" rtlCol="0">
            <a:spAutoFit/>
          </a:bodyPr>
          <a:lstStyle/>
          <a:p>
            <a:r>
              <a:rPr kumimoji="1" lang="en-US" altLang="zh-CN" sz="2400" b="1" dirty="0" smtClean="0"/>
              <a:t>           </a:t>
            </a:r>
            <a:r>
              <a:rPr kumimoji="1" lang="zh-CN" altLang="en-US" sz="2400" b="1" dirty="0" smtClean="0"/>
              <a:t>故事从受助者的角度讲述了受过别人恩惠或是帮助必当回报的故事</a:t>
            </a:r>
            <a:r>
              <a:rPr kumimoji="1" lang="en-US" altLang="zh-CN" sz="2400" b="1" dirty="0" smtClean="0"/>
              <a:t>,</a:t>
            </a:r>
            <a:r>
              <a:rPr kumimoji="1" lang="zh-CN" altLang="en-US" sz="2400" b="1" dirty="0" smtClean="0"/>
              <a:t>体现了中国俗语</a:t>
            </a:r>
            <a:r>
              <a:rPr kumimoji="1" lang="en-US" altLang="zh-CN" sz="2400" b="1" dirty="0" smtClean="0"/>
              <a:t>“</a:t>
            </a:r>
            <a:r>
              <a:rPr kumimoji="1" lang="zh-CN" altLang="en-US" sz="2400" b="1" dirty="0" smtClean="0"/>
              <a:t>滴水之恩当涌泉相报</a:t>
            </a:r>
            <a:r>
              <a:rPr kumimoji="1" lang="en-US" altLang="zh-CN" sz="2400" b="1" dirty="0" smtClean="0"/>
              <a:t>”</a:t>
            </a:r>
            <a:r>
              <a:rPr kumimoji="1" lang="zh-CN" altLang="en-US" sz="2400" b="1" dirty="0" smtClean="0"/>
              <a:t>的文化内涵</a:t>
            </a:r>
            <a:r>
              <a:rPr kumimoji="1" lang="en-US" altLang="zh-CN" sz="2400" b="1" dirty="0" smtClean="0"/>
              <a:t>,</a:t>
            </a:r>
            <a:r>
              <a:rPr kumimoji="1" lang="zh-CN" altLang="en-US" sz="2400" b="1" dirty="0" smtClean="0"/>
              <a:t>能够很好的与西方文化中的</a:t>
            </a:r>
            <a:r>
              <a:rPr kumimoji="1" lang="en-US" altLang="zh-CN" sz="2400" b="1" dirty="0" smtClean="0"/>
              <a:t>“</a:t>
            </a:r>
            <a:r>
              <a:rPr kumimoji="1" lang="zh-CN" altLang="en-US" sz="2400" b="1" dirty="0" smtClean="0"/>
              <a:t>帮助别人无需回报</a:t>
            </a:r>
            <a:r>
              <a:rPr kumimoji="1" lang="en-US" altLang="zh-CN" sz="2400" b="1" dirty="0" smtClean="0"/>
              <a:t>”</a:t>
            </a:r>
            <a:r>
              <a:rPr kumimoji="1" lang="zh-CN" altLang="en-US" sz="2400" b="1" dirty="0" smtClean="0"/>
              <a:t>相结合。</a:t>
            </a:r>
            <a:endParaRPr kumimoji="1" lang="en-US" altLang="zh-CN" sz="2400" b="1" dirty="0" smtClean="0"/>
          </a:p>
          <a:p>
            <a:r>
              <a:rPr kumimoji="1" lang="zh-CN" altLang="en-US" sz="2400" b="1" dirty="0" smtClean="0"/>
              <a:t>    </a:t>
            </a:r>
            <a:r>
              <a:rPr kumimoji="1" lang="zh-CN" altLang="zh-CN" sz="2400" b="1" dirty="0" smtClean="0"/>
              <a:t>《</a:t>
            </a:r>
            <a:r>
              <a:rPr kumimoji="1" lang="zh-CN" altLang="en-US" sz="2400" b="1" dirty="0" smtClean="0"/>
              <a:t>综合英语</a:t>
            </a:r>
            <a:r>
              <a:rPr kumimoji="1" lang="en-US" altLang="zh-CN" sz="2400" b="1" dirty="0" smtClean="0"/>
              <a:t>2》</a:t>
            </a:r>
            <a:r>
              <a:rPr kumimoji="1" lang="zh-CN" altLang="en-US" sz="2400" b="1" dirty="0" smtClean="0"/>
              <a:t>第</a:t>
            </a:r>
            <a:r>
              <a:rPr kumimoji="1" lang="en-US" altLang="zh-CN" sz="2400" b="1" dirty="0" smtClean="0"/>
              <a:t>5</a:t>
            </a:r>
            <a:r>
              <a:rPr kumimoji="1" lang="zh-CN" altLang="en-US" sz="2400" b="1" dirty="0" smtClean="0"/>
              <a:t>单元第一篇讲述的是腿脚不方便的作者因健康状况原本对人情世故冷漠，后因冷雨夜受到盲人外公和外孙女无私帮助</a:t>
            </a:r>
            <a:r>
              <a:rPr kumimoji="1" lang="zh-CN" altLang="en-US" sz="2400" b="1" dirty="0" smtClean="0"/>
              <a:t>思想发生转变的故事。升华段作者引用圣经里的话表达</a:t>
            </a:r>
            <a:r>
              <a:rPr kumimoji="1" lang="en-US" altLang="zh-CN" sz="2400" b="1" dirty="0" smtClean="0"/>
              <a:t>“</a:t>
            </a:r>
            <a:r>
              <a:rPr kumimoji="1" lang="zh-CN" altLang="en-US" sz="2400" b="1" dirty="0" smtClean="0">
                <a:sym typeface="+mn-ea"/>
              </a:rPr>
              <a:t>帮助别人无需回报</a:t>
            </a:r>
            <a:r>
              <a:rPr kumimoji="1" lang="en-US" altLang="zh-CN" sz="2400" b="1" dirty="0" smtClean="0"/>
              <a:t>”</a:t>
            </a:r>
            <a:r>
              <a:rPr kumimoji="1" lang="zh-CN" altLang="en-US" sz="2400" b="1" dirty="0" smtClean="0"/>
              <a:t>的新认知</a:t>
            </a:r>
            <a:r>
              <a:rPr kumimoji="1" lang="zh-CN" sz="2400" b="1" dirty="0" smtClean="0"/>
              <a:t>。此处引入</a:t>
            </a:r>
            <a:r>
              <a:rPr kumimoji="1" lang="en-US" altLang="zh-CN" sz="2400" b="1" dirty="0" smtClean="0"/>
              <a:t>“</a:t>
            </a:r>
            <a:r>
              <a:rPr kumimoji="1" lang="zh-CN" altLang="en-US" sz="2400" b="1" dirty="0" smtClean="0"/>
              <a:t>结草衔环</a:t>
            </a:r>
            <a:r>
              <a:rPr kumimoji="1" lang="en-US" altLang="zh-CN" sz="2400" b="1" dirty="0" smtClean="0"/>
              <a:t>”</a:t>
            </a:r>
            <a:r>
              <a:rPr kumimoji="1" lang="zh-CN" altLang="en-US" sz="2400" b="1" dirty="0" smtClean="0"/>
              <a:t>的</a:t>
            </a:r>
            <a:r>
              <a:rPr kumimoji="1" lang="zh-CN" altLang="en-US" sz="2400" b="1" dirty="0" smtClean="0"/>
              <a:t>典故，此为切入点，对比中国俗语“滴水之恩，当涌泉相报”，引导学生思考其中的中西文化差异。</a:t>
            </a:r>
            <a:endParaRPr kumimoji="1" lang="zh-CN" altLang="en-US" sz="2400" b="1" dirty="0" smtClean="0"/>
          </a:p>
        </p:txBody>
      </p:sp>
    </p:spTree>
  </p:cSld>
  <p:clrMapOvr>
    <a:masterClrMapping/>
  </p:clrMapOvr>
</p:sld>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2018</Words>
  <Application>WPS 演示</Application>
  <PresentationFormat>全屏显示(16:9)</PresentationFormat>
  <Paragraphs>30</Paragraphs>
  <Slides>10</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10</vt:i4>
      </vt:variant>
    </vt:vector>
  </HeadingPairs>
  <TitlesOfParts>
    <vt:vector size="23" baseType="lpstr">
      <vt:lpstr>Arial</vt:lpstr>
      <vt:lpstr>宋体</vt:lpstr>
      <vt:lpstr>Wingdings</vt:lpstr>
      <vt:lpstr>Arial</vt:lpstr>
      <vt:lpstr>Charter Black</vt:lpstr>
      <vt:lpstr>Segoe Print</vt:lpstr>
      <vt:lpstr>华文行楷</vt:lpstr>
      <vt:lpstr>Times New Roman</vt:lpstr>
      <vt:lpstr>Times New Roman</vt:lpstr>
      <vt:lpstr>Calibri</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武汉科技大学城市学院</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 琴芳</dc:creator>
  <cp:lastModifiedBy>candy-yanlan</cp:lastModifiedBy>
  <cp:revision>10</cp:revision>
  <dcterms:created xsi:type="dcterms:W3CDTF">2021-02-26T04:15:00Z</dcterms:created>
  <dcterms:modified xsi:type="dcterms:W3CDTF">2021-03-06T09:44:58Z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A660DA243BDB433B9877F10AF5BD02CF</vt:lpwstr>
  </property>
  <property fmtid="{D5CDD505-2E9C-101B-9397-08002B2CF9AE}" pid="3" name="KSOProductBuildVer">
    <vt:lpwstr>2052-11.1.0.10356</vt:lpwstr>
  </property>
</Properties>
</file>