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3" r:id="rId4"/>
    <p:sldId id="265" r:id="rId5"/>
    <p:sldId id="264" r:id="rId6"/>
    <p:sldId id="266" r:id="rId7"/>
    <p:sldId id="267" r:id="rId8"/>
    <p:sldId id="268" r:id="rId9"/>
    <p:sldId id="269" r:id="rId10"/>
    <p:sldId id="260" r:id="rId11"/>
    <p:sldId id="258" r:id="rId12"/>
  </p:sldIdLst>
  <p:sldSz cx="9144000" cy="5143500" type="screen16x9"/>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5" d="100"/>
          <a:sy n="145" d="100"/>
        </p:scale>
        <p:origin x="624" y="12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E81B0-ECBF-4DC8-BD18-4B0366EF2209}" type="datetimeFigureOut">
              <a:rPr lang="zh-CN" altLang="en-US" smtClean="0"/>
              <a:t>2021/2/28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EBDF1D-EFF8-4B68-997A-FCD63032909D}" type="slidenum">
              <a:rPr lang="zh-CN" altLang="en-US" smtClean="0"/>
              <a:t>‹#›</a:t>
            </a:fld>
            <a:endParaRPr lang="zh-CN" altLang="en-US"/>
          </a:p>
        </p:txBody>
      </p:sp>
    </p:spTree>
    <p:extLst>
      <p:ext uri="{BB962C8B-B14F-4D97-AF65-F5344CB8AC3E}">
        <p14:creationId xmlns:p14="http://schemas.microsoft.com/office/powerpoint/2010/main" val="2000864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3EBDF1D-EFF8-4B68-997A-FCD63032909D}" type="slidenum">
              <a:rPr lang="zh-CN" altLang="en-US" smtClean="0"/>
              <a:t>6</a:t>
            </a:fld>
            <a:endParaRPr lang="zh-CN" altLang="en-US"/>
          </a:p>
        </p:txBody>
      </p:sp>
    </p:spTree>
    <p:extLst>
      <p:ext uri="{BB962C8B-B14F-4D97-AF65-F5344CB8AC3E}">
        <p14:creationId xmlns:p14="http://schemas.microsoft.com/office/powerpoint/2010/main" val="1359800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3EBDF1D-EFF8-4B68-997A-FCD63032909D}" type="slidenum">
              <a:rPr lang="zh-CN" altLang="en-US" smtClean="0"/>
              <a:t>8</a:t>
            </a:fld>
            <a:endParaRPr lang="zh-CN" altLang="en-US"/>
          </a:p>
        </p:txBody>
      </p:sp>
    </p:spTree>
    <p:extLst>
      <p:ext uri="{BB962C8B-B14F-4D97-AF65-F5344CB8AC3E}">
        <p14:creationId xmlns:p14="http://schemas.microsoft.com/office/powerpoint/2010/main" val="344007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3EBDF1D-EFF8-4B68-997A-FCD63032909D}" type="slidenum">
              <a:rPr lang="zh-CN" altLang="en-US" smtClean="0"/>
              <a:t>9</a:t>
            </a:fld>
            <a:endParaRPr lang="zh-CN" altLang="en-US"/>
          </a:p>
        </p:txBody>
      </p:sp>
    </p:spTree>
    <p:extLst>
      <p:ext uri="{BB962C8B-B14F-4D97-AF65-F5344CB8AC3E}">
        <p14:creationId xmlns:p14="http://schemas.microsoft.com/office/powerpoint/2010/main" val="1482665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71513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p:txBody>
          <a:bodyPr vert="eaVert"/>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50443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a:xfrm>
            <a:off x="457200" y="205979"/>
            <a:ext cx="6019800" cy="4388644"/>
          </a:xfrm>
        </p:spPr>
        <p:txBody>
          <a:bodyPr vert="eaVert"/>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19586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400873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smtClean="0"/>
              <a:t>单击此处编辑母版文本样式</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139081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515630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7" name="日期占位符 6"/>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804526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日期占位符 2"/>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37808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51751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646399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2021/2/28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3346849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F56965-614E-BB4C-8ACA-7C9A3D4CE8D2}" type="datetimeFigureOut">
              <a:rPr kumimoji="1" lang="zh-CN" altLang="en-US" smtClean="0"/>
              <a:t>2021/2/28</a:t>
            </a:fld>
            <a:endParaRPr kumimoji="1"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4091477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2076" y="-14166"/>
            <a:ext cx="9156076" cy="5157666"/>
          </a:xfrm>
          <a:prstGeom prst="rect">
            <a:avLst/>
          </a:prstGeom>
        </p:spPr>
      </p:pic>
      <p:sp>
        <p:nvSpPr>
          <p:cNvPr id="4" name="文本框 3"/>
          <p:cNvSpPr txBox="1"/>
          <p:nvPr/>
        </p:nvSpPr>
        <p:spPr>
          <a:xfrm>
            <a:off x="2300940" y="1213098"/>
            <a:ext cx="4224233" cy="769441"/>
          </a:xfrm>
          <a:prstGeom prst="rect">
            <a:avLst/>
          </a:prstGeom>
          <a:noFill/>
        </p:spPr>
        <p:txBody>
          <a:bodyPr wrap="none" rtlCol="0">
            <a:spAutoFit/>
          </a:bodyPr>
          <a:lstStyle/>
          <a:p>
            <a:r>
              <a:rPr kumimoji="1" lang="en-US" altLang="zh-CN" sz="4400" dirty="0" smtClean="0">
                <a:latin typeface="Charter Black"/>
                <a:cs typeface="Charter Black"/>
              </a:rPr>
              <a:t>CHINA STORY</a:t>
            </a:r>
            <a:endParaRPr kumimoji="1" lang="zh-CN" altLang="en-US" sz="4400" dirty="0">
              <a:latin typeface="Charter Black"/>
              <a:cs typeface="Charter Black"/>
            </a:endParaRPr>
          </a:p>
        </p:txBody>
      </p:sp>
      <p:sp>
        <p:nvSpPr>
          <p:cNvPr id="6" name="文本框 5"/>
          <p:cNvSpPr txBox="1"/>
          <p:nvPr/>
        </p:nvSpPr>
        <p:spPr>
          <a:xfrm>
            <a:off x="3212353" y="2031720"/>
            <a:ext cx="2441694" cy="769441"/>
          </a:xfrm>
          <a:prstGeom prst="rect">
            <a:avLst/>
          </a:prstGeom>
          <a:noFill/>
        </p:spPr>
        <p:txBody>
          <a:bodyPr wrap="none" rtlCol="0">
            <a:spAutoFit/>
          </a:bodyPr>
          <a:lstStyle/>
          <a:p>
            <a:r>
              <a:rPr kumimoji="1" lang="zh-CN" altLang="en-US" sz="4400" b="1" dirty="0" smtClean="0">
                <a:latin typeface="华文行楷"/>
                <a:ea typeface="华文行楷"/>
                <a:cs typeface="华文行楷"/>
              </a:rPr>
              <a:t>中国故事</a:t>
            </a:r>
            <a:endParaRPr kumimoji="1" lang="zh-CN" altLang="en-US" sz="4400" b="1" dirty="0">
              <a:latin typeface="华文行楷"/>
              <a:ea typeface="华文行楷"/>
              <a:cs typeface="华文行楷"/>
            </a:endParaRPr>
          </a:p>
        </p:txBody>
      </p:sp>
      <p:sp>
        <p:nvSpPr>
          <p:cNvPr id="7" name="文本框 6"/>
          <p:cNvSpPr txBox="1"/>
          <p:nvPr/>
        </p:nvSpPr>
        <p:spPr>
          <a:xfrm>
            <a:off x="552824" y="3929529"/>
            <a:ext cx="3076258" cy="369332"/>
          </a:xfrm>
          <a:prstGeom prst="rect">
            <a:avLst/>
          </a:prstGeom>
          <a:noFill/>
        </p:spPr>
        <p:txBody>
          <a:bodyPr wrap="none" rtlCol="0">
            <a:spAutoFit/>
          </a:bodyPr>
          <a:lstStyle/>
          <a:p>
            <a:r>
              <a:rPr kumimoji="1" lang="en-US" altLang="zh-CN" b="1" i="1" dirty="0" smtClean="0">
                <a:latin typeface="Times New Roman"/>
                <a:cs typeface="Times New Roman"/>
              </a:rPr>
              <a:t>Tells the </a:t>
            </a:r>
            <a:r>
              <a:rPr kumimoji="1" lang="en-US" altLang="zh-CN" b="1" i="1" dirty="0">
                <a:latin typeface="Times New Roman"/>
                <a:cs typeface="Times New Roman"/>
              </a:rPr>
              <a:t>story </a:t>
            </a:r>
            <a:r>
              <a:rPr kumimoji="1" lang="en-US" altLang="zh-CN" b="1" i="1" dirty="0" smtClean="0">
                <a:latin typeface="Times New Roman"/>
                <a:cs typeface="Times New Roman"/>
              </a:rPr>
              <a:t>of</a:t>
            </a:r>
            <a:r>
              <a:rPr kumimoji="1" lang="zh-CN" altLang="en-US" b="1" i="1" dirty="0" smtClean="0">
                <a:latin typeface="Times New Roman"/>
                <a:cs typeface="Times New Roman"/>
              </a:rPr>
              <a:t> </a:t>
            </a:r>
            <a:r>
              <a:rPr kumimoji="1" lang="en-US" altLang="zh-CN" b="1" i="1" dirty="0" smtClean="0">
                <a:latin typeface="Times New Roman"/>
                <a:cs typeface="Times New Roman"/>
              </a:rPr>
              <a:t>a</a:t>
            </a:r>
            <a:r>
              <a:rPr kumimoji="1" lang="zh-CN" altLang="en-US" b="1" i="1" dirty="0" smtClean="0">
                <a:latin typeface="Times New Roman"/>
                <a:cs typeface="Times New Roman"/>
              </a:rPr>
              <a:t> </a:t>
            </a:r>
            <a:r>
              <a:rPr kumimoji="1" lang="en-US" altLang="zh-CN" b="1" i="1" dirty="0" smtClean="0">
                <a:latin typeface="Times New Roman"/>
                <a:cs typeface="Times New Roman"/>
              </a:rPr>
              <a:t>real China </a:t>
            </a:r>
            <a:endParaRPr kumimoji="1" lang="zh-CN" altLang="en-US" b="1" i="1" dirty="0">
              <a:latin typeface="Times New Roman"/>
              <a:cs typeface="Times New Roman"/>
            </a:endParaRPr>
          </a:p>
        </p:txBody>
      </p:sp>
      <p:sp>
        <p:nvSpPr>
          <p:cNvPr id="8" name="文本框 7"/>
          <p:cNvSpPr txBox="1"/>
          <p:nvPr/>
        </p:nvSpPr>
        <p:spPr>
          <a:xfrm>
            <a:off x="685800" y="4322197"/>
            <a:ext cx="2262158" cy="369332"/>
          </a:xfrm>
          <a:prstGeom prst="rect">
            <a:avLst/>
          </a:prstGeom>
          <a:noFill/>
        </p:spPr>
        <p:txBody>
          <a:bodyPr wrap="none" rtlCol="0">
            <a:spAutoFit/>
          </a:bodyPr>
          <a:lstStyle/>
          <a:p>
            <a:r>
              <a:rPr kumimoji="1" lang="zh-CN" altLang="en-US" b="1" dirty="0" smtClean="0">
                <a:latin typeface="华文行楷"/>
                <a:ea typeface="华文行楷"/>
                <a:cs typeface="华文行楷"/>
              </a:rPr>
              <a:t>讲述一个真实的中国</a:t>
            </a:r>
            <a:endParaRPr kumimoji="1" lang="zh-CN" altLang="en-US" b="1" dirty="0">
              <a:latin typeface="华文行楷"/>
              <a:ea typeface="华文行楷"/>
              <a:cs typeface="华文行楷"/>
            </a:endParaRPr>
          </a:p>
        </p:txBody>
      </p:sp>
    </p:spTree>
    <p:extLst>
      <p:ext uri="{BB962C8B-B14F-4D97-AF65-F5344CB8AC3E}">
        <p14:creationId xmlns:p14="http://schemas.microsoft.com/office/powerpoint/2010/main" val="4044236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20565" y="0"/>
            <a:ext cx="9164565" cy="5143500"/>
          </a:xfrm>
        </p:spPr>
      </p:pic>
      <p:sp>
        <p:nvSpPr>
          <p:cNvPr id="5" name="文本框 4"/>
          <p:cNvSpPr txBox="1"/>
          <p:nvPr/>
        </p:nvSpPr>
        <p:spPr>
          <a:xfrm>
            <a:off x="3436472" y="433294"/>
            <a:ext cx="2031325" cy="646331"/>
          </a:xfrm>
          <a:prstGeom prst="rect">
            <a:avLst/>
          </a:prstGeom>
          <a:noFill/>
        </p:spPr>
        <p:txBody>
          <a:bodyPr wrap="none" rtlCol="0">
            <a:spAutoFit/>
          </a:bodyPr>
          <a:lstStyle/>
          <a:p>
            <a:r>
              <a:rPr kumimoji="1" lang="zh-CN" altLang="en-US" sz="3600" dirty="0" smtClean="0">
                <a:latin typeface="华文行楷"/>
                <a:ea typeface="华文行楷"/>
                <a:cs typeface="华文行楷"/>
              </a:rPr>
              <a:t>故事小结</a:t>
            </a:r>
            <a:endParaRPr kumimoji="1" lang="zh-CN" altLang="en-US" sz="3600" dirty="0">
              <a:latin typeface="华文行楷"/>
              <a:ea typeface="华文行楷"/>
              <a:cs typeface="华文行楷"/>
            </a:endParaRPr>
          </a:p>
        </p:txBody>
      </p:sp>
      <p:sp>
        <p:nvSpPr>
          <p:cNvPr id="6" name="文本框 5"/>
          <p:cNvSpPr txBox="1"/>
          <p:nvPr/>
        </p:nvSpPr>
        <p:spPr>
          <a:xfrm>
            <a:off x="457200" y="1417588"/>
            <a:ext cx="8056033" cy="2308324"/>
          </a:xfrm>
          <a:prstGeom prst="rect">
            <a:avLst/>
          </a:prstGeom>
          <a:noFill/>
        </p:spPr>
        <p:txBody>
          <a:bodyPr wrap="square" rtlCol="0">
            <a:spAutoFit/>
          </a:bodyPr>
          <a:lstStyle/>
          <a:p>
            <a:pPr algn="just"/>
            <a:r>
              <a:rPr kumimoji="1" lang="en-US" altLang="zh-CN" sz="2400" b="1" dirty="0" smtClean="0">
                <a:latin typeface="+mj-ea"/>
                <a:ea typeface="+mj-ea"/>
              </a:rPr>
              <a:t>    </a:t>
            </a:r>
            <a:r>
              <a:rPr kumimoji="1" lang="zh-CN" altLang="en-US" sz="2400" b="1" dirty="0" smtClean="0">
                <a:latin typeface="+mj-ea"/>
                <a:ea typeface="+mj-ea"/>
              </a:rPr>
              <a:t>故事讲述了</a:t>
            </a:r>
            <a:r>
              <a:rPr kumimoji="1" lang="en-US" altLang="zh-CN" sz="2400" b="1" dirty="0" smtClean="0">
                <a:latin typeface="+mj-ea"/>
                <a:ea typeface="+mj-ea"/>
              </a:rPr>
              <a:t>《</a:t>
            </a:r>
            <a:r>
              <a:rPr kumimoji="1" lang="zh-CN" altLang="en-US" sz="2400" b="1" dirty="0" smtClean="0">
                <a:latin typeface="+mj-ea"/>
                <a:ea typeface="+mj-ea"/>
              </a:rPr>
              <a:t>水浒传</a:t>
            </a:r>
            <a:r>
              <a:rPr kumimoji="1" lang="en-US" altLang="zh-CN" sz="2400" b="1" dirty="0" smtClean="0">
                <a:latin typeface="+mj-ea"/>
                <a:ea typeface="+mj-ea"/>
              </a:rPr>
              <a:t>》</a:t>
            </a:r>
            <a:r>
              <a:rPr kumimoji="1" lang="zh-CN" altLang="en-US" sz="2400" b="1" dirty="0" smtClean="0">
                <a:latin typeface="+mj-ea"/>
                <a:ea typeface="+mj-ea"/>
              </a:rPr>
              <a:t>人物鲁达锄强扶弱的故事，展现了中国文学作品中侠义精神的一部分</a:t>
            </a:r>
            <a:r>
              <a:rPr kumimoji="1" lang="zh-CN" altLang="en-US" sz="2400" b="1" dirty="0">
                <a:latin typeface="+mj-ea"/>
                <a:ea typeface="+mj-ea"/>
              </a:rPr>
              <a:t>，</a:t>
            </a:r>
            <a:r>
              <a:rPr kumimoji="1" lang="zh-CN" altLang="en-US" sz="2400" b="1" dirty="0" smtClean="0">
                <a:latin typeface="+mj-ea"/>
                <a:ea typeface="+mj-ea"/>
              </a:rPr>
              <a:t>能够较好地与英美文学课程相结合。</a:t>
            </a:r>
            <a:endParaRPr kumimoji="1" lang="en-US" altLang="zh-CN" sz="2400" b="1" dirty="0" smtClean="0">
              <a:latin typeface="+mj-ea"/>
              <a:ea typeface="+mj-ea"/>
            </a:endParaRPr>
          </a:p>
          <a:p>
            <a:pPr algn="just"/>
            <a:r>
              <a:rPr kumimoji="1" lang="zh-CN" altLang="en-US" sz="2400" b="1" smtClean="0">
                <a:latin typeface="+mj-ea"/>
                <a:ea typeface="+mj-ea"/>
              </a:rPr>
              <a:t>   </a:t>
            </a:r>
            <a:r>
              <a:rPr kumimoji="1" lang="zh-CN" altLang="zh-CN" sz="2400" b="1" smtClean="0">
                <a:latin typeface="+mj-ea"/>
                <a:ea typeface="+mj-ea"/>
              </a:rPr>
              <a:t>《</a:t>
            </a:r>
            <a:r>
              <a:rPr kumimoji="1" lang="zh-CN" altLang="en-US" sz="2400" b="1" smtClean="0">
                <a:latin typeface="+mj-ea"/>
                <a:ea typeface="+mj-ea"/>
              </a:rPr>
              <a:t>英美文学概论（一）</a:t>
            </a:r>
            <a:r>
              <a:rPr kumimoji="1" lang="en-US" altLang="zh-CN" sz="2400" b="1" smtClean="0">
                <a:latin typeface="+mj-ea"/>
                <a:ea typeface="+mj-ea"/>
              </a:rPr>
              <a:t>》</a:t>
            </a:r>
            <a:r>
              <a:rPr kumimoji="1" lang="zh-CN" altLang="en-US" sz="2400" b="1" dirty="0" smtClean="0">
                <a:latin typeface="+mj-ea"/>
                <a:ea typeface="+mj-ea"/>
              </a:rPr>
              <a:t>第二课中谈到了骑士文学和骑士精神，借此引出该故事，引导学生探讨、分析西方文学作品中的骑士精神和中国文学作品中的侠义精神的异同。</a:t>
            </a:r>
            <a:endParaRPr kumimoji="1" lang="zh-CN" altLang="en-US" sz="2400" b="1" dirty="0">
              <a:solidFill>
                <a:srgbClr val="FF0000"/>
              </a:solidFill>
              <a:latin typeface="+mj-ea"/>
              <a:ea typeface="+mj-ea"/>
            </a:endParaRPr>
          </a:p>
        </p:txBody>
      </p:sp>
    </p:spTree>
    <p:extLst>
      <p:ext uri="{BB962C8B-B14F-4D97-AF65-F5344CB8AC3E}">
        <p14:creationId xmlns:p14="http://schemas.microsoft.com/office/powerpoint/2010/main" val="1280096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9200788" cy="5143501"/>
          </a:xfrm>
        </p:spPr>
      </p:pic>
      <p:sp>
        <p:nvSpPr>
          <p:cNvPr id="5" name="文本框 4"/>
          <p:cNvSpPr txBox="1"/>
          <p:nvPr/>
        </p:nvSpPr>
        <p:spPr>
          <a:xfrm>
            <a:off x="2231481" y="1671069"/>
            <a:ext cx="4950427" cy="1200329"/>
          </a:xfrm>
          <a:prstGeom prst="rect">
            <a:avLst/>
          </a:prstGeom>
          <a:noFill/>
        </p:spPr>
        <p:txBody>
          <a:bodyPr wrap="none" rtlCol="0">
            <a:spAutoFit/>
          </a:bodyPr>
          <a:lstStyle/>
          <a:p>
            <a:r>
              <a:rPr kumimoji="1" lang="en-US" altLang="zh-CN" sz="7200" b="1" dirty="0" smtClean="0">
                <a:latin typeface="Times New Roman"/>
                <a:cs typeface="Times New Roman"/>
              </a:rPr>
              <a:t>Thank you!</a:t>
            </a:r>
            <a:endParaRPr kumimoji="1" lang="zh-CN" altLang="en-US" sz="7200" b="1" dirty="0">
              <a:latin typeface="Times New Roman"/>
              <a:cs typeface="Times New Roman"/>
            </a:endParaRPr>
          </a:p>
        </p:txBody>
      </p:sp>
    </p:spTree>
    <p:extLst>
      <p:ext uri="{BB962C8B-B14F-4D97-AF65-F5344CB8AC3E}">
        <p14:creationId xmlns:p14="http://schemas.microsoft.com/office/powerpoint/2010/main" val="3937761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713043" y="1533704"/>
            <a:ext cx="7872904" cy="2554545"/>
          </a:xfrm>
          <a:prstGeom prst="rect">
            <a:avLst/>
          </a:prstGeom>
          <a:noFill/>
        </p:spPr>
        <p:txBody>
          <a:bodyPr wrap="square" rtlCol="0">
            <a:spAutoFit/>
          </a:bodyPr>
          <a:lstStyle/>
          <a:p>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Chinese Chivalry: Characteristics and Typical </a:t>
            </a:r>
            <a:r>
              <a:rPr kumimoji="1" lang="en-US" altLang="zh-CN" sz="3200" dirty="0">
                <a:latin typeface="Arial Unicode MS" panose="020B0604020202020204" pitchFamily="34" charset="-122"/>
                <a:ea typeface="Arial Unicode MS" panose="020B0604020202020204" pitchFamily="34" charset="-122"/>
                <a:cs typeface="Arial Unicode MS" panose="020B0604020202020204" pitchFamily="34" charset="-122"/>
              </a:rPr>
              <a:t>Story </a:t>
            </a:r>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“Major </a:t>
            </a:r>
            <a:r>
              <a:rPr kumimoji="1" lang="en-US" altLang="zh-CN" sz="3200" dirty="0">
                <a:latin typeface="Arial Unicode MS" panose="020B0604020202020204" pitchFamily="34" charset="-122"/>
                <a:ea typeface="Arial Unicode MS" panose="020B0604020202020204" pitchFamily="34" charset="-122"/>
                <a:cs typeface="Arial Unicode MS" panose="020B0604020202020204" pitchFamily="34" charset="-122"/>
              </a:rPr>
              <a:t>Lu Pummels the Lord of the </a:t>
            </a:r>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West” </a:t>
            </a:r>
          </a:p>
          <a:p>
            <a:r>
              <a:rPr kumimoji="1" lang="zh-CN" altLang="en-US" sz="3200" dirty="0" smtClean="0">
                <a:latin typeface="Arial Unicode MS" panose="020B0604020202020204" pitchFamily="34" charset="-122"/>
                <a:ea typeface="Arial Unicode MS" panose="020B0604020202020204" pitchFamily="34" charset="-122"/>
                <a:cs typeface="Arial Unicode MS" panose="020B0604020202020204" pitchFamily="34" charset="-122"/>
              </a:rPr>
              <a:t>中国侠义精神：特征与典型故事</a:t>
            </a:r>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a:t>
            </a:r>
            <a:r>
              <a:rPr kumimoji="1" lang="zh-CN" altLang="en-US" sz="3200" dirty="0" smtClean="0">
                <a:latin typeface="Arial Unicode MS" panose="020B0604020202020204" pitchFamily="34" charset="-122"/>
                <a:ea typeface="Arial Unicode MS" panose="020B0604020202020204" pitchFamily="34" charset="-122"/>
                <a:cs typeface="Arial Unicode MS" panose="020B0604020202020204" pitchFamily="34" charset="-122"/>
              </a:rPr>
              <a:t>鲁提辖拳打镇关西</a:t>
            </a:r>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a:t>
            </a:r>
            <a:endParaRPr kumimoji="1" lang="zh-CN" altLang="en-US" sz="3200"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Tree>
    <p:extLst>
      <p:ext uri="{BB962C8B-B14F-4D97-AF65-F5344CB8AC3E}">
        <p14:creationId xmlns:p14="http://schemas.microsoft.com/office/powerpoint/2010/main" val="11566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457200" y="489840"/>
            <a:ext cx="4542397" cy="584775"/>
          </a:xfrm>
          <a:prstGeom prst="rect">
            <a:avLst/>
          </a:prstGeom>
          <a:noFill/>
        </p:spPr>
        <p:txBody>
          <a:bodyPr wrap="square" rtlCol="0">
            <a:spAutoFit/>
          </a:bodyPr>
          <a:lstStyle/>
          <a:p>
            <a:r>
              <a:rPr kumimoji="1" lang="en-US" altLang="zh-CN" sz="3200" dirty="0" smtClean="0">
                <a:latin typeface="微软雅黑" panose="020B0503020204020204" pitchFamily="34" charset="-122"/>
                <a:ea typeface="微软雅黑" panose="020B0503020204020204" pitchFamily="34" charset="-122"/>
                <a:cs typeface="Arial Unicode MS" panose="020B0604020202020204" pitchFamily="34" charset="-122"/>
              </a:rPr>
              <a:t>1. Origin</a:t>
            </a:r>
            <a:endParaRPr kumimoji="1" lang="zh-CN" altLang="en-US" sz="3200" dirty="0">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6" name="文本框 5"/>
          <p:cNvSpPr txBox="1"/>
          <p:nvPr/>
        </p:nvSpPr>
        <p:spPr>
          <a:xfrm>
            <a:off x="457201" y="1315295"/>
            <a:ext cx="4904209" cy="2677656"/>
          </a:xfrm>
          <a:prstGeom prst="rect">
            <a:avLst/>
          </a:prstGeom>
          <a:noFill/>
        </p:spPr>
        <p:txBody>
          <a:bodyPr wrap="square" rtlCol="0">
            <a:spAutoFit/>
          </a:bodyPr>
          <a:lstStyle/>
          <a:p>
            <a:pPr algn="just"/>
            <a:r>
              <a:rPr kumimoji="1" lang="en-US" altLang="zh-CN" sz="2800" dirty="0" err="1" smtClean="0">
                <a:latin typeface="微软雅黑" panose="020B0503020204020204" pitchFamily="34" charset="-122"/>
                <a:ea typeface="微软雅黑" panose="020B0503020204020204" pitchFamily="34" charset="-122"/>
                <a:cs typeface="Arial Unicode MS" panose="020B0604020202020204" pitchFamily="34" charset="-122"/>
              </a:rPr>
              <a:t>Sima</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 Qian</a:t>
            </a:r>
            <a:r>
              <a:rPr kumimoji="1" lang="zh-CN" altLang="en-US" sz="2800" dirty="0" smtClean="0">
                <a:latin typeface="微软雅黑" panose="020B0503020204020204" pitchFamily="34" charset="-122"/>
                <a:ea typeface="微软雅黑" panose="020B0503020204020204" pitchFamily="34" charset="-122"/>
                <a:cs typeface="Arial Unicode MS" panose="020B0604020202020204" pitchFamily="34" charset="-122"/>
              </a:rPr>
              <a:t>（司马迁）</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author </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of </a:t>
            </a:r>
            <a:r>
              <a:rPr kumimoji="1" lang="en-US" altLang="zh-CN" sz="2800" i="1" dirty="0" smtClean="0">
                <a:latin typeface="微软雅黑" panose="020B0503020204020204" pitchFamily="34" charset="-122"/>
                <a:ea typeface="微软雅黑" panose="020B0503020204020204" pitchFamily="34" charset="-122"/>
                <a:cs typeface="Arial Unicode MS" panose="020B0604020202020204" pitchFamily="34" charset="-122"/>
              </a:rPr>
              <a:t>Historical Records </a:t>
            </a:r>
            <a:r>
              <a:rPr kumimoji="1" lang="zh-CN" altLang="en-US" sz="28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zh-CN" altLang="en-US" sz="2800" dirty="0" smtClean="0">
                <a:latin typeface="微软雅黑" panose="020B0503020204020204" pitchFamily="34" charset="-122"/>
                <a:ea typeface="微软雅黑" panose="020B0503020204020204" pitchFamily="34" charset="-122"/>
                <a:cs typeface="Arial Unicode MS" panose="020B0604020202020204" pitchFamily="34" charset="-122"/>
              </a:rPr>
              <a:t>史记</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zh-CN" altLang="en-US" sz="28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 is </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the first scholar who compiled the stories of roaming swordsmen. </a:t>
            </a:r>
            <a:endParaRPr kumimoji="1" lang="zh-CN" altLang="en-US" sz="2800" dirty="0">
              <a:latin typeface="微软雅黑" panose="020B0503020204020204" pitchFamily="34" charset="-122"/>
              <a:ea typeface="微软雅黑" panose="020B0503020204020204" pitchFamily="34" charset="-122"/>
              <a:cs typeface="Arial Unicode MS" panose="020B0604020202020204" pitchFamily="34" charset="-122"/>
            </a:endParaRPr>
          </a:p>
        </p:txBody>
      </p:sp>
      <p:pic>
        <p:nvPicPr>
          <p:cNvPr id="3" name="图片 2"/>
          <p:cNvPicPr>
            <a:picLocks noChangeAspect="1"/>
          </p:cNvPicPr>
          <p:nvPr/>
        </p:nvPicPr>
        <p:blipFill>
          <a:blip r:embed="rId3"/>
          <a:stretch>
            <a:fillRect/>
          </a:stretch>
        </p:blipFill>
        <p:spPr>
          <a:xfrm>
            <a:off x="5859909" y="1269208"/>
            <a:ext cx="2826891" cy="27091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文本框 6"/>
          <p:cNvSpPr txBox="1"/>
          <p:nvPr/>
        </p:nvSpPr>
        <p:spPr>
          <a:xfrm>
            <a:off x="6313088" y="4097420"/>
            <a:ext cx="2238855" cy="523220"/>
          </a:xfrm>
          <a:prstGeom prst="rect">
            <a:avLst/>
          </a:prstGeom>
          <a:noFill/>
        </p:spPr>
        <p:txBody>
          <a:bodyPr wrap="square" rtlCol="0">
            <a:spAutoFit/>
          </a:bodyPr>
          <a:lstStyle/>
          <a:p>
            <a:r>
              <a:rPr kumimoji="1" lang="en-US" altLang="zh-CN" sz="2800" dirty="0" err="1" smtClean="0">
                <a:latin typeface="微软雅黑" panose="020B0503020204020204" pitchFamily="34" charset="-122"/>
                <a:ea typeface="微软雅黑" panose="020B0503020204020204" pitchFamily="34" charset="-122"/>
                <a:cs typeface="Arial Unicode MS" panose="020B0604020202020204" pitchFamily="34" charset="-122"/>
              </a:rPr>
              <a:t>Sima</a:t>
            </a:r>
            <a:r>
              <a:rPr kumimoji="1" lang="en-US" altLang="zh-CN" sz="2800" dirty="0" smtClean="0">
                <a:latin typeface="微软雅黑" panose="020B0503020204020204" pitchFamily="34" charset="-122"/>
                <a:ea typeface="微软雅黑" panose="020B0503020204020204" pitchFamily="34" charset="-122"/>
                <a:cs typeface="Arial Unicode MS" panose="020B0604020202020204" pitchFamily="34" charset="-122"/>
              </a:rPr>
              <a:t> Qian</a:t>
            </a:r>
            <a:endParaRPr kumimoji="1" lang="zh-CN" altLang="en-US" sz="2800" dirty="0">
              <a:latin typeface="微软雅黑" panose="020B0503020204020204" pitchFamily="34" charset="-122"/>
              <a:ea typeface="微软雅黑" panose="020B0503020204020204" pitchFamily="34" charset="-122"/>
              <a:cs typeface="Arial Unicode MS" panose="020B0604020202020204" pitchFamily="34" charset="-122"/>
            </a:endParaRPr>
          </a:p>
        </p:txBody>
      </p:sp>
    </p:spTree>
    <p:extLst>
      <p:ext uri="{BB962C8B-B14F-4D97-AF65-F5344CB8AC3E}">
        <p14:creationId xmlns:p14="http://schemas.microsoft.com/office/powerpoint/2010/main" val="384616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0" y="0"/>
            <a:ext cx="9164565" cy="5143500"/>
          </a:xfrm>
        </p:spPr>
      </p:pic>
      <p:sp>
        <p:nvSpPr>
          <p:cNvPr id="6" name="文本框 5"/>
          <p:cNvSpPr txBox="1"/>
          <p:nvPr/>
        </p:nvSpPr>
        <p:spPr>
          <a:xfrm>
            <a:off x="354003" y="813250"/>
            <a:ext cx="8456555" cy="3785652"/>
          </a:xfrm>
          <a:prstGeom prst="rect">
            <a:avLst/>
          </a:prstGeom>
          <a:noFill/>
        </p:spPr>
        <p:txBody>
          <a:bodyPr wrap="square" rtlCol="0">
            <a:spAutoFit/>
          </a:bodyPr>
          <a:lstStyle/>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In collected biographies </a:t>
            </a:r>
            <a:r>
              <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rPr>
              <a:t>（列传</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of roaming swordsmen,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Sima</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Qian commented: “Although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their behavior does not conform to the moral and legal rules</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they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keep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their word, do things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resolutely and honestly, care little about themselves and help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others in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despair.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Having experienced the test of risk and death,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they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do not boast of their own ability</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nor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commend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their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own moral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righteousness, which is something praiseworthy.” The deeds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and spirit of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these roaming swordsmen gradually evolve into Chinese Chivalrous spirit.</a:t>
            </a:r>
            <a:endPar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endParaRPr>
          </a:p>
        </p:txBody>
      </p:sp>
    </p:spTree>
    <p:extLst>
      <p:ext uri="{BB962C8B-B14F-4D97-AF65-F5344CB8AC3E}">
        <p14:creationId xmlns:p14="http://schemas.microsoft.com/office/powerpoint/2010/main" val="183516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97994" y="478454"/>
            <a:ext cx="4542397" cy="584775"/>
          </a:xfrm>
          <a:prstGeom prst="rect">
            <a:avLst/>
          </a:prstGeom>
          <a:noFill/>
        </p:spPr>
        <p:txBody>
          <a:bodyPr wrap="square" rtlCol="0">
            <a:spAutoFit/>
          </a:bodyPr>
          <a:lstStyle/>
          <a:p>
            <a:r>
              <a:rPr kumimoji="1"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2. Definition </a:t>
            </a:r>
            <a:endParaRPr kumimoji="1" lang="zh-CN" altLang="en-US" sz="3200"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6" name="文本框 5"/>
          <p:cNvSpPr txBox="1"/>
          <p:nvPr/>
        </p:nvSpPr>
        <p:spPr>
          <a:xfrm>
            <a:off x="354003" y="1063229"/>
            <a:ext cx="8456555" cy="4154984"/>
          </a:xfrm>
          <a:prstGeom prst="rect">
            <a:avLst/>
          </a:prstGeom>
          <a:noFill/>
        </p:spPr>
        <p:txBody>
          <a:bodyPr wrap="square" rtlCol="0">
            <a:spAutoFit/>
          </a:bodyPr>
          <a:lstStyle/>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In general, Chinese chivalry includes the following characteristics:</a:t>
            </a:r>
          </a:p>
          <a:p>
            <a:pPr marL="457200" indent="-457200" algn="just">
              <a:buAutoNum type="arabicParenBoth"/>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Emphasizing cardinal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principles of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righteousness and making light of the life of self </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（重大义，轻生命）</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t>
            </a:r>
          </a:p>
          <a:p>
            <a:pPr marL="457200" indent="-457200" algn="just">
              <a:buAutoNum type="arabicParenBoth"/>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Emphasizing friendship and making light of personal interest</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（重友情，轻私利）</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t>
            </a:r>
          </a:p>
          <a:p>
            <a:pPr marL="457200" indent="-457200" algn="just">
              <a:buAutoNum type="arabicParenBoth"/>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Staying true to one’s words</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（信守诺言）</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t>
            </a:r>
          </a:p>
          <a:p>
            <a:pPr marL="457200" indent="-457200" algn="just">
              <a:buAutoNum type="arabicParenBoth"/>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Advocating freedom and universal love</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（崇尚自由和兼爱）</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t>
            </a:r>
          </a:p>
          <a:p>
            <a:pPr marL="457200" indent="-457200" algn="just">
              <a:buAutoNum type="arabicParenBoth"/>
            </a:pPr>
            <a:endPar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endParaRPr>
          </a:p>
          <a:p>
            <a:pPr marL="457200" indent="-457200" algn="just">
              <a:buAutoNum type="arabicParenBoth"/>
            </a:pPr>
            <a:endPar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endParaRPr>
          </a:p>
        </p:txBody>
      </p:sp>
    </p:spTree>
    <p:extLst>
      <p:ext uri="{BB962C8B-B14F-4D97-AF65-F5344CB8AC3E}">
        <p14:creationId xmlns:p14="http://schemas.microsoft.com/office/powerpoint/2010/main" val="2808919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3"/>
          <a:srcRect t="9720" b="9720"/>
          <a:stretch>
            <a:fillRect/>
          </a:stretch>
        </p:blipFill>
        <p:spPr>
          <a:xfrm>
            <a:off x="-1" y="0"/>
            <a:ext cx="9164565" cy="5143500"/>
          </a:xfrm>
        </p:spPr>
      </p:pic>
      <p:sp>
        <p:nvSpPr>
          <p:cNvPr id="5" name="文本框 4"/>
          <p:cNvSpPr txBox="1"/>
          <p:nvPr/>
        </p:nvSpPr>
        <p:spPr>
          <a:xfrm>
            <a:off x="188715" y="283780"/>
            <a:ext cx="8766570" cy="523220"/>
          </a:xfrm>
          <a:prstGeom prst="rect">
            <a:avLst/>
          </a:prstGeom>
          <a:noFill/>
        </p:spPr>
        <p:txBody>
          <a:bodyPr wrap="square" rtlCol="0">
            <a:spAutoFit/>
          </a:bodyPr>
          <a:lstStyle/>
          <a:p>
            <a:r>
              <a:rPr kumimoji="1" lang="en-US" altLang="zh-CN" sz="2800" dirty="0" smtClean="0">
                <a:latin typeface="Arial Unicode MS" panose="020B0604020202020204" pitchFamily="34" charset="-122"/>
                <a:ea typeface="Arial Unicode MS" panose="020B0604020202020204" pitchFamily="34" charset="-122"/>
                <a:cs typeface="Arial Unicode MS" panose="020B0604020202020204" pitchFamily="34" charset="-122"/>
              </a:rPr>
              <a:t>3. Typical Story from </a:t>
            </a:r>
            <a:r>
              <a:rPr kumimoji="1" lang="en-US" altLang="zh-CN" sz="2800" i="1" dirty="0">
                <a:latin typeface="微软雅黑" panose="020B0503020204020204" pitchFamily="34" charset="-122"/>
                <a:ea typeface="微软雅黑" panose="020B0503020204020204" pitchFamily="34" charset="-122"/>
                <a:cs typeface="Arial Unicode MS" panose="020B0604020202020204" pitchFamily="34" charset="-122"/>
              </a:rPr>
              <a:t>The Water Margin</a:t>
            </a:r>
            <a:r>
              <a:rPr kumimoji="1" lang="zh-CN" altLang="en-US" sz="2800" dirty="0">
                <a:latin typeface="微软雅黑" panose="020B0503020204020204" pitchFamily="34" charset="-122"/>
                <a:ea typeface="微软雅黑" panose="020B0503020204020204" pitchFamily="34" charset="-122"/>
                <a:cs typeface="Arial Unicode MS" panose="020B0604020202020204" pitchFamily="34" charset="-122"/>
              </a:rPr>
              <a:t>（</a:t>
            </a:r>
            <a:r>
              <a:rPr kumimoji="1" lang="en-US" altLang="zh-CN" sz="2800" dirty="0">
                <a:latin typeface="微软雅黑" panose="020B0503020204020204" pitchFamily="34" charset="-122"/>
                <a:ea typeface="微软雅黑" panose="020B0503020204020204" pitchFamily="34" charset="-122"/>
                <a:cs typeface="Arial Unicode MS" panose="020B0604020202020204" pitchFamily="34" charset="-122"/>
              </a:rPr>
              <a:t>《</a:t>
            </a:r>
            <a:r>
              <a:rPr kumimoji="1" lang="zh-CN" altLang="en-US" sz="2800" dirty="0">
                <a:latin typeface="微软雅黑" panose="020B0503020204020204" pitchFamily="34" charset="-122"/>
                <a:ea typeface="微软雅黑" panose="020B0503020204020204" pitchFamily="34" charset="-122"/>
                <a:cs typeface="Arial Unicode MS" panose="020B0604020202020204" pitchFamily="34" charset="-122"/>
              </a:rPr>
              <a:t>水浒传</a:t>
            </a:r>
            <a:r>
              <a:rPr kumimoji="1" lang="en-US" altLang="zh-CN" sz="2800" dirty="0">
                <a:latin typeface="微软雅黑" panose="020B0503020204020204" pitchFamily="34" charset="-122"/>
                <a:ea typeface="微软雅黑" panose="020B0503020204020204" pitchFamily="34" charset="-122"/>
                <a:cs typeface="Arial Unicode MS" panose="020B0604020202020204" pitchFamily="34" charset="-122"/>
              </a:rPr>
              <a:t>》</a:t>
            </a:r>
            <a:r>
              <a:rPr kumimoji="1" lang="zh-CN" altLang="en-US" sz="2800" dirty="0">
                <a:latin typeface="微软雅黑" panose="020B0503020204020204" pitchFamily="34" charset="-122"/>
                <a:ea typeface="微软雅黑" panose="020B0503020204020204" pitchFamily="34" charset="-122"/>
                <a:cs typeface="Arial Unicode MS" panose="020B0604020202020204" pitchFamily="34" charset="-122"/>
              </a:rPr>
              <a:t>）</a:t>
            </a:r>
            <a:r>
              <a:rPr kumimoji="1" lang="en-US" altLang="zh-CN" sz="2800" dirty="0" smtClean="0">
                <a:latin typeface="Arial Unicode MS" panose="020B0604020202020204" pitchFamily="34" charset="-122"/>
                <a:ea typeface="Arial Unicode MS" panose="020B0604020202020204" pitchFamily="34" charset="-122"/>
                <a:cs typeface="Arial Unicode MS" panose="020B0604020202020204" pitchFamily="34" charset="-122"/>
              </a:rPr>
              <a:t> </a:t>
            </a:r>
            <a:endParaRPr kumimoji="1" lang="zh-CN" altLang="en-US" sz="2800"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6" name="文本框 5"/>
          <p:cNvSpPr txBox="1"/>
          <p:nvPr/>
        </p:nvSpPr>
        <p:spPr>
          <a:xfrm>
            <a:off x="247921" y="866343"/>
            <a:ext cx="5675116" cy="4154984"/>
          </a:xfrm>
          <a:prstGeom prst="rect">
            <a:avLst/>
          </a:prstGeom>
          <a:noFill/>
        </p:spPr>
        <p:txBody>
          <a:bodyPr wrap="square" rtlCol="0">
            <a:spAutoFit/>
          </a:bodyPr>
          <a:lstStyle/>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Chapter Three:</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Major Lu Pummels the Lord of the West (《</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鲁提辖拳打镇关西</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a:t>
            </a:r>
            <a:endPar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endParaRPr>
          </a:p>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The so-called “Lord of the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West”Zheng</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Tu</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（郑屠）</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likes a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singing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girl Jin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Cuilian</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（金翠莲）</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and seizes and marries her by force. When “Major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Lu”Lu</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Da</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（鲁达）</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hears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about it, he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is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filled with righteous indignation and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decides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to do her justice</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t>
            </a:r>
            <a:endPar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endParaRPr>
          </a:p>
        </p:txBody>
      </p:sp>
      <p:pic>
        <p:nvPicPr>
          <p:cNvPr id="3" name="图片 2"/>
          <p:cNvPicPr>
            <a:picLocks noChangeAspect="1"/>
          </p:cNvPicPr>
          <p:nvPr/>
        </p:nvPicPr>
        <p:blipFill>
          <a:blip r:embed="rId4"/>
          <a:stretch>
            <a:fillRect/>
          </a:stretch>
        </p:blipFill>
        <p:spPr>
          <a:xfrm>
            <a:off x="6386823" y="1283130"/>
            <a:ext cx="2217745" cy="33214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9128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0" y="0"/>
            <a:ext cx="9164565" cy="5143500"/>
          </a:xfrm>
        </p:spPr>
      </p:pic>
      <p:sp>
        <p:nvSpPr>
          <p:cNvPr id="6" name="文本框 5"/>
          <p:cNvSpPr txBox="1"/>
          <p:nvPr/>
        </p:nvSpPr>
        <p:spPr>
          <a:xfrm>
            <a:off x="343722" y="1232922"/>
            <a:ext cx="8456555" cy="2677656"/>
          </a:xfrm>
          <a:prstGeom prst="rect">
            <a:avLst/>
          </a:prstGeom>
          <a:noFill/>
        </p:spPr>
        <p:txBody>
          <a:bodyPr wrap="square" rtlCol="0">
            <a:spAutoFit/>
          </a:bodyPr>
          <a:lstStyle/>
          <a:p>
            <a:pPr algn="just"/>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One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day, Lu Da, Li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Zhong</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（李忠）</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and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Shi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Jin</a:t>
            </a:r>
            <a:r>
              <a:rPr kumimoji="1" lang="zh-CN" altLang="en-US" sz="2400" dirty="0" smtClean="0">
                <a:latin typeface="微软雅黑" panose="020B0503020204020204" pitchFamily="34" charset="-122"/>
                <a:ea typeface="微软雅黑" panose="020B0503020204020204" pitchFamily="34" charset="-122"/>
                <a:cs typeface="Arial Unicode MS" panose="020B0604020202020204" pitchFamily="34" charset="-122"/>
              </a:rPr>
              <a:t>（史进）</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go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to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Pan’s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restaurant for a drink.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As they are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talking about entering the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port, they hear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someone crying in the cabinet next door</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so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Lu Da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asks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the bartender to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find out the reason. Hearing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that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Zheng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Tu</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forcibly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occupies Jin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Cuilian</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as his concubine, finally drives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her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out and asks Jin family for money, Lu Da is infuriated. </a:t>
            </a:r>
          </a:p>
        </p:txBody>
      </p:sp>
    </p:spTree>
    <p:extLst>
      <p:ext uri="{BB962C8B-B14F-4D97-AF65-F5344CB8AC3E}">
        <p14:creationId xmlns:p14="http://schemas.microsoft.com/office/powerpoint/2010/main" val="708621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3"/>
          <a:srcRect t="9720" b="9720"/>
          <a:stretch>
            <a:fillRect/>
          </a:stretch>
        </p:blipFill>
        <p:spPr>
          <a:xfrm>
            <a:off x="-1" y="0"/>
            <a:ext cx="9164565" cy="5143500"/>
          </a:xfrm>
        </p:spPr>
      </p:pic>
      <p:pic>
        <p:nvPicPr>
          <p:cNvPr id="3" name="图片 2"/>
          <p:cNvPicPr>
            <a:picLocks noChangeAspect="1"/>
          </p:cNvPicPr>
          <p:nvPr/>
        </p:nvPicPr>
        <p:blipFill>
          <a:blip r:embed="rId4"/>
          <a:stretch>
            <a:fillRect/>
          </a:stretch>
        </p:blipFill>
        <p:spPr>
          <a:xfrm>
            <a:off x="5689578" y="2578741"/>
            <a:ext cx="3474986" cy="2564760"/>
          </a:xfrm>
          <a:prstGeom prst="rect">
            <a:avLst/>
          </a:prstGeom>
          <a:ln>
            <a:noFill/>
          </a:ln>
          <a:effectLst>
            <a:softEdge rad="112500"/>
          </a:effectLst>
        </p:spPr>
      </p:pic>
      <p:sp>
        <p:nvSpPr>
          <p:cNvPr id="6" name="文本框 5"/>
          <p:cNvSpPr txBox="1"/>
          <p:nvPr/>
        </p:nvSpPr>
        <p:spPr>
          <a:xfrm>
            <a:off x="132812" y="397163"/>
            <a:ext cx="6180423" cy="4524315"/>
          </a:xfrm>
          <a:prstGeom prst="rect">
            <a:avLst/>
          </a:prstGeom>
          <a:noFill/>
        </p:spPr>
        <p:txBody>
          <a:bodyPr wrap="square" rtlCol="0">
            <a:spAutoFit/>
          </a:bodyPr>
          <a:lstStyle/>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Lu Da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immediately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presents some silver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for the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Jin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family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and helps them to contrive a method to escape. Next day, in the early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morning,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Lu Da rushes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to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the inn where the Jin family live and escorts them to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escape from the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claws of Zheng Tu. Then Lu Da goes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to the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butcher’s shop of Zheng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Tu</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deliberately infuriates him, provokes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a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fight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and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beats Zheng </a:t>
            </a:r>
            <a:r>
              <a:rPr kumimoji="1" lang="en-US" altLang="zh-CN" sz="2400" dirty="0" err="1" smtClean="0">
                <a:latin typeface="微软雅黑" panose="020B0503020204020204" pitchFamily="34" charset="-122"/>
                <a:ea typeface="微软雅黑" panose="020B0503020204020204" pitchFamily="34" charset="-122"/>
                <a:cs typeface="Arial Unicode MS" panose="020B0604020202020204" pitchFamily="34" charset="-122"/>
              </a:rPr>
              <a:t>Tu</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to death. Then he runs </a:t>
            </a:r>
            <a:r>
              <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rPr>
              <a:t>out of the south </a:t>
            </a: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gate.</a:t>
            </a:r>
            <a:endParaRPr kumimoji="1" lang="en-US" altLang="zh-CN" sz="2400" dirty="0">
              <a:latin typeface="微软雅黑" panose="020B0503020204020204" pitchFamily="34" charset="-122"/>
              <a:ea typeface="微软雅黑" panose="020B0503020204020204" pitchFamily="34" charset="-122"/>
              <a:cs typeface="Arial Unicode MS" panose="020B0604020202020204" pitchFamily="34" charset="-122"/>
            </a:endParaRPr>
          </a:p>
          <a:p>
            <a:pPr marL="457200" indent="-457200" algn="just">
              <a:buAutoNum type="arabicParenBoth"/>
            </a:pPr>
            <a:endPar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endParaRPr>
          </a:p>
        </p:txBody>
      </p:sp>
    </p:spTree>
    <p:extLst>
      <p:ext uri="{BB962C8B-B14F-4D97-AF65-F5344CB8AC3E}">
        <p14:creationId xmlns:p14="http://schemas.microsoft.com/office/powerpoint/2010/main" val="3666047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3"/>
          <a:srcRect t="9720" b="9720"/>
          <a:stretch>
            <a:fillRect/>
          </a:stretch>
        </p:blipFill>
        <p:spPr>
          <a:xfrm>
            <a:off x="-1" y="0"/>
            <a:ext cx="9164565" cy="5143500"/>
          </a:xfrm>
        </p:spPr>
      </p:pic>
      <p:sp>
        <p:nvSpPr>
          <p:cNvPr id="6" name="文本框 5"/>
          <p:cNvSpPr txBox="1"/>
          <p:nvPr/>
        </p:nvSpPr>
        <p:spPr>
          <a:xfrm>
            <a:off x="534095" y="619174"/>
            <a:ext cx="7853387" cy="1938992"/>
          </a:xfrm>
          <a:prstGeom prst="rect">
            <a:avLst/>
          </a:prstGeom>
          <a:noFill/>
        </p:spPr>
        <p:txBody>
          <a:bodyPr wrap="square" rtlCol="0">
            <a:spAutoFit/>
          </a:bodyPr>
          <a:lstStyle/>
          <a:p>
            <a:pPr algn="just"/>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    Questions:</a:t>
            </a:r>
          </a:p>
          <a:p>
            <a:pPr marL="457200" indent="-457200" algn="just">
              <a:buAutoNum type="arabicPeriod"/>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What kind of Chinese chivalrous spirit does Lu Da demonstrate?</a:t>
            </a:r>
          </a:p>
          <a:p>
            <a:pPr marL="457200" indent="-457200" algn="just">
              <a:buAutoNum type="arabicPeriod"/>
            </a:pPr>
            <a:r>
              <a:rPr kumimoji="1" lang="en-US" altLang="zh-CN" sz="2400" dirty="0" smtClean="0">
                <a:latin typeface="微软雅黑" panose="020B0503020204020204" pitchFamily="34" charset="-122"/>
                <a:ea typeface="微软雅黑" panose="020B0503020204020204" pitchFamily="34" charset="-122"/>
                <a:cs typeface="Arial Unicode MS" panose="020B0604020202020204" pitchFamily="34" charset="-122"/>
              </a:rPr>
              <a:t>What are the similarities and differences between Chinese and Western chivalry? </a:t>
            </a:r>
            <a:endParaRPr kumimoji="1" lang="zh-CN" altLang="en-US" sz="2400" dirty="0">
              <a:latin typeface="微软雅黑" panose="020B0503020204020204" pitchFamily="34" charset="-122"/>
              <a:ea typeface="微软雅黑" panose="020B0503020204020204" pitchFamily="34" charset="-122"/>
              <a:cs typeface="Arial Unicode MS" panose="020B0604020202020204" pitchFamily="34" charset="-122"/>
            </a:endParaRPr>
          </a:p>
        </p:txBody>
      </p:sp>
      <p:pic>
        <p:nvPicPr>
          <p:cNvPr id="5" name="图片 4"/>
          <p:cNvPicPr>
            <a:picLocks noChangeAspect="1"/>
          </p:cNvPicPr>
          <p:nvPr/>
        </p:nvPicPr>
        <p:blipFill>
          <a:blip r:embed="rId4"/>
          <a:stretch>
            <a:fillRect/>
          </a:stretch>
        </p:blipFill>
        <p:spPr>
          <a:xfrm>
            <a:off x="6455486" y="2076040"/>
            <a:ext cx="2320537" cy="3067460"/>
          </a:xfrm>
          <a:prstGeom prst="ellipse">
            <a:avLst/>
          </a:prstGeom>
          <a:ln>
            <a:noFill/>
          </a:ln>
          <a:effectLst>
            <a:softEdge rad="112500"/>
          </a:effectLst>
        </p:spPr>
      </p:pic>
    </p:spTree>
    <p:extLst>
      <p:ext uri="{BB962C8B-B14F-4D97-AF65-F5344CB8AC3E}">
        <p14:creationId xmlns:p14="http://schemas.microsoft.com/office/powerpoint/2010/main" val="832891256"/>
      </p:ext>
    </p:extLst>
  </p:cSld>
  <p:clrMapOvr>
    <a:masterClrMapping/>
  </p:clrMapOvr>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617</Words>
  <Application>Microsoft Office PowerPoint</Application>
  <PresentationFormat>全屏显示(16:9)</PresentationFormat>
  <Paragraphs>31</Paragraphs>
  <Slides>11</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Arial Unicode MS</vt:lpstr>
      <vt:lpstr>Charter Black</vt:lpstr>
      <vt:lpstr>华文行楷</vt:lpstr>
      <vt:lpstr>宋体</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武汉科技大学城市学院</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 琴芳</dc:creator>
  <cp:lastModifiedBy>Administrator</cp:lastModifiedBy>
  <cp:revision>34</cp:revision>
  <dcterms:created xsi:type="dcterms:W3CDTF">2021-02-26T04:15:39Z</dcterms:created>
  <dcterms:modified xsi:type="dcterms:W3CDTF">2021-02-28T05:54:52Z</dcterms:modified>
</cp:coreProperties>
</file>