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5" r:id="rId6"/>
    <p:sldId id="266" r:id="rId7"/>
    <p:sldId id="268" r:id="rId8"/>
    <p:sldId id="267" r:id="rId9"/>
    <p:sldId id="257" r:id="rId10"/>
    <p:sldId id="258" r:id="rId11"/>
  </p:sldIdLst>
  <p:sldSz cx="9144000" cy="5143500" type="screen16x9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8ea4e75bdf4bdc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40" y="3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513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0443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9586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087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908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563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0452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3">
            <a:extLst>
              <a:ext uri="{FF2B5EF4-FFF2-40B4-BE49-F238E27FC236}">
                <a16:creationId xmlns:a16="http://schemas.microsoft.com/office/drawing/2014/main" id="{2E5A1F41-F202-4449-A883-1F5D191E8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720" b="9720"/>
          <a:stretch>
            <a:fillRect/>
          </a:stretch>
        </p:blipFill>
        <p:spPr>
          <a:xfrm>
            <a:off x="0" y="0"/>
            <a:ext cx="9164564" cy="51434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80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1751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639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4684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56965-614E-BB4C-8ACA-7C9A3D4CE8D2}" type="datetimeFigureOut">
              <a:rPr kumimoji="1" lang="zh-CN" altLang="en-US" smtClean="0"/>
              <a:t>2021/3/7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C452-2E18-5847-BCA5-48489C922A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147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76" y="-14166"/>
            <a:ext cx="9156076" cy="515766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0940" y="1213098"/>
            <a:ext cx="42242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400" dirty="0">
                <a:latin typeface="Charter Black"/>
                <a:cs typeface="Charter Black"/>
              </a:rPr>
              <a:t>CHINA STORY</a:t>
            </a:r>
            <a:endParaRPr kumimoji="1" lang="zh-CN" altLang="en-US" sz="4400" dirty="0"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2353" y="2031720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>
                <a:latin typeface="华文行楷"/>
                <a:ea typeface="华文行楷"/>
                <a:cs typeface="华文行楷"/>
              </a:rPr>
              <a:t>中国故事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2824" y="3929529"/>
            <a:ext cx="3076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i="1" dirty="0">
                <a:latin typeface="Times New Roman"/>
                <a:cs typeface="Times New Roman"/>
              </a:rPr>
              <a:t>Tells the story of</a:t>
            </a:r>
            <a:r>
              <a:rPr kumimoji="1" lang="zh-CN" altLang="en-US" b="1" i="1" dirty="0">
                <a:latin typeface="Times New Roman"/>
                <a:cs typeface="Times New Roman"/>
              </a:rPr>
              <a:t> </a:t>
            </a:r>
            <a:r>
              <a:rPr kumimoji="1" lang="en-US" altLang="zh-CN" b="1" i="1" dirty="0">
                <a:latin typeface="Times New Roman"/>
                <a:cs typeface="Times New Roman"/>
              </a:rPr>
              <a:t>a</a:t>
            </a:r>
            <a:r>
              <a:rPr kumimoji="1" lang="zh-CN" altLang="en-US" b="1" i="1" dirty="0">
                <a:latin typeface="Times New Roman"/>
                <a:cs typeface="Times New Roman"/>
              </a:rPr>
              <a:t> </a:t>
            </a:r>
            <a:r>
              <a:rPr kumimoji="1" lang="en-US" altLang="zh-CN" b="1" i="1" dirty="0">
                <a:latin typeface="Times New Roman"/>
                <a:cs typeface="Times New Roman"/>
              </a:rPr>
              <a:t>real China </a:t>
            </a:r>
            <a:endParaRPr kumimoji="1" lang="zh-CN" altLang="en-US" b="1" i="1" dirty="0">
              <a:latin typeface="Times New Roman"/>
              <a:cs typeface="Times New Roman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800" y="4322197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华文行楷"/>
                <a:ea typeface="华文行楷"/>
                <a:cs typeface="华文行楷"/>
              </a:rPr>
              <a:t>讲述一个真实的中国</a:t>
            </a:r>
          </a:p>
        </p:txBody>
      </p:sp>
    </p:spTree>
    <p:extLst>
      <p:ext uri="{BB962C8B-B14F-4D97-AF65-F5344CB8AC3E}">
        <p14:creationId xmlns:p14="http://schemas.microsoft.com/office/powerpoint/2010/main" val="4044236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6077" b="6077"/>
          <a:stretch>
            <a:fillRect/>
          </a:stretch>
        </p:blipFill>
        <p:spPr>
          <a:xfrm>
            <a:off x="0" y="-1"/>
            <a:ext cx="9200788" cy="5143501"/>
          </a:xfrm>
        </p:spPr>
      </p:pic>
      <p:sp>
        <p:nvSpPr>
          <p:cNvPr id="5" name="文本框 4"/>
          <p:cNvSpPr txBox="1"/>
          <p:nvPr/>
        </p:nvSpPr>
        <p:spPr>
          <a:xfrm>
            <a:off x="2435412" y="1598706"/>
            <a:ext cx="4950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>
                <a:latin typeface="Times New Roman"/>
                <a:cs typeface="Times New Roman"/>
              </a:rPr>
              <a:t>Thank you!</a:t>
            </a:r>
            <a:endParaRPr kumimoji="1" lang="zh-CN" altLang="en-US" sz="72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776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D9D74F38-65FA-4B55-8928-1C7298EC9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Introduction of the Story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1E41580-ADD4-497B-B3B1-969E32CCF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746" y="1139252"/>
            <a:ext cx="2719508" cy="36933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0656AA6-B2FE-461B-A1EF-CD89908ADD67}"/>
              </a:ext>
            </a:extLst>
          </p:cNvPr>
          <p:cNvSpPr txBox="1"/>
          <p:nvPr/>
        </p:nvSpPr>
        <p:spPr>
          <a:xfrm>
            <a:off x="4174761" y="1240510"/>
            <a:ext cx="4512039" cy="3055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What’s the function of Pinyin?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kumimoji="1"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When was Pinyin created and who created it? </a:t>
            </a:r>
          </a:p>
        </p:txBody>
      </p:sp>
    </p:spTree>
    <p:extLst>
      <p:ext uri="{BB962C8B-B14F-4D97-AF65-F5344CB8AC3E}">
        <p14:creationId xmlns:p14="http://schemas.microsoft.com/office/powerpoint/2010/main" val="42977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老外学拼音 的图像结果">
            <a:extLst>
              <a:ext uri="{FF2B5EF4-FFF2-40B4-BE49-F238E27FC236}">
                <a16:creationId xmlns:a16="http://schemas.microsoft.com/office/drawing/2014/main" id="{AA5DB76F-02EC-4954-9140-96635AE7C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424" y="1069521"/>
            <a:ext cx="2050801" cy="16430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BBFDDC9-71CA-46E6-B12B-C5CF8D27BC0A}"/>
              </a:ext>
            </a:extLst>
          </p:cNvPr>
          <p:cNvSpPr txBox="1"/>
          <p:nvPr/>
        </p:nvSpPr>
        <p:spPr>
          <a:xfrm>
            <a:off x="621692" y="92088"/>
            <a:ext cx="4840216" cy="5052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 of Pinyin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Pinyin has vastly increased literacy throughout the country;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eased the classroom agonies of foreigners studying Chinese;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afforded the blind a way to read the language in Braille (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盲文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facilitated the rapid entry of Chinese on computer keyboards and cellphones.</a:t>
            </a:r>
          </a:p>
        </p:txBody>
      </p:sp>
      <p:pic>
        <p:nvPicPr>
          <p:cNvPr id="1028" name="Picture 4" descr="扫盲 的图像结果">
            <a:extLst>
              <a:ext uri="{FF2B5EF4-FFF2-40B4-BE49-F238E27FC236}">
                <a16:creationId xmlns:a16="http://schemas.microsoft.com/office/drawing/2014/main" id="{4B4A2607-D3B2-46DA-8580-F125265CB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170" y="593221"/>
            <a:ext cx="1596118" cy="2176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查看源图像">
            <a:extLst>
              <a:ext uri="{FF2B5EF4-FFF2-40B4-BE49-F238E27FC236}">
                <a16:creationId xmlns:a16="http://schemas.microsoft.com/office/drawing/2014/main" id="{B0AAF688-CA28-4946-B5AB-A658FED7D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73" y="2931532"/>
            <a:ext cx="2156807" cy="190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手机拼音输入 的图像结果">
            <a:extLst>
              <a:ext uri="{FF2B5EF4-FFF2-40B4-BE49-F238E27FC236}">
                <a16:creationId xmlns:a16="http://schemas.microsoft.com/office/drawing/2014/main" id="{C67639BD-D1D8-47AB-A265-D158FBDCA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837826"/>
            <a:ext cx="28575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64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oogle blog 的图像结果">
            <a:extLst>
              <a:ext uri="{FF2B5EF4-FFF2-40B4-BE49-F238E27FC236}">
                <a16:creationId xmlns:a16="http://schemas.microsoft.com/office/drawing/2014/main" id="{3EB75D13-81B1-4CE8-96B7-71A7DFD52F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8" r="20993"/>
          <a:stretch/>
        </p:blipFill>
        <p:spPr bwMode="auto">
          <a:xfrm>
            <a:off x="7000875" y="1964870"/>
            <a:ext cx="1722664" cy="1905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对话气泡: 圆角矩形 2">
            <a:extLst>
              <a:ext uri="{FF2B5EF4-FFF2-40B4-BE49-F238E27FC236}">
                <a16:creationId xmlns:a16="http://schemas.microsoft.com/office/drawing/2014/main" id="{CCA741D0-48B0-4320-A900-71D33863C232}"/>
              </a:ext>
            </a:extLst>
          </p:cNvPr>
          <p:cNvSpPr/>
          <p:nvPr/>
        </p:nvSpPr>
        <p:spPr>
          <a:xfrm>
            <a:off x="1424667" y="522632"/>
            <a:ext cx="4751614" cy="2359479"/>
          </a:xfrm>
          <a:prstGeom prst="wedgeRoundRectCallout">
            <a:avLst>
              <a:gd name="adj1" fmla="val 61470"/>
              <a:gd name="adj2" fmla="val 44154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rgbClr val="0070C0"/>
                </a:solidFill>
              </a:rPr>
              <a:t>Google wrote on its blog:</a:t>
            </a:r>
          </a:p>
          <a:p>
            <a:pPr algn="ctr"/>
            <a:r>
              <a:rPr lang="en-US" altLang="zh-CN" sz="2800" dirty="0">
                <a:solidFill>
                  <a:srgbClr val="0070C0"/>
                </a:solidFill>
              </a:rPr>
              <a:t>It (Pinyin) bridged multiple Chinese dialects with its shared designations of sound</a:t>
            </a:r>
            <a:r>
              <a:rPr lang="en-US" altLang="zh-CN" dirty="0">
                <a:solidFill>
                  <a:srgbClr val="0070C0"/>
                </a:solidFill>
              </a:rPr>
              <a:t>.</a:t>
            </a:r>
            <a:endParaRPr lang="zh-CN" altLang="en-US" dirty="0">
              <a:solidFill>
                <a:srgbClr val="0070C0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C390958F-217D-4140-8ADC-85BBD1587515}"/>
              </a:ext>
            </a:extLst>
          </p:cNvPr>
          <p:cNvGrpSpPr/>
          <p:nvPr/>
        </p:nvGrpSpPr>
        <p:grpSpPr>
          <a:xfrm>
            <a:off x="2073728" y="3339318"/>
            <a:ext cx="4514850" cy="1281550"/>
            <a:chOff x="1530803" y="3476505"/>
            <a:chExt cx="4514850" cy="1281550"/>
          </a:xfrm>
        </p:grpSpPr>
        <p:pic>
          <p:nvPicPr>
            <p:cNvPr id="2052" name="Picture 4" descr="查看源图像">
              <a:extLst>
                <a:ext uri="{FF2B5EF4-FFF2-40B4-BE49-F238E27FC236}">
                  <a16:creationId xmlns:a16="http://schemas.microsoft.com/office/drawing/2014/main" id="{B0E01604-77B0-4C2B-8802-6C015318E0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94" b="70774"/>
            <a:stretch/>
          </p:blipFill>
          <p:spPr bwMode="auto">
            <a:xfrm>
              <a:off x="1530803" y="3476505"/>
              <a:ext cx="2947307" cy="1281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查看源图像">
              <a:extLst>
                <a:ext uri="{FF2B5EF4-FFF2-40B4-BE49-F238E27FC236}">
                  <a16:creationId xmlns:a16="http://schemas.microsoft.com/office/drawing/2014/main" id="{2A8BDD66-026E-469F-A293-99850769C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97" t="36985" r="13175" b="43331"/>
            <a:stretch/>
          </p:blipFill>
          <p:spPr bwMode="auto">
            <a:xfrm>
              <a:off x="4208689" y="3869870"/>
              <a:ext cx="1836964" cy="506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542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AC86C8-BA8B-4517-99B3-C28AC83A5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Father of Pinyin 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4A3538B-6E86-4208-B45B-2F36B12A1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680" y="1243515"/>
            <a:ext cx="3598328" cy="38312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9C8188E-E724-4994-AABE-DEC191E4D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986" y="1648972"/>
            <a:ext cx="3314700" cy="49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22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38FC790-7A74-4895-9093-420711EBD278}"/>
              </a:ext>
            </a:extLst>
          </p:cNvPr>
          <p:cNvSpPr txBox="1"/>
          <p:nvPr/>
        </p:nvSpPr>
        <p:spPr>
          <a:xfrm>
            <a:off x="621692" y="328852"/>
            <a:ext cx="7656894" cy="412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 of Zhou </a:t>
            </a:r>
            <a:r>
              <a:rPr kumimoji="1" lang="en-US" altLang="zh-CN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Youguang</a:t>
            </a:r>
            <a:endParaRPr kumimoji="1" lang="en-US" altLang="zh-CN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Born in China on Jan. 13, 1906, Zhou </a:t>
            </a:r>
            <a:r>
              <a:rPr kumimoji="1"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Youguang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developed an interest in linguistics when he was a teenager.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He studied economics and linguistics as a college student.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Throughout his career, he </a:t>
            </a:r>
            <a:r>
              <a:rPr kumimoji="1"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taught economics 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as a college professor until the Chinese government placed him at the head of a committee to reform the Chinese  language to improve literacy in 1955.</a:t>
            </a:r>
          </a:p>
        </p:txBody>
      </p:sp>
    </p:spTree>
    <p:extLst>
      <p:ext uri="{BB962C8B-B14F-4D97-AF65-F5344CB8AC3E}">
        <p14:creationId xmlns:p14="http://schemas.microsoft.com/office/powerpoint/2010/main" val="111865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38FC790-7A74-4895-9093-420711EBD278}"/>
              </a:ext>
            </a:extLst>
          </p:cNvPr>
          <p:cNvSpPr txBox="1"/>
          <p:nvPr/>
        </p:nvSpPr>
        <p:spPr>
          <a:xfrm>
            <a:off x="621692" y="328852"/>
            <a:ext cx="7779358" cy="412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 of Zhou </a:t>
            </a:r>
            <a:r>
              <a:rPr kumimoji="1" lang="en-US" altLang="zh-CN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Youguang</a:t>
            </a:r>
            <a:endParaRPr kumimoji="1" lang="en-US" altLang="zh-CN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For three years, he and members of the committee developed Pinyin, the system of Romanized Chinese writing that has become the international standard since its introduction in 1958.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Known as the “</a:t>
            </a:r>
            <a:r>
              <a:rPr kumimoji="1"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Father of Pinyin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”, he went on to write 40 books, and he translated the Encyclopedia Britannica into Chinese.</a:t>
            </a: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Mr. Zhou articulated the philosophy that he said sustained him through his years in the labor camp. </a:t>
            </a:r>
          </a:p>
        </p:txBody>
      </p:sp>
    </p:spTree>
    <p:extLst>
      <p:ext uri="{BB962C8B-B14F-4D97-AF65-F5344CB8AC3E}">
        <p14:creationId xmlns:p14="http://schemas.microsoft.com/office/powerpoint/2010/main" val="50481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5073EC-4DE7-4990-9E55-FFA9C598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11F5115-0E04-4B85-8019-E2D9B972B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372100" y="1934723"/>
            <a:ext cx="3314700" cy="4968649"/>
          </a:xfrm>
          <a:prstGeom prst="rect">
            <a:avLst/>
          </a:prstGeom>
        </p:spPr>
      </p:pic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B04B6546-7BD4-4B2D-802E-FB0414B56B4D}"/>
              </a:ext>
            </a:extLst>
          </p:cNvPr>
          <p:cNvSpPr/>
          <p:nvPr/>
        </p:nvSpPr>
        <p:spPr>
          <a:xfrm>
            <a:off x="938892" y="1428750"/>
            <a:ext cx="4000501" cy="1943100"/>
          </a:xfrm>
          <a:prstGeom prst="wedgeRoundRectCallout">
            <a:avLst>
              <a:gd name="adj1" fmla="val 57442"/>
              <a:gd name="adj2" fmla="val 77718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rgbClr val="0070C0"/>
                </a:solidFill>
              </a:rPr>
              <a:t>“When you encounter difficulties, you need to be optimistic. The pessimists tend to die.”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0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t="9720" b="9720"/>
          <a:stretch>
            <a:fillRect/>
          </a:stretch>
        </p:blipFill>
        <p:spPr>
          <a:xfrm>
            <a:off x="0" y="-76748"/>
            <a:ext cx="9164565" cy="5143500"/>
          </a:xfrm>
        </p:spPr>
      </p:pic>
      <p:sp>
        <p:nvSpPr>
          <p:cNvPr id="5" name="文本框 4"/>
          <p:cNvSpPr txBox="1"/>
          <p:nvPr/>
        </p:nvSpPr>
        <p:spPr>
          <a:xfrm>
            <a:off x="2309801" y="517826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>
                <a:latin typeface="华文行楷"/>
                <a:ea typeface="华文行楷"/>
                <a:cs typeface="华文行楷"/>
              </a:rPr>
              <a:t>故事小结及运用情景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0884" y="1265085"/>
            <a:ext cx="77677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/>
              <a:t>         </a:t>
            </a:r>
            <a:r>
              <a:rPr kumimoji="1" lang="zh-CN" altLang="en-US" sz="2000" b="1" dirty="0"/>
              <a:t>故事从汉语拼音对中国人乃至世界人民的影响引入，从其创始人（周有光）生平的角度讲述了汉语拼音诞生的简要过程。通过周有光</a:t>
            </a:r>
            <a:r>
              <a:rPr kumimoji="1" lang="en-US" altLang="zh-CN" sz="2000" b="1" dirty="0"/>
              <a:t>49</a:t>
            </a:r>
            <a:r>
              <a:rPr kumimoji="1" lang="zh-CN" altLang="en-US" sz="2000" b="1" dirty="0"/>
              <a:t>岁开始由经济学转入语言学，服从国家大局，发挥个人潜质，经过</a:t>
            </a:r>
            <a:r>
              <a:rPr kumimoji="1" lang="en-US" altLang="zh-CN" sz="2000" b="1" dirty="0"/>
              <a:t>3</a:t>
            </a:r>
            <a:r>
              <a:rPr kumimoji="1" lang="zh-CN" altLang="en-US" sz="2000" b="1" dirty="0"/>
              <a:t>年时间取得了划时代的语言学领域的成果的案例，体现了学习能力迁移、个人理想抱负与国家利益的关系，能够与启发、激励学生注重学习能力提高、培养家国情怀。</a:t>
            </a:r>
            <a:endParaRPr kumimoji="1" lang="en-US" altLang="zh-CN" sz="2000" b="1" dirty="0"/>
          </a:p>
          <a:p>
            <a:endParaRPr kumimoji="1" lang="en-US" altLang="zh-CN" sz="2000" b="1" dirty="0"/>
          </a:p>
          <a:p>
            <a:r>
              <a:rPr kumimoji="1" lang="zh-CN" altLang="en-US" sz="2000" b="1" dirty="0"/>
              <a:t>    故事作为</a:t>
            </a:r>
            <a:r>
              <a:rPr kumimoji="1" lang="zh-CN" altLang="zh-CN" sz="2000" b="1" dirty="0"/>
              <a:t>《</a:t>
            </a:r>
            <a:r>
              <a:rPr kumimoji="1" lang="zh-CN" altLang="en-US" sz="2000" b="1" dirty="0"/>
              <a:t>英语语言学</a:t>
            </a:r>
            <a:r>
              <a:rPr kumimoji="1" lang="en-US" altLang="zh-CN" sz="2000" b="1" dirty="0"/>
              <a:t>》</a:t>
            </a:r>
            <a:r>
              <a:rPr kumimoji="1" lang="zh-CN" altLang="en-US" sz="2000" b="1" dirty="0"/>
              <a:t>第</a:t>
            </a:r>
            <a:r>
              <a:rPr kumimoji="1" lang="en-US" altLang="zh-CN" sz="2000" b="1" dirty="0"/>
              <a:t>2</a:t>
            </a:r>
            <a:r>
              <a:rPr kumimoji="1" lang="zh-CN" altLang="en-US" sz="2000" b="1" dirty="0"/>
              <a:t>章语音学知识拓展，增加学生对母语知识的了解，明确拼音与国际音标的关系，增强文化自信；帮助认识专业学习与未来职业发展的关系。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153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419</Words>
  <Application>Microsoft Office PowerPoint</Application>
  <PresentationFormat>全屏显示(16:9)</PresentationFormat>
  <Paragraphs>30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Charter Black</vt:lpstr>
      <vt:lpstr>华文行楷</vt:lpstr>
      <vt:lpstr>Arial</vt:lpstr>
      <vt:lpstr>Calibri</vt:lpstr>
      <vt:lpstr>Times New Roman</vt:lpstr>
      <vt:lpstr>Office 主题</vt:lpstr>
      <vt:lpstr>PowerPoint 演示文稿</vt:lpstr>
      <vt:lpstr>Introduction of the Story</vt:lpstr>
      <vt:lpstr>PowerPoint 演示文稿</vt:lpstr>
      <vt:lpstr>PowerPoint 演示文稿</vt:lpstr>
      <vt:lpstr>Father of Pinyin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武汉科技大学城市学院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琴芳</dc:creator>
  <cp:lastModifiedBy>Dell</cp:lastModifiedBy>
  <cp:revision>19</cp:revision>
  <dcterms:created xsi:type="dcterms:W3CDTF">2021-02-26T04:15:39Z</dcterms:created>
  <dcterms:modified xsi:type="dcterms:W3CDTF">2021-03-07T02:49:47Z</dcterms:modified>
</cp:coreProperties>
</file>