
<file path=[Content_Types].xml><?xml version="1.0" encoding="utf-8"?>
<Types xmlns="http://schemas.openxmlformats.org/package/2006/content-types">
  <Default Extension="emf" ContentType="image/x-emf"/>
  <Default Extension="jfif" ContentType="image/jpeg"/>
  <Default Extension="jpeg" ContentType="image/jpeg"/>
  <Default Extension="jpg" ContentType="image/jpeg"/>
  <Default Extension="mp3" ContentType="audio/m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13"/>
  </p:notesMasterIdLst>
  <p:sldIdLst>
    <p:sldId id="281" r:id="rId3"/>
    <p:sldId id="285" r:id="rId4"/>
    <p:sldId id="290" r:id="rId5"/>
    <p:sldId id="288" r:id="rId6"/>
    <p:sldId id="289" r:id="rId7"/>
    <p:sldId id="292" r:id="rId8"/>
    <p:sldId id="296" r:id="rId9"/>
    <p:sldId id="295" r:id="rId10"/>
    <p:sldId id="282" r:id="rId11"/>
    <p:sldId id="283" r:id="rId12"/>
  </p:sldIdLst>
  <p:sldSz cx="12192000" cy="6858000"/>
  <p:notesSz cx="6858000" cy="9144000"/>
  <p:custDataLst>
    <p:tags r:id="rId14"/>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3D88"/>
    <a:srgbClr val="D34C5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83" d="100"/>
          <a:sy n="83" d="100"/>
        </p:scale>
        <p:origin x="686"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presProps" Target="presProp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5D5F12C-B875-4643-8EEA-1C2F5E2B3672}" type="datetimeFigureOut">
              <a:rPr lang="zh-CN" altLang="en-US" smtClean="0"/>
              <a:t>2021/3/6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8809FB-8318-4283-86AA-2337CAA766F4}" type="slidenum">
              <a:rPr lang="zh-CN" altLang="en-US" smtClean="0"/>
              <a:t>‹#›</a:t>
            </a:fld>
            <a:endParaRPr lang="zh-CN" altLang="en-US"/>
          </a:p>
        </p:txBody>
      </p:sp>
    </p:spTree>
    <p:extLst>
      <p:ext uri="{BB962C8B-B14F-4D97-AF65-F5344CB8AC3E}">
        <p14:creationId xmlns:p14="http://schemas.microsoft.com/office/powerpoint/2010/main" val="11308847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CF4EE9-D540-4509-A541-D29E0FE5BA1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3122691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CF4EE9-D540-4509-A541-D29E0FE5BA1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6581036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CF4EE9-D540-4509-A541-D29E0FE5BA1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58257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CF4EE9-D540-4509-A541-D29E0FE5BA1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88760447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CF4EE9-D540-4509-A541-D29E0FE5BA1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420211753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CF4EE9-D540-4509-A541-D29E0FE5BA1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2638660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9CF4EE9-D540-4509-A541-D29E0FE5BA1A}"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宋体"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Tree>
    <p:extLst>
      <p:ext uri="{BB962C8B-B14F-4D97-AF65-F5344CB8AC3E}">
        <p14:creationId xmlns:p14="http://schemas.microsoft.com/office/powerpoint/2010/main" val="17078613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单击以编辑母版副标题样式</a:t>
            </a:r>
          </a:p>
        </p:txBody>
      </p:sp>
      <p:sp>
        <p:nvSpPr>
          <p:cNvPr id="4" name="日期占位符 3"/>
          <p:cNvSpPr>
            <a:spLocks noGrp="1"/>
          </p:cNvSpPr>
          <p:nvPr>
            <p:ph type="dt" sz="half" idx="10"/>
          </p:nvPr>
        </p:nvSpPr>
        <p:spPr/>
        <p:txBody>
          <a:bodyPr/>
          <a:lstStyle/>
          <a:p>
            <a:fld id="{6376ED7D-C2D1-4071-8461-5924A497BB88}"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1957234368"/>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376ED7D-C2D1-4071-8461-5924A497BB88}"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439352919"/>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376ED7D-C2D1-4071-8461-5924A497BB88}"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1701207487"/>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E9C3DBE0-D4B1-4E1D-9F00-37020DB92D18}"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4652721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9C3DBE0-D4B1-4E1D-9F00-37020DB92D18}"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36736717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E9C3DBE0-D4B1-4E1D-9F00-37020DB92D18}"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185263901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9"/>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E9C3DBE0-D4B1-4E1D-9F00-37020DB92D18}" type="datetimeFigureOut">
              <a:rPr lang="zh-CN" altLang="en-US" smtClean="0"/>
              <a:t>2021/3/6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38117754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9"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1"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E9C3DBE0-D4B1-4E1D-9F00-37020DB92D18}" type="datetimeFigureOut">
              <a:rPr lang="zh-CN" altLang="en-US" smtClean="0"/>
              <a:t>2021/3/6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7332143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E9C3DBE0-D4B1-4E1D-9F00-37020DB92D18}" type="datetimeFigureOut">
              <a:rPr lang="zh-CN" altLang="en-US" smtClean="0"/>
              <a:t>2021/3/6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381208804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E9C3DBE0-D4B1-4E1D-9F00-37020DB92D18}" type="datetimeFigureOut">
              <a:rPr lang="zh-CN" altLang="en-US" smtClean="0"/>
              <a:t>2021/3/6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98164064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9C3DBE0-D4B1-4E1D-9F00-37020DB92D18}" type="datetimeFigureOut">
              <a:rPr lang="zh-CN" altLang="en-US" smtClean="0"/>
              <a:t>2021/3/6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4818575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6376ED7D-C2D1-4071-8461-5924A497BB88}"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3678796655"/>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E9C3DBE0-D4B1-4E1D-9F00-37020DB92D18}" type="datetimeFigureOut">
              <a:rPr lang="zh-CN" altLang="en-US" smtClean="0"/>
              <a:t>2021/3/6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8875922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9C3DBE0-D4B1-4E1D-9F00-37020DB92D18}"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81316189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1" y="365126"/>
            <a:ext cx="7734300" cy="5811839"/>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E9C3DBE0-D4B1-4E1D-9F00-37020DB92D18}"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1520337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p:cNvSpPr>
            <a:spLocks noGrp="1"/>
          </p:cNvSpPr>
          <p:nvPr>
            <p:ph type="dt" sz="half" idx="10"/>
          </p:nvPr>
        </p:nvSpPr>
        <p:spPr/>
        <p:txBody>
          <a:bodyPr/>
          <a:lstStyle/>
          <a:p>
            <a:fld id="{6376ED7D-C2D1-4071-8461-5924A497BB88}" type="datetimeFigureOut">
              <a:rPr lang="zh-CN" altLang="en-US" smtClean="0"/>
              <a:t>2021/3/6</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3190937867"/>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6376ED7D-C2D1-4071-8461-5924A497BB88}" type="datetimeFigureOut">
              <a:rPr lang="zh-CN" altLang="en-US" smtClean="0"/>
              <a:t>2021/3/6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1689286025"/>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6376ED7D-C2D1-4071-8461-5924A497BB88}" type="datetimeFigureOut">
              <a:rPr lang="zh-CN" altLang="en-US" smtClean="0"/>
              <a:t>2021/3/6</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880729732"/>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6376ED7D-C2D1-4071-8461-5924A497BB88}" type="datetimeFigureOut">
              <a:rPr lang="zh-CN" altLang="en-US" smtClean="0"/>
              <a:t>2021/3/6</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2390751380"/>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6376ED7D-C2D1-4071-8461-5924A497BB88}" type="datetimeFigureOut">
              <a:rPr lang="zh-CN" altLang="en-US" smtClean="0"/>
              <a:t>2021/3/6</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1060885023"/>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376ED7D-C2D1-4071-8461-5924A497BB88}" type="datetimeFigureOut">
              <a:rPr lang="zh-CN" altLang="en-US" smtClean="0"/>
              <a:t>2021/3/6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448066893"/>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6376ED7D-C2D1-4071-8461-5924A497BB88}" type="datetimeFigureOut">
              <a:rPr lang="zh-CN" altLang="en-US" smtClean="0"/>
              <a:t>2021/3/6</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3420571391"/>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76ED7D-C2D1-4071-8461-5924A497BB88}" type="datetimeFigureOut">
              <a:rPr lang="zh-CN" altLang="en-US" smtClean="0"/>
              <a:t>2021/3/6</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3746DE9-6C76-4CE1-BEC7-22560438F17D}" type="slidenum">
              <a:rPr lang="zh-CN" altLang="en-US" smtClean="0"/>
              <a:t>‹#›</a:t>
            </a:fld>
            <a:endParaRPr lang="zh-CN" altLang="en-US"/>
          </a:p>
        </p:txBody>
      </p:sp>
    </p:spTree>
    <p:extLst>
      <p:ext uri="{BB962C8B-B14F-4D97-AF65-F5344CB8AC3E}">
        <p14:creationId xmlns:p14="http://schemas.microsoft.com/office/powerpoint/2010/main" val="1016750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9C3DBE0-D4B1-4E1D-9F00-37020DB92D18}" type="datetimeFigureOut">
              <a:rPr lang="zh-CN" altLang="en-US" smtClean="0"/>
              <a:t>2021/3/6</a:t>
            </a:fld>
            <a:endParaRPr lang="zh-CN" altLang="en-US"/>
          </a:p>
        </p:txBody>
      </p:sp>
      <p:sp>
        <p:nvSpPr>
          <p:cNvPr id="5" name="页脚占位符 4"/>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CBC58-6034-4AF3-8B41-AB42F639D2A1}" type="slidenum">
              <a:rPr lang="zh-CN" altLang="en-US" smtClean="0"/>
              <a:t>‹#›</a:t>
            </a:fld>
            <a:endParaRPr lang="zh-CN" altLang="en-US"/>
          </a:p>
        </p:txBody>
      </p:sp>
    </p:spTree>
    <p:extLst>
      <p:ext uri="{BB962C8B-B14F-4D97-AF65-F5344CB8AC3E}">
        <p14:creationId xmlns:p14="http://schemas.microsoft.com/office/powerpoint/2010/main" val="363129041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ags" Target="../tags/tag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emf"/></Relationships>
</file>

<file path=ppt/slides/_rels/slide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audio" Target="../media/media1.mp3"/><Relationship Id="rId7" Type="http://schemas.openxmlformats.org/officeDocument/2006/relationships/image" Target="../media/image6.png"/><Relationship Id="rId2" Type="http://schemas.microsoft.com/office/2007/relationships/media" Target="../media/media1.mp3"/><Relationship Id="rId1" Type="http://schemas.openxmlformats.org/officeDocument/2006/relationships/tags" Target="../tags/tag3.xml"/><Relationship Id="rId6" Type="http://schemas.openxmlformats.org/officeDocument/2006/relationships/image" Target="../media/image3.emf"/><Relationship Id="rId5" Type="http://schemas.openxmlformats.org/officeDocument/2006/relationships/notesSlide" Target="../notesSlides/notesSlide2.xml"/><Relationship Id="rId4" Type="http://schemas.openxmlformats.org/officeDocument/2006/relationships/slideLayout" Target="../slideLayouts/slideLayout18.xml"/><Relationship Id="rId9" Type="http://schemas.openxmlformats.org/officeDocument/2006/relationships/image" Target="../media/image8.jp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10.jfif"/><Relationship Id="rId5" Type="http://schemas.openxmlformats.org/officeDocument/2006/relationships/image" Target="../media/image9.jpeg"/><Relationship Id="rId4" Type="http://schemas.openxmlformats.org/officeDocument/2006/relationships/image" Target="../media/image3.emf"/></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image" Target="../media/image12.JPG"/><Relationship Id="rId5" Type="http://schemas.openxmlformats.org/officeDocument/2006/relationships/image" Target="../media/image3.emf"/><Relationship Id="rId4" Type="http://schemas.openxmlformats.org/officeDocument/2006/relationships/image" Target="../media/image11.JPG"/></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18.xml"/><Relationship Id="rId1" Type="http://schemas.openxmlformats.org/officeDocument/2006/relationships/tags" Target="../tags/tag6.xml"/><Relationship Id="rId5" Type="http://schemas.openxmlformats.org/officeDocument/2006/relationships/image" Target="../media/image13.jfif"/><Relationship Id="rId4" Type="http://schemas.openxmlformats.org/officeDocument/2006/relationships/image" Target="../media/image3.emf"/></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6.xml"/><Relationship Id="rId7" Type="http://schemas.openxmlformats.org/officeDocument/2006/relationships/image" Target="../media/image16.jpg"/><Relationship Id="rId2" Type="http://schemas.openxmlformats.org/officeDocument/2006/relationships/slideLayout" Target="../slideLayouts/slideLayout18.xml"/><Relationship Id="rId1" Type="http://schemas.openxmlformats.org/officeDocument/2006/relationships/tags" Target="../tags/tag7.xml"/><Relationship Id="rId6" Type="http://schemas.openxmlformats.org/officeDocument/2006/relationships/image" Target="../media/image15.jpg"/><Relationship Id="rId5" Type="http://schemas.openxmlformats.org/officeDocument/2006/relationships/image" Target="../media/image14.JPG"/><Relationship Id="rId4" Type="http://schemas.openxmlformats.org/officeDocument/2006/relationships/image" Target="../media/image3.emf"/></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18.xml"/><Relationship Id="rId1" Type="http://schemas.openxmlformats.org/officeDocument/2006/relationships/tags" Target="../tags/tag8.xml"/><Relationship Id="rId6" Type="http://schemas.openxmlformats.org/officeDocument/2006/relationships/image" Target="../media/image18.jpg"/><Relationship Id="rId5" Type="http://schemas.openxmlformats.org/officeDocument/2006/relationships/image" Target="../media/image17.jpeg"/><Relationship Id="rId4" Type="http://schemas.openxmlformats.org/officeDocument/2006/relationships/image" Target="../media/image3.emf"/></Relationships>
</file>

<file path=ppt/slides/_rels/slide9.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ctrTitle"/>
          </p:nvPr>
        </p:nvSpPr>
        <p:spPr/>
        <p:txBody>
          <a:bodyPr/>
          <a:lstStyle/>
          <a:p>
            <a:endParaRPr kumimoji="1" lang="zh-CN" altLang="en-US"/>
          </a:p>
        </p:txBody>
      </p:sp>
      <p:sp>
        <p:nvSpPr>
          <p:cNvPr id="3" name="副标题 2"/>
          <p:cNvSpPr>
            <a:spLocks noGrp="1"/>
          </p:cNvSpPr>
          <p:nvPr>
            <p:ph type="subTitle" idx="1"/>
          </p:nvPr>
        </p:nvSpPr>
        <p:spPr/>
        <p:txBody>
          <a:bodyPr/>
          <a:lstStyle/>
          <a:p>
            <a:endParaRPr kumimoji="1" lang="zh-CN" altLang="en-US" dirty="0"/>
          </a:p>
        </p:txBody>
      </p:sp>
      <p:pic>
        <p:nvPicPr>
          <p:cNvPr id="5" name="图片 4"/>
          <p:cNvPicPr>
            <a:picLocks noChangeAspect="1"/>
          </p:cNvPicPr>
          <p:nvPr/>
        </p:nvPicPr>
        <p:blipFill>
          <a:blip r:embed="rId2"/>
          <a:stretch>
            <a:fillRect/>
          </a:stretch>
        </p:blipFill>
        <p:spPr>
          <a:xfrm>
            <a:off x="-16101" y="-18888"/>
            <a:ext cx="12208101" cy="6876888"/>
          </a:xfrm>
          <a:prstGeom prst="rect">
            <a:avLst/>
          </a:prstGeom>
        </p:spPr>
      </p:pic>
      <p:sp>
        <p:nvSpPr>
          <p:cNvPr id="4" name="文本框 3"/>
          <p:cNvSpPr txBox="1"/>
          <p:nvPr/>
        </p:nvSpPr>
        <p:spPr>
          <a:xfrm>
            <a:off x="3067921" y="1617465"/>
            <a:ext cx="4284571" cy="995209"/>
          </a:xfrm>
          <a:prstGeom prst="rect">
            <a:avLst/>
          </a:prstGeom>
          <a:noFill/>
        </p:spPr>
        <p:txBody>
          <a:bodyPr wrap="none" rtlCol="0">
            <a:spAutoFit/>
          </a:bodyPr>
          <a:lstStyle/>
          <a:p>
            <a:r>
              <a:rPr kumimoji="1" lang="en-US" altLang="zh-CN" sz="5867" dirty="0">
                <a:latin typeface="Charter Black"/>
                <a:cs typeface="Charter Black"/>
              </a:rPr>
              <a:t>CHINA STORY</a:t>
            </a:r>
            <a:endParaRPr kumimoji="1" lang="zh-CN" altLang="en-US" sz="5867" dirty="0">
              <a:latin typeface="Charter Black"/>
              <a:cs typeface="Charter Black"/>
            </a:endParaRPr>
          </a:p>
        </p:txBody>
      </p:sp>
      <p:sp>
        <p:nvSpPr>
          <p:cNvPr id="6" name="文本框 5"/>
          <p:cNvSpPr txBox="1"/>
          <p:nvPr/>
        </p:nvSpPr>
        <p:spPr>
          <a:xfrm>
            <a:off x="4283138" y="2708961"/>
            <a:ext cx="3198311" cy="995209"/>
          </a:xfrm>
          <a:prstGeom prst="rect">
            <a:avLst/>
          </a:prstGeom>
          <a:noFill/>
        </p:spPr>
        <p:txBody>
          <a:bodyPr wrap="none" rtlCol="0">
            <a:spAutoFit/>
          </a:bodyPr>
          <a:lstStyle/>
          <a:p>
            <a:r>
              <a:rPr kumimoji="1" lang="zh-CN" altLang="en-US" sz="5867" b="1" dirty="0">
                <a:latin typeface="华文行楷"/>
                <a:ea typeface="华文行楷"/>
                <a:cs typeface="华文行楷"/>
              </a:rPr>
              <a:t>中国故事</a:t>
            </a:r>
          </a:p>
        </p:txBody>
      </p:sp>
      <p:sp>
        <p:nvSpPr>
          <p:cNvPr id="7" name="文本框 6"/>
          <p:cNvSpPr txBox="1"/>
          <p:nvPr/>
        </p:nvSpPr>
        <p:spPr>
          <a:xfrm>
            <a:off x="737099" y="5239373"/>
            <a:ext cx="4010009" cy="461665"/>
          </a:xfrm>
          <a:prstGeom prst="rect">
            <a:avLst/>
          </a:prstGeom>
          <a:noFill/>
        </p:spPr>
        <p:txBody>
          <a:bodyPr wrap="none" rtlCol="0">
            <a:spAutoFit/>
          </a:bodyPr>
          <a:lstStyle/>
          <a:p>
            <a:r>
              <a:rPr kumimoji="1" lang="en-US" altLang="zh-CN" sz="2400" b="1" i="1" dirty="0">
                <a:latin typeface="Times New Roman"/>
                <a:cs typeface="Times New Roman"/>
              </a:rPr>
              <a:t>Tells the story of</a:t>
            </a:r>
            <a:r>
              <a:rPr kumimoji="1" lang="zh-CN" altLang="en-US" sz="2400" b="1" i="1" dirty="0">
                <a:latin typeface="Times New Roman"/>
                <a:cs typeface="Times New Roman"/>
              </a:rPr>
              <a:t> </a:t>
            </a:r>
            <a:r>
              <a:rPr kumimoji="1" lang="en-US" altLang="zh-CN" sz="2400" b="1" i="1" dirty="0">
                <a:latin typeface="Times New Roman"/>
                <a:cs typeface="Times New Roman"/>
              </a:rPr>
              <a:t>a</a:t>
            </a:r>
            <a:r>
              <a:rPr kumimoji="1" lang="zh-CN" altLang="en-US" sz="2400" b="1" i="1" dirty="0">
                <a:latin typeface="Times New Roman"/>
                <a:cs typeface="Times New Roman"/>
              </a:rPr>
              <a:t> </a:t>
            </a:r>
            <a:r>
              <a:rPr kumimoji="1" lang="en-US" altLang="zh-CN" sz="2400" b="1" i="1" dirty="0">
                <a:latin typeface="Times New Roman"/>
                <a:cs typeface="Times New Roman"/>
              </a:rPr>
              <a:t>real China </a:t>
            </a:r>
            <a:endParaRPr kumimoji="1" lang="zh-CN" altLang="en-US" sz="2400" b="1" i="1" dirty="0">
              <a:latin typeface="Times New Roman"/>
              <a:cs typeface="Times New Roman"/>
            </a:endParaRPr>
          </a:p>
        </p:txBody>
      </p:sp>
      <p:sp>
        <p:nvSpPr>
          <p:cNvPr id="8" name="文本框 7"/>
          <p:cNvSpPr txBox="1"/>
          <p:nvPr/>
        </p:nvSpPr>
        <p:spPr>
          <a:xfrm>
            <a:off x="914401" y="5762930"/>
            <a:ext cx="2954655" cy="461665"/>
          </a:xfrm>
          <a:prstGeom prst="rect">
            <a:avLst/>
          </a:prstGeom>
          <a:noFill/>
        </p:spPr>
        <p:txBody>
          <a:bodyPr wrap="none" rtlCol="0">
            <a:spAutoFit/>
          </a:bodyPr>
          <a:lstStyle/>
          <a:p>
            <a:r>
              <a:rPr kumimoji="1" lang="zh-CN" altLang="en-US" sz="2400" b="1" dirty="0">
                <a:latin typeface="华文行楷"/>
                <a:ea typeface="华文行楷"/>
                <a:cs typeface="华文行楷"/>
              </a:rPr>
              <a:t>讲述一个真实的中国</a:t>
            </a:r>
          </a:p>
        </p:txBody>
      </p:sp>
    </p:spTree>
    <p:extLst>
      <p:ext uri="{BB962C8B-B14F-4D97-AF65-F5344CB8AC3E}">
        <p14:creationId xmlns:p14="http://schemas.microsoft.com/office/powerpoint/2010/main" val="4044236519"/>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6077" b="6077"/>
          <a:stretch>
            <a:fillRect/>
          </a:stretch>
        </p:blipFill>
        <p:spPr>
          <a:xfrm>
            <a:off x="0" y="-1"/>
            <a:ext cx="12267717" cy="6858001"/>
          </a:xfrm>
        </p:spPr>
      </p:pic>
      <p:sp>
        <p:nvSpPr>
          <p:cNvPr id="5" name="文本框 4"/>
          <p:cNvSpPr txBox="1"/>
          <p:nvPr/>
        </p:nvSpPr>
        <p:spPr>
          <a:xfrm>
            <a:off x="3247217" y="2131608"/>
            <a:ext cx="6308137" cy="1569660"/>
          </a:xfrm>
          <a:prstGeom prst="rect">
            <a:avLst/>
          </a:prstGeom>
          <a:noFill/>
        </p:spPr>
        <p:txBody>
          <a:bodyPr wrap="none" rtlCol="0">
            <a:spAutoFit/>
          </a:bodyPr>
          <a:lstStyle/>
          <a:p>
            <a:r>
              <a:rPr kumimoji="1" lang="en-US" altLang="zh-CN" sz="9600" b="1" dirty="0">
                <a:latin typeface="Times New Roman"/>
                <a:cs typeface="Times New Roman"/>
              </a:rPr>
              <a:t>Thank you!</a:t>
            </a:r>
            <a:endParaRPr kumimoji="1" lang="zh-CN" altLang="en-US" sz="9600" b="1" dirty="0">
              <a:latin typeface="Times New Roman"/>
              <a:cs typeface="Times New Roman"/>
            </a:endParaRPr>
          </a:p>
        </p:txBody>
      </p:sp>
    </p:spTree>
    <p:extLst>
      <p:ext uri="{BB962C8B-B14F-4D97-AF65-F5344CB8AC3E}">
        <p14:creationId xmlns:p14="http://schemas.microsoft.com/office/powerpoint/2010/main" val="3937761089"/>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1" name="图片 3830" hidden="1"/>
          <p:cNvPicPr>
            <a:picLocks noChangeAspect="1"/>
          </p:cNvPicPr>
          <p:nvPr>
            <p:custDataLst>
              <p:tags r:id="rId1"/>
            </p:custDataLst>
          </p:nvPr>
        </p:nvPicPr>
        <p:blipFill>
          <a:blip r:embed="rId4"/>
          <a:stretch>
            <a:fillRect/>
          </a:stretch>
        </p:blipFill>
        <p:spPr>
          <a:xfrm>
            <a:off x="9045633" y="3778173"/>
            <a:ext cx="1884955" cy="2109039"/>
          </a:xfrm>
          <a:prstGeom prst="rect">
            <a:avLst/>
          </a:prstGeom>
        </p:spPr>
      </p:pic>
      <p:pic>
        <p:nvPicPr>
          <p:cNvPr id="6" name="图片 5">
            <a:extLst>
              <a:ext uri="{FF2B5EF4-FFF2-40B4-BE49-F238E27FC236}">
                <a16:creationId xmlns:a16="http://schemas.microsoft.com/office/drawing/2014/main" id="{F46CA063-D1E9-4780-8182-CBCA07789E1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40835" b="35048"/>
          <a:stretch/>
        </p:blipFill>
        <p:spPr>
          <a:xfrm>
            <a:off x="0" y="2446965"/>
            <a:ext cx="12192000" cy="4411035"/>
          </a:xfrm>
          <a:prstGeom prst="rect">
            <a:avLst/>
          </a:prstGeom>
        </p:spPr>
      </p:pic>
      <p:pic>
        <p:nvPicPr>
          <p:cNvPr id="7" name="图片 6">
            <a:extLst>
              <a:ext uri="{FF2B5EF4-FFF2-40B4-BE49-F238E27FC236}">
                <a16:creationId xmlns:a16="http://schemas.microsoft.com/office/drawing/2014/main" id="{17B91B3C-F62A-43E5-8746-12A0D7A39EC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567686" y="0"/>
            <a:ext cx="2609850" cy="1965399"/>
          </a:xfrm>
          <a:prstGeom prst="rect">
            <a:avLst/>
          </a:prstGeom>
        </p:spPr>
      </p:pic>
      <p:sp>
        <p:nvSpPr>
          <p:cNvPr id="8" name="椭圆 7">
            <a:extLst>
              <a:ext uri="{FF2B5EF4-FFF2-40B4-BE49-F238E27FC236}">
                <a16:creationId xmlns:a16="http://schemas.microsoft.com/office/drawing/2014/main" id="{35D34862-B2DB-4A5A-8B93-8CF99B935E8F}"/>
              </a:ext>
            </a:extLst>
          </p:cNvPr>
          <p:cNvSpPr/>
          <p:nvPr/>
        </p:nvSpPr>
        <p:spPr>
          <a:xfrm>
            <a:off x="1194768" y="707322"/>
            <a:ext cx="533959" cy="533959"/>
          </a:xfrm>
          <a:prstGeom prst="ellipse">
            <a:avLst/>
          </a:prstGeom>
          <a:solidFill>
            <a:srgbClr val="D34C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9" name="矩形: 圆角 8">
            <a:extLst>
              <a:ext uri="{FF2B5EF4-FFF2-40B4-BE49-F238E27FC236}">
                <a16:creationId xmlns:a16="http://schemas.microsoft.com/office/drawing/2014/main" id="{EC6E368C-FB61-4EB6-B913-AF034C9AEBBD}"/>
              </a:ext>
            </a:extLst>
          </p:cNvPr>
          <p:cNvSpPr/>
          <p:nvPr/>
        </p:nvSpPr>
        <p:spPr>
          <a:xfrm>
            <a:off x="2260268" y="2510948"/>
            <a:ext cx="7133114" cy="458171"/>
          </a:xfrm>
          <a:prstGeom prst="round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4400" dirty="0">
                <a:solidFill>
                  <a:schemeClr val="tx1"/>
                </a:solidFill>
                <a:latin typeface="Aharoni" panose="02010803020104030203" pitchFamily="2" charset="-79"/>
                <a:cs typeface="Aharoni" panose="02010803020104030203" pitchFamily="2" charset="-79"/>
              </a:rPr>
              <a:t>Double Seventh Festival</a:t>
            </a:r>
          </a:p>
        </p:txBody>
      </p:sp>
    </p:spTree>
    <p:extLst>
      <p:ext uri="{BB962C8B-B14F-4D97-AF65-F5344CB8AC3E}">
        <p14:creationId xmlns:p14="http://schemas.microsoft.com/office/powerpoint/2010/main" val="2445715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10" presetClass="entr" presetSubtype="0" fill="hold" nodeType="after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1000"/>
                            </p:stCondLst>
                            <p:childTnLst>
                              <p:par>
                                <p:cTn id="14" presetID="25" presetClass="entr" presetSubtype="0" fill="hold" grpId="0" nodeType="after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375" decel="50000" fill="hold">
                                          <p:stCondLst>
                                            <p:cond delay="0"/>
                                          </p:stCondLst>
                                        </p:cTn>
                                        <p:tgtEl>
                                          <p:spTgt spid="9"/>
                                        </p:tgtEl>
                                        <p:attrNameLst>
                                          <p:attrName>style.rotation</p:attrName>
                                        </p:attrNameLst>
                                      </p:cBhvr>
                                      <p:tavLst>
                                        <p:tav tm="0">
                                          <p:val>
                                            <p:fltVal val="-90"/>
                                          </p:val>
                                        </p:tav>
                                        <p:tav tm="100000">
                                          <p:val>
                                            <p:fltVal val="0"/>
                                          </p:val>
                                        </p:tav>
                                      </p:tavLst>
                                    </p:anim>
                                    <p:anim calcmode="lin" valueType="num">
                                      <p:cBhvr>
                                        <p:cTn id="17" dur="375" decel="50000" fill="hold">
                                          <p:stCondLst>
                                            <p:cond delay="0"/>
                                          </p:stCondLst>
                                        </p:cTn>
                                        <p:tgtEl>
                                          <p:spTgt spid="9"/>
                                        </p:tgtEl>
                                        <p:attrNameLst>
                                          <p:attrName>ppt_w</p:attrName>
                                        </p:attrNameLst>
                                      </p:cBhvr>
                                      <p:tavLst>
                                        <p:tav tm="0">
                                          <p:val>
                                            <p:strVal val="#ppt_w"/>
                                          </p:val>
                                        </p:tav>
                                        <p:tav tm="100000">
                                          <p:val>
                                            <p:strVal val="#ppt_w*.05"/>
                                          </p:val>
                                        </p:tav>
                                      </p:tavLst>
                                    </p:anim>
                                    <p:anim calcmode="lin" valueType="num">
                                      <p:cBhvr>
                                        <p:cTn id="18" dur="375" accel="50000" fill="hold">
                                          <p:stCondLst>
                                            <p:cond delay="375"/>
                                          </p:stCondLst>
                                        </p:cTn>
                                        <p:tgtEl>
                                          <p:spTgt spid="9"/>
                                        </p:tgtEl>
                                        <p:attrNameLst>
                                          <p:attrName>ppt_w</p:attrName>
                                        </p:attrNameLst>
                                      </p:cBhvr>
                                      <p:tavLst>
                                        <p:tav tm="0">
                                          <p:val>
                                            <p:strVal val="#ppt_w*.05"/>
                                          </p:val>
                                        </p:tav>
                                        <p:tav tm="100000">
                                          <p:val>
                                            <p:strVal val="#ppt_w"/>
                                          </p:val>
                                        </p:tav>
                                      </p:tavLst>
                                    </p:anim>
                                    <p:anim calcmode="lin" valueType="num">
                                      <p:cBhvr>
                                        <p:cTn id="19" dur="750" fill="hold"/>
                                        <p:tgtEl>
                                          <p:spTgt spid="9"/>
                                        </p:tgtEl>
                                        <p:attrNameLst>
                                          <p:attrName>ppt_h</p:attrName>
                                        </p:attrNameLst>
                                      </p:cBhvr>
                                      <p:tavLst>
                                        <p:tav tm="0">
                                          <p:val>
                                            <p:strVal val="#ppt_h"/>
                                          </p:val>
                                        </p:tav>
                                        <p:tav tm="100000">
                                          <p:val>
                                            <p:strVal val="#ppt_h"/>
                                          </p:val>
                                        </p:tav>
                                      </p:tavLst>
                                    </p:anim>
                                    <p:anim calcmode="lin" valueType="num">
                                      <p:cBhvr>
                                        <p:cTn id="20" dur="375" decel="50000" fill="hold">
                                          <p:stCondLst>
                                            <p:cond delay="0"/>
                                          </p:stCondLst>
                                        </p:cTn>
                                        <p:tgtEl>
                                          <p:spTgt spid="9"/>
                                        </p:tgtEl>
                                        <p:attrNameLst>
                                          <p:attrName>ppt_x</p:attrName>
                                        </p:attrNameLst>
                                      </p:cBhvr>
                                      <p:tavLst>
                                        <p:tav tm="0">
                                          <p:val>
                                            <p:strVal val="#ppt_x+.4"/>
                                          </p:val>
                                        </p:tav>
                                        <p:tav tm="100000">
                                          <p:val>
                                            <p:strVal val="#ppt_x"/>
                                          </p:val>
                                        </p:tav>
                                      </p:tavLst>
                                    </p:anim>
                                    <p:anim calcmode="lin" valueType="num">
                                      <p:cBhvr>
                                        <p:cTn id="21" dur="375" decel="50000" fill="hold">
                                          <p:stCondLst>
                                            <p:cond delay="0"/>
                                          </p:stCondLst>
                                        </p:cTn>
                                        <p:tgtEl>
                                          <p:spTgt spid="9"/>
                                        </p:tgtEl>
                                        <p:attrNameLst>
                                          <p:attrName>ppt_y</p:attrName>
                                        </p:attrNameLst>
                                      </p:cBhvr>
                                      <p:tavLst>
                                        <p:tav tm="0">
                                          <p:val>
                                            <p:strVal val="#ppt_y-.2"/>
                                          </p:val>
                                        </p:tav>
                                        <p:tav tm="100000">
                                          <p:val>
                                            <p:strVal val="#ppt_y+.1"/>
                                          </p:val>
                                        </p:tav>
                                      </p:tavLst>
                                    </p:anim>
                                    <p:anim calcmode="lin" valueType="num">
                                      <p:cBhvr>
                                        <p:cTn id="22" dur="375" accel="50000" fill="hold">
                                          <p:stCondLst>
                                            <p:cond delay="375"/>
                                          </p:stCondLst>
                                        </p:cTn>
                                        <p:tgtEl>
                                          <p:spTgt spid="9"/>
                                        </p:tgtEl>
                                        <p:attrNameLst>
                                          <p:attrName>ppt_y</p:attrName>
                                        </p:attrNameLst>
                                      </p:cBhvr>
                                      <p:tavLst>
                                        <p:tav tm="0">
                                          <p:val>
                                            <p:strVal val="#ppt_y+.1"/>
                                          </p:val>
                                        </p:tav>
                                        <p:tav tm="100000">
                                          <p:val>
                                            <p:strVal val="#ppt_y"/>
                                          </p:val>
                                        </p:tav>
                                      </p:tavLst>
                                    </p:anim>
                                    <p:animEffect transition="in" filter="fade">
                                      <p:cBhvr>
                                        <p:cTn id="23" dur="750" decel="50000">
                                          <p:stCondLst>
                                            <p:cond delay="0"/>
                                          </p:stCondLst>
                                        </p:cTn>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1" name="图片 3830" hidden="1"/>
          <p:cNvPicPr>
            <a:picLocks noChangeAspect="1"/>
          </p:cNvPicPr>
          <p:nvPr>
            <p:custDataLst>
              <p:tags r:id="rId1"/>
            </p:custDataLst>
          </p:nvPr>
        </p:nvPicPr>
        <p:blipFill>
          <a:blip r:embed="rId6"/>
          <a:stretch>
            <a:fillRect/>
          </a:stretch>
        </p:blipFill>
        <p:spPr>
          <a:xfrm>
            <a:off x="9045633" y="3778173"/>
            <a:ext cx="1884955" cy="2109039"/>
          </a:xfrm>
          <a:prstGeom prst="rect">
            <a:avLst/>
          </a:prstGeom>
        </p:spPr>
      </p:pic>
      <p:sp>
        <p:nvSpPr>
          <p:cNvPr id="10" name="矩形 9">
            <a:extLst>
              <a:ext uri="{FF2B5EF4-FFF2-40B4-BE49-F238E27FC236}">
                <a16:creationId xmlns:a16="http://schemas.microsoft.com/office/drawing/2014/main" id="{03E17CA6-7E47-4D2C-8B85-684972DAD4CB}"/>
              </a:ext>
            </a:extLst>
          </p:cNvPr>
          <p:cNvSpPr/>
          <p:nvPr/>
        </p:nvSpPr>
        <p:spPr>
          <a:xfrm>
            <a:off x="186872" y="888981"/>
            <a:ext cx="7211291" cy="3564082"/>
          </a:xfrm>
          <a:prstGeom prst="rect">
            <a:avLst/>
          </a:prstGeom>
          <a:noFill/>
          <a:ln w="19050">
            <a:gradFill>
              <a:gsLst>
                <a:gs pos="4000">
                  <a:srgbClr val="A1B377">
                    <a:alpha val="45000"/>
                  </a:srgbClr>
                </a:gs>
                <a:gs pos="96364">
                  <a:srgbClr val="A1B377">
                    <a:alpha val="80000"/>
                  </a:srgbClr>
                </a:gs>
                <a:gs pos="50000">
                  <a:srgbClr val="A1B377">
                    <a:alpha val="70000"/>
                  </a:srgbClr>
                </a:gs>
              </a:gsLst>
              <a:lin ang="5400000" scaled="1"/>
            </a:gradFill>
          </a:ln>
          <a:effectLst>
            <a:softEdge rad="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377"/>
            <a:endParaRPr lang="zh-CN" altLang="en-US">
              <a:solidFill>
                <a:prstClr val="white"/>
              </a:solidFill>
              <a:latin typeface="Arial" panose="020F0502020204030204"/>
              <a:ea typeface="方正启体简体" panose="03000509000000000000" pitchFamily="65" charset="-122"/>
              <a:cs typeface="+mn-ea"/>
              <a:sym typeface="+mn-lt"/>
            </a:endParaRPr>
          </a:p>
        </p:txBody>
      </p:sp>
      <p:sp>
        <p:nvSpPr>
          <p:cNvPr id="14" name="矩形 13">
            <a:extLst>
              <a:ext uri="{FF2B5EF4-FFF2-40B4-BE49-F238E27FC236}">
                <a16:creationId xmlns:a16="http://schemas.microsoft.com/office/drawing/2014/main" id="{2B824CB7-1BF1-473B-A5F3-39419B9FFBA4}"/>
              </a:ext>
            </a:extLst>
          </p:cNvPr>
          <p:cNvSpPr/>
          <p:nvPr/>
        </p:nvSpPr>
        <p:spPr>
          <a:xfrm>
            <a:off x="466976" y="1269347"/>
            <a:ext cx="6651084" cy="28033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defTabSz="609585"/>
            <a:r>
              <a:rPr lang="en-US" altLang="zh-CN" sz="2400" dirty="0">
                <a:solidFill>
                  <a:prstClr val="black"/>
                </a:solidFill>
                <a:latin typeface="Times New Roman" panose="02020603050405020304" pitchFamily="18" charset="0"/>
                <a:cs typeface="Times New Roman" panose="02020603050405020304" pitchFamily="18" charset="0"/>
              </a:rPr>
              <a:t>In summer when looking at the starry sky, Chinese people usually try to look for the two bright stars near the Milky Way. They are </a:t>
            </a:r>
            <a:r>
              <a:rPr lang="en-US" altLang="zh-CN" sz="2400" dirty="0">
                <a:solidFill>
                  <a:srgbClr val="C00000"/>
                </a:solidFill>
                <a:latin typeface="Times New Roman" panose="02020603050405020304" pitchFamily="18" charset="0"/>
                <a:cs typeface="Times New Roman" panose="02020603050405020304" pitchFamily="18" charset="0"/>
              </a:rPr>
              <a:t>Aquila </a:t>
            </a:r>
            <a:r>
              <a:rPr lang="en-US" altLang="zh-CN" sz="2400" i="1" dirty="0">
                <a:solidFill>
                  <a:srgbClr val="C00000"/>
                </a:solidFill>
                <a:latin typeface="Times New Roman" panose="02020603050405020304" pitchFamily="18" charset="0"/>
                <a:cs typeface="Times New Roman" panose="02020603050405020304" pitchFamily="18" charset="0"/>
              </a:rPr>
              <a:t>the Cowherd</a:t>
            </a:r>
            <a:r>
              <a:rPr lang="en-US" altLang="zh-CN" sz="2400" i="1" dirty="0">
                <a:solidFill>
                  <a:prstClr val="black"/>
                </a:solidFill>
                <a:latin typeface="Times New Roman" panose="02020603050405020304" pitchFamily="18" charset="0"/>
                <a:cs typeface="Times New Roman" panose="02020603050405020304" pitchFamily="18" charset="0"/>
              </a:rPr>
              <a:t> </a:t>
            </a:r>
            <a:r>
              <a:rPr lang="en-US" altLang="zh-CN" sz="2400" dirty="0">
                <a:solidFill>
                  <a:prstClr val="black"/>
                </a:solidFill>
                <a:latin typeface="Times New Roman" panose="02020603050405020304" pitchFamily="18" charset="0"/>
                <a:cs typeface="Times New Roman" panose="02020603050405020304" pitchFamily="18" charset="0"/>
              </a:rPr>
              <a:t>and </a:t>
            </a:r>
            <a:r>
              <a:rPr lang="en-US" altLang="zh-CN" sz="2400" dirty="0">
                <a:solidFill>
                  <a:srgbClr val="C00000"/>
                </a:solidFill>
                <a:latin typeface="Times New Roman" panose="02020603050405020304" pitchFamily="18" charset="0"/>
                <a:cs typeface="Times New Roman" panose="02020603050405020304" pitchFamily="18" charset="0"/>
              </a:rPr>
              <a:t>Lyra </a:t>
            </a:r>
            <a:r>
              <a:rPr lang="en-US" altLang="zh-CN" sz="2400" i="1" dirty="0">
                <a:solidFill>
                  <a:srgbClr val="C00000"/>
                </a:solidFill>
                <a:latin typeface="Times New Roman" panose="02020603050405020304" pitchFamily="18" charset="0"/>
                <a:cs typeface="Times New Roman" panose="02020603050405020304" pitchFamily="18" charset="0"/>
              </a:rPr>
              <a:t>the Girl Weaver</a:t>
            </a:r>
            <a:r>
              <a:rPr lang="en-US" altLang="zh-CN" sz="2400" dirty="0">
                <a:solidFill>
                  <a:prstClr val="black"/>
                </a:solidFill>
                <a:latin typeface="Times New Roman" panose="02020603050405020304" pitchFamily="18" charset="0"/>
                <a:cs typeface="Times New Roman" panose="02020603050405020304" pitchFamily="18" charset="0"/>
              </a:rPr>
              <a:t>. Chinese people believe it will bring them good luck and love if they can find them. The two stars are closely related with the </a:t>
            </a:r>
            <a:r>
              <a:rPr lang="en-US" altLang="zh-CN" sz="2400" i="1" dirty="0">
                <a:solidFill>
                  <a:srgbClr val="C00000"/>
                </a:solidFill>
                <a:latin typeface="Times New Roman" panose="02020603050405020304" pitchFamily="18" charset="0"/>
                <a:cs typeface="Times New Roman" panose="02020603050405020304" pitchFamily="18" charset="0"/>
              </a:rPr>
              <a:t>Double Seventh Festival</a:t>
            </a:r>
            <a:r>
              <a:rPr lang="en-US" altLang="zh-CN" sz="2400" dirty="0">
                <a:solidFill>
                  <a:prstClr val="black"/>
                </a:solidFill>
                <a:latin typeface="Times New Roman" panose="02020603050405020304" pitchFamily="18" charset="0"/>
                <a:cs typeface="Times New Roman" panose="02020603050405020304" pitchFamily="18" charset="0"/>
              </a:rPr>
              <a:t>, known as the </a:t>
            </a:r>
            <a:r>
              <a:rPr lang="en-US" altLang="zh-CN" sz="2400" i="1" dirty="0">
                <a:solidFill>
                  <a:srgbClr val="C00000"/>
                </a:solidFill>
                <a:latin typeface="Times New Roman" panose="02020603050405020304" pitchFamily="18" charset="0"/>
                <a:cs typeface="Times New Roman" panose="02020603050405020304" pitchFamily="18" charset="0"/>
              </a:rPr>
              <a:t>Chinese Valentine’s Day</a:t>
            </a:r>
            <a:r>
              <a:rPr lang="en-US" altLang="zh-CN" sz="2400" dirty="0">
                <a:solidFill>
                  <a:prstClr val="black"/>
                </a:solidFill>
                <a:latin typeface="Times New Roman" panose="02020603050405020304" pitchFamily="18" charset="0"/>
                <a:cs typeface="Times New Roman" panose="02020603050405020304" pitchFamily="18" charset="0"/>
              </a:rPr>
              <a:t>.</a:t>
            </a:r>
            <a:endParaRPr lang="zh-CN" altLang="en-US" sz="2400" dirty="0">
              <a:solidFill>
                <a:prstClr val="black"/>
              </a:solidFill>
              <a:latin typeface="Times New Roman" panose="02020603050405020304" pitchFamily="18" charset="0"/>
              <a:cs typeface="Times New Roman" panose="02020603050405020304" pitchFamily="18" charset="0"/>
            </a:endParaRPr>
          </a:p>
        </p:txBody>
      </p:sp>
      <p:pic>
        <p:nvPicPr>
          <p:cNvPr id="2" name="Double Seventh Festival">
            <a:hlinkClick r:id="" action="ppaction://media"/>
            <a:extLst>
              <a:ext uri="{FF2B5EF4-FFF2-40B4-BE49-F238E27FC236}">
                <a16:creationId xmlns:a16="http://schemas.microsoft.com/office/drawing/2014/main" id="{A70D4BB0-EB05-4255-BF58-EEB2EFCEE7F3}"/>
              </a:ext>
            </a:extLst>
          </p:cNvPr>
          <p:cNvPicPr>
            <a:picLocks noChangeAspect="1"/>
          </p:cNvPicPr>
          <p:nvPr>
            <a:audioFile r:link="rId3"/>
            <p:extLst>
              <p:ext uri="{DAA4B4D4-6D71-4841-9C94-3DE7FCFB9230}">
                <p14:media xmlns:p14="http://schemas.microsoft.com/office/powerpoint/2010/main" r:embed="rId2"/>
              </p:ext>
            </p:extLst>
          </p:nvPr>
        </p:nvPicPr>
        <p:blipFill>
          <a:blip r:embed="rId7"/>
          <a:stretch>
            <a:fillRect/>
          </a:stretch>
        </p:blipFill>
        <p:spPr>
          <a:xfrm>
            <a:off x="0" y="0"/>
            <a:ext cx="487363" cy="487363"/>
          </a:xfrm>
          <a:prstGeom prst="rect">
            <a:avLst/>
          </a:prstGeom>
        </p:spPr>
      </p:pic>
      <p:grpSp>
        <p:nvGrpSpPr>
          <p:cNvPr id="3" name="组合 2">
            <a:extLst>
              <a:ext uri="{FF2B5EF4-FFF2-40B4-BE49-F238E27FC236}">
                <a16:creationId xmlns:a16="http://schemas.microsoft.com/office/drawing/2014/main" id="{D9B6806E-4F84-4DB7-9A03-67B8BEE9D992}"/>
              </a:ext>
            </a:extLst>
          </p:cNvPr>
          <p:cNvGrpSpPr/>
          <p:nvPr/>
        </p:nvGrpSpPr>
        <p:grpSpPr>
          <a:xfrm>
            <a:off x="7971875" y="0"/>
            <a:ext cx="3850670" cy="3606125"/>
            <a:chOff x="8341330" y="-70565"/>
            <a:chExt cx="3850670" cy="3606125"/>
          </a:xfrm>
        </p:grpSpPr>
        <p:pic>
          <p:nvPicPr>
            <p:cNvPr id="19" name="图片 18">
              <a:extLst>
                <a:ext uri="{FF2B5EF4-FFF2-40B4-BE49-F238E27FC236}">
                  <a16:creationId xmlns:a16="http://schemas.microsoft.com/office/drawing/2014/main" id="{13953339-B7F5-411B-902C-9B8E6B15F6D9}"/>
                </a:ext>
              </a:extLst>
            </p:cNvPr>
            <p:cNvPicPr>
              <a:picLocks noChangeAspect="1"/>
            </p:cNvPicPr>
            <p:nvPr/>
          </p:nvPicPr>
          <p:blipFill>
            <a:blip r:embed="rId8"/>
            <a:stretch>
              <a:fillRect/>
            </a:stretch>
          </p:blipFill>
          <p:spPr>
            <a:xfrm>
              <a:off x="8341330" y="637634"/>
              <a:ext cx="3850670" cy="2897926"/>
            </a:xfrm>
            <a:prstGeom prst="rect">
              <a:avLst/>
            </a:prstGeom>
            <a:ln>
              <a:noFill/>
            </a:ln>
            <a:effectLst>
              <a:softEdge rad="112500"/>
            </a:effectLst>
          </p:spPr>
        </p:pic>
        <p:sp>
          <p:nvSpPr>
            <p:cNvPr id="20" name="矩形 19">
              <a:extLst>
                <a:ext uri="{FF2B5EF4-FFF2-40B4-BE49-F238E27FC236}">
                  <a16:creationId xmlns:a16="http://schemas.microsoft.com/office/drawing/2014/main" id="{E7DB6BF7-6572-4F0D-91F8-4F92B4FA4299}"/>
                </a:ext>
              </a:extLst>
            </p:cNvPr>
            <p:cNvSpPr/>
            <p:nvPr/>
          </p:nvSpPr>
          <p:spPr>
            <a:xfrm>
              <a:off x="9029925" y="-70565"/>
              <a:ext cx="2670464" cy="959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chemeClr val="tx2"/>
                  </a:solidFill>
                  <a:latin typeface="Times New Roman" panose="02020603050405020304" pitchFamily="18" charset="0"/>
                  <a:cs typeface="Times New Roman" panose="02020603050405020304" pitchFamily="18" charset="0"/>
                </a:rPr>
                <a:t>Pic 1 Aquila and Lyra </a:t>
              </a:r>
              <a:endParaRPr lang="zh-CN" altLang="en-US" sz="1600" dirty="0">
                <a:solidFill>
                  <a:schemeClr val="tx2"/>
                </a:solidFill>
                <a:latin typeface="Times New Roman" panose="02020603050405020304" pitchFamily="18" charset="0"/>
                <a:cs typeface="Times New Roman" panose="02020603050405020304" pitchFamily="18" charset="0"/>
              </a:endParaRPr>
            </a:p>
          </p:txBody>
        </p:sp>
      </p:grpSp>
      <p:grpSp>
        <p:nvGrpSpPr>
          <p:cNvPr id="4" name="组合 3">
            <a:extLst>
              <a:ext uri="{FF2B5EF4-FFF2-40B4-BE49-F238E27FC236}">
                <a16:creationId xmlns:a16="http://schemas.microsoft.com/office/drawing/2014/main" id="{C03AA5C1-89AF-478D-A41B-3ABDDFE8F914}"/>
              </a:ext>
            </a:extLst>
          </p:cNvPr>
          <p:cNvGrpSpPr/>
          <p:nvPr/>
        </p:nvGrpSpPr>
        <p:grpSpPr>
          <a:xfrm>
            <a:off x="3913530" y="3693961"/>
            <a:ext cx="7098575" cy="3019615"/>
            <a:chOff x="3957352" y="3975928"/>
            <a:chExt cx="7098575" cy="3019615"/>
          </a:xfrm>
        </p:grpSpPr>
        <p:pic>
          <p:nvPicPr>
            <p:cNvPr id="18" name="图片 17">
              <a:extLst>
                <a:ext uri="{FF2B5EF4-FFF2-40B4-BE49-F238E27FC236}">
                  <a16:creationId xmlns:a16="http://schemas.microsoft.com/office/drawing/2014/main" id="{F2406C87-BABE-4ED1-BD55-89B62429B945}"/>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7035729" y="3975928"/>
              <a:ext cx="4020198" cy="3019615"/>
            </a:xfrm>
            <a:prstGeom prst="rect">
              <a:avLst/>
            </a:prstGeom>
            <a:ln>
              <a:noFill/>
            </a:ln>
            <a:effectLst>
              <a:softEdge rad="112500"/>
            </a:effectLst>
          </p:spPr>
        </p:pic>
        <p:sp>
          <p:nvSpPr>
            <p:cNvPr id="21" name="矩形 20">
              <a:extLst>
                <a:ext uri="{FF2B5EF4-FFF2-40B4-BE49-F238E27FC236}">
                  <a16:creationId xmlns:a16="http://schemas.microsoft.com/office/drawing/2014/main" id="{6B5D3177-C45F-45CA-8A77-E4D9AAEE542F}"/>
                </a:ext>
              </a:extLst>
            </p:cNvPr>
            <p:cNvSpPr/>
            <p:nvPr/>
          </p:nvSpPr>
          <p:spPr>
            <a:xfrm>
              <a:off x="3957352" y="5400438"/>
              <a:ext cx="2670464" cy="959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chemeClr val="tx2"/>
                  </a:solidFill>
                  <a:latin typeface="Times New Roman" panose="02020603050405020304" pitchFamily="18" charset="0"/>
                  <a:cs typeface="Times New Roman" panose="02020603050405020304" pitchFamily="18" charset="0"/>
                </a:rPr>
                <a:t>Pic 2 Looking at the Starry Sky</a:t>
              </a:r>
              <a:endParaRPr lang="zh-CN" altLang="en-US" sz="1600" dirty="0">
                <a:solidFill>
                  <a:schemeClr val="tx2"/>
                </a:solidFill>
                <a:latin typeface="Times New Roman" panose="02020603050405020304" pitchFamily="18" charset="0"/>
                <a:cs typeface="Times New Roman" panose="02020603050405020304" pitchFamily="18" charset="0"/>
              </a:endParaRPr>
            </a:p>
          </p:txBody>
        </p:sp>
      </p:grpSp>
    </p:spTree>
    <p:extLst>
      <p:ext uri="{BB962C8B-B14F-4D97-AF65-F5344CB8AC3E}">
        <p14:creationId xmlns:p14="http://schemas.microsoft.com/office/powerpoint/2010/main" val="3831332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1" fill="hold"/>
                                        <p:tgtEl>
                                          <p:spTgt spid="2"/>
                                        </p:tgtEl>
                                      </p:cBhvr>
                                    </p:cmd>
                                  </p:childTnLst>
                                </p:cTn>
                              </p:par>
                            </p:childTnLst>
                          </p:cTn>
                        </p:par>
                      </p:childTnLst>
                    </p:cTn>
                  </p:par>
                  <p:par>
                    <p:cTn id="7" fill="hold">
                      <p:stCondLst>
                        <p:cond delay="indefinite"/>
                      </p:stCondLst>
                      <p:childTnLst>
                        <p:par>
                          <p:cTn id="8" fill="hold">
                            <p:stCondLst>
                              <p:cond delay="0"/>
                            </p:stCondLst>
                            <p:childTnLst>
                              <p:par>
                                <p:cTn id="9" presetID="21" presetClass="entr" presetSubtype="1"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wheel(1)">
                                      <p:cBhvr>
                                        <p:cTn id="11" dur="3000"/>
                                        <p:tgtEl>
                                          <p:spTgt spid="10"/>
                                        </p:tgtEl>
                                      </p:cBhvr>
                                    </p:animEffect>
                                  </p:childTnLst>
                                </p:cTn>
                              </p:par>
                            </p:childTnLst>
                          </p:cTn>
                        </p:par>
                      </p:childTnLst>
                    </p:cTn>
                  </p:par>
                  <p:par>
                    <p:cTn id="12" fill="hold">
                      <p:stCondLst>
                        <p:cond delay="indefinite"/>
                      </p:stCondLst>
                      <p:childTnLst>
                        <p:par>
                          <p:cTn id="13" fill="hold">
                            <p:stCondLst>
                              <p:cond delay="0"/>
                            </p:stCondLst>
                            <p:childTnLst>
                              <p:par>
                                <p:cTn id="14" presetID="41" presetClass="entr" presetSubtype="0" fill="hold" nodeType="clickEffect">
                                  <p:stCondLst>
                                    <p:cond delay="0"/>
                                  </p:stCondLst>
                                  <p:iterate type="lt">
                                    <p:tmPct val="10000"/>
                                  </p:iterate>
                                  <p:childTnLst>
                                    <p:set>
                                      <p:cBhvr>
                                        <p:cTn id="15" dur="1" fill="hold">
                                          <p:stCondLst>
                                            <p:cond delay="0"/>
                                          </p:stCondLst>
                                        </p:cTn>
                                        <p:tgtEl>
                                          <p:spTgt spid="14">
                                            <p:txEl>
                                              <p:pRg st="0" end="0"/>
                                            </p:txEl>
                                          </p:spTgt>
                                        </p:tgtEl>
                                        <p:attrNameLst>
                                          <p:attrName>style.visibility</p:attrName>
                                        </p:attrNameLst>
                                      </p:cBhvr>
                                      <p:to>
                                        <p:strVal val="visible"/>
                                      </p:to>
                                    </p:set>
                                    <p:anim calcmode="lin" valueType="num">
                                      <p:cBhvr>
                                        <p:cTn id="16" dur="500" fill="hold"/>
                                        <p:tgtEl>
                                          <p:spTgt spid="14">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17" dur="500" fill="hold"/>
                                        <p:tgtEl>
                                          <p:spTgt spid="14">
                                            <p:txEl>
                                              <p:pRg st="0" end="0"/>
                                            </p:txEl>
                                          </p:spTgt>
                                        </p:tgtEl>
                                        <p:attrNameLst>
                                          <p:attrName>ppt_y</p:attrName>
                                        </p:attrNameLst>
                                      </p:cBhvr>
                                      <p:tavLst>
                                        <p:tav tm="0">
                                          <p:val>
                                            <p:strVal val="#ppt_y"/>
                                          </p:val>
                                        </p:tav>
                                        <p:tav tm="100000">
                                          <p:val>
                                            <p:strVal val="#ppt_y"/>
                                          </p:val>
                                        </p:tav>
                                      </p:tavLst>
                                    </p:anim>
                                    <p:anim calcmode="lin" valueType="num">
                                      <p:cBhvr>
                                        <p:cTn id="18" dur="500" fill="hold"/>
                                        <p:tgtEl>
                                          <p:spTgt spid="14">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9" dur="500" fill="hold"/>
                                        <p:tgtEl>
                                          <p:spTgt spid="14">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0" dur="500" tmFilter="0,0; .5, 1; 1, 1"/>
                                        <p:tgtEl>
                                          <p:spTgt spid="14">
                                            <p:txEl>
                                              <p:pRg st="0" end="0"/>
                                            </p:txEl>
                                          </p:spTgt>
                                        </p:tgtEl>
                                      </p:cBhvr>
                                    </p:animEffect>
                                  </p:childTnLst>
                                </p:cTn>
                              </p:par>
                              <p:par>
                                <p:cTn id="21" presetID="47" presetClass="entr" presetSubtype="0" fill="hold" nodeType="withEffect">
                                  <p:stCondLst>
                                    <p:cond delay="0"/>
                                  </p:stCondLst>
                                  <p:childTnLst>
                                    <p:set>
                                      <p:cBhvr>
                                        <p:cTn id="22" dur="1" fill="hold">
                                          <p:stCondLst>
                                            <p:cond delay="0"/>
                                          </p:stCondLst>
                                        </p:cTn>
                                        <p:tgtEl>
                                          <p:spTgt spid="3"/>
                                        </p:tgtEl>
                                        <p:attrNameLst>
                                          <p:attrName>style.visibility</p:attrName>
                                        </p:attrNameLst>
                                      </p:cBhvr>
                                      <p:to>
                                        <p:strVal val="visible"/>
                                      </p:to>
                                    </p:set>
                                    <p:animEffect transition="in" filter="fade">
                                      <p:cBhvr>
                                        <p:cTn id="23" dur="1000"/>
                                        <p:tgtEl>
                                          <p:spTgt spid="3"/>
                                        </p:tgtEl>
                                      </p:cBhvr>
                                    </p:animEffect>
                                    <p:anim calcmode="lin" valueType="num">
                                      <p:cBhvr>
                                        <p:cTn id="24" dur="1000" fill="hold"/>
                                        <p:tgtEl>
                                          <p:spTgt spid="3"/>
                                        </p:tgtEl>
                                        <p:attrNameLst>
                                          <p:attrName>ppt_x</p:attrName>
                                        </p:attrNameLst>
                                      </p:cBhvr>
                                      <p:tavLst>
                                        <p:tav tm="0">
                                          <p:val>
                                            <p:strVal val="#ppt_x"/>
                                          </p:val>
                                        </p:tav>
                                        <p:tav tm="100000">
                                          <p:val>
                                            <p:strVal val="#ppt_x"/>
                                          </p:val>
                                        </p:tav>
                                      </p:tavLst>
                                    </p:anim>
                                    <p:anim calcmode="lin" valueType="num">
                                      <p:cBhvr>
                                        <p:cTn id="25" dur="1000" fill="hold"/>
                                        <p:tgtEl>
                                          <p:spTgt spid="3"/>
                                        </p:tgtEl>
                                        <p:attrNameLst>
                                          <p:attrName>ppt_y</p:attrName>
                                        </p:attrNameLst>
                                      </p:cBhvr>
                                      <p:tavLst>
                                        <p:tav tm="0">
                                          <p:val>
                                            <p:strVal val="#ppt_y-.1"/>
                                          </p:val>
                                        </p:tav>
                                        <p:tav tm="100000">
                                          <p:val>
                                            <p:strVal val="#ppt_y"/>
                                          </p:val>
                                        </p:tav>
                                      </p:tavLst>
                                    </p:anim>
                                  </p:childTnLst>
                                </p:cTn>
                              </p:par>
                              <p:par>
                                <p:cTn id="26" presetID="31" presetClass="entr" presetSubtype="0" fill="hold" nodeType="withEffect">
                                  <p:stCondLst>
                                    <p:cond delay="0"/>
                                  </p:stCondLst>
                                  <p:childTnLst>
                                    <p:set>
                                      <p:cBhvr>
                                        <p:cTn id="27" dur="1" fill="hold">
                                          <p:stCondLst>
                                            <p:cond delay="0"/>
                                          </p:stCondLst>
                                        </p:cTn>
                                        <p:tgtEl>
                                          <p:spTgt spid="4"/>
                                        </p:tgtEl>
                                        <p:attrNameLst>
                                          <p:attrName>style.visibility</p:attrName>
                                        </p:attrNameLst>
                                      </p:cBhvr>
                                      <p:to>
                                        <p:strVal val="visible"/>
                                      </p:to>
                                    </p:set>
                                    <p:anim calcmode="lin" valueType="num">
                                      <p:cBhvr>
                                        <p:cTn id="28" dur="1000" fill="hold"/>
                                        <p:tgtEl>
                                          <p:spTgt spid="4"/>
                                        </p:tgtEl>
                                        <p:attrNameLst>
                                          <p:attrName>ppt_w</p:attrName>
                                        </p:attrNameLst>
                                      </p:cBhvr>
                                      <p:tavLst>
                                        <p:tav tm="0">
                                          <p:val>
                                            <p:fltVal val="0"/>
                                          </p:val>
                                        </p:tav>
                                        <p:tav tm="100000">
                                          <p:val>
                                            <p:strVal val="#ppt_w"/>
                                          </p:val>
                                        </p:tav>
                                      </p:tavLst>
                                    </p:anim>
                                    <p:anim calcmode="lin" valueType="num">
                                      <p:cBhvr>
                                        <p:cTn id="29" dur="1000" fill="hold"/>
                                        <p:tgtEl>
                                          <p:spTgt spid="4"/>
                                        </p:tgtEl>
                                        <p:attrNameLst>
                                          <p:attrName>ppt_h</p:attrName>
                                        </p:attrNameLst>
                                      </p:cBhvr>
                                      <p:tavLst>
                                        <p:tav tm="0">
                                          <p:val>
                                            <p:fltVal val="0"/>
                                          </p:val>
                                        </p:tav>
                                        <p:tav tm="100000">
                                          <p:val>
                                            <p:strVal val="#ppt_h"/>
                                          </p:val>
                                        </p:tav>
                                      </p:tavLst>
                                    </p:anim>
                                    <p:anim calcmode="lin" valueType="num">
                                      <p:cBhvr>
                                        <p:cTn id="30" dur="1000" fill="hold"/>
                                        <p:tgtEl>
                                          <p:spTgt spid="4"/>
                                        </p:tgtEl>
                                        <p:attrNameLst>
                                          <p:attrName>style.rotation</p:attrName>
                                        </p:attrNameLst>
                                      </p:cBhvr>
                                      <p:tavLst>
                                        <p:tav tm="0">
                                          <p:val>
                                            <p:fltVal val="90"/>
                                          </p:val>
                                        </p:tav>
                                        <p:tav tm="100000">
                                          <p:val>
                                            <p:fltVal val="0"/>
                                          </p:val>
                                        </p:tav>
                                      </p:tavLst>
                                    </p:anim>
                                    <p:animEffect transition="in" filter="fade">
                                      <p:cBhvr>
                                        <p:cTn id="3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numSld="999" showWhenStopped="0">
                <p:cTn id="32" fill="hold" display="0">
                  <p:stCondLst>
                    <p:cond delay="indefinite"/>
                  </p:stCondLst>
                  <p:endCondLst>
                    <p:cond evt="onStopAudio" delay="0">
                      <p:tgtEl>
                        <p:sldTgt/>
                      </p:tgtEl>
                    </p:cond>
                  </p:endCondLst>
                </p:cTn>
                <p:tgtEl>
                  <p:spTgt spid="2"/>
                </p:tgtEl>
              </p:cMediaNode>
            </p:audio>
          </p:childTnLst>
        </p:cTn>
      </p:par>
    </p:tnLst>
    <p:bldLst>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1" name="图片 3830" hidden="1"/>
          <p:cNvPicPr>
            <a:picLocks noChangeAspect="1"/>
          </p:cNvPicPr>
          <p:nvPr>
            <p:custDataLst>
              <p:tags r:id="rId1"/>
            </p:custDataLst>
          </p:nvPr>
        </p:nvPicPr>
        <p:blipFill>
          <a:blip r:embed="rId4"/>
          <a:stretch>
            <a:fillRect/>
          </a:stretch>
        </p:blipFill>
        <p:spPr>
          <a:xfrm>
            <a:off x="9045633" y="3778173"/>
            <a:ext cx="1884955" cy="2109039"/>
          </a:xfrm>
          <a:prstGeom prst="rect">
            <a:avLst/>
          </a:prstGeom>
        </p:spPr>
      </p:pic>
      <p:sp>
        <p:nvSpPr>
          <p:cNvPr id="7" name="文本框 75">
            <a:extLst>
              <a:ext uri="{FF2B5EF4-FFF2-40B4-BE49-F238E27FC236}">
                <a16:creationId xmlns:a16="http://schemas.microsoft.com/office/drawing/2014/main" id="{5D4AA1BB-80C1-47D0-9F9B-C1D081CE7766}"/>
              </a:ext>
            </a:extLst>
          </p:cNvPr>
          <p:cNvSpPr>
            <a:spLocks noChangeArrowheads="1"/>
          </p:cNvSpPr>
          <p:nvPr/>
        </p:nvSpPr>
        <p:spPr bwMode="auto">
          <a:xfrm>
            <a:off x="638252" y="922431"/>
            <a:ext cx="5232076" cy="9412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lIns="72576" tIns="36288" rIns="72576" bIns="3628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pPr>
            <a:r>
              <a:rPr lang="en-US" altLang="zh-CN" sz="2000" dirty="0">
                <a:latin typeface="Times New Roman" panose="02020603050405020304" pitchFamily="18" charset="0"/>
                <a:cs typeface="Times New Roman" panose="02020603050405020304" pitchFamily="18" charset="0"/>
              </a:rPr>
              <a:t>As its name implies, the Double Seventh Festival is the seventh day of the seventh lunar month. </a:t>
            </a:r>
          </a:p>
        </p:txBody>
      </p:sp>
      <p:grpSp>
        <p:nvGrpSpPr>
          <p:cNvPr id="9" name="组合 8">
            <a:extLst>
              <a:ext uri="{FF2B5EF4-FFF2-40B4-BE49-F238E27FC236}">
                <a16:creationId xmlns:a16="http://schemas.microsoft.com/office/drawing/2014/main" id="{4A4306A0-229D-42BC-AD18-6E9EAA27CDD1}"/>
              </a:ext>
            </a:extLst>
          </p:cNvPr>
          <p:cNvGrpSpPr/>
          <p:nvPr/>
        </p:nvGrpSpPr>
        <p:grpSpPr>
          <a:xfrm>
            <a:off x="5787201" y="0"/>
            <a:ext cx="6236813" cy="3429000"/>
            <a:chOff x="5787201" y="0"/>
            <a:chExt cx="6236813" cy="3429000"/>
          </a:xfrm>
        </p:grpSpPr>
        <p:pic>
          <p:nvPicPr>
            <p:cNvPr id="10" name="图片 9">
              <a:extLst>
                <a:ext uri="{FF2B5EF4-FFF2-40B4-BE49-F238E27FC236}">
                  <a16:creationId xmlns:a16="http://schemas.microsoft.com/office/drawing/2014/main" id="{D550EB0C-B0E5-4CCD-A33F-0A1C3BE70A75}"/>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739" r="-630" b="8797"/>
            <a:stretch/>
          </p:blipFill>
          <p:spPr>
            <a:xfrm>
              <a:off x="5787201" y="0"/>
              <a:ext cx="3900590" cy="3429000"/>
            </a:xfrm>
            <a:prstGeom prst="rect">
              <a:avLst/>
            </a:prstGeom>
          </p:spPr>
        </p:pic>
        <p:sp>
          <p:nvSpPr>
            <p:cNvPr id="5" name="矩形 4">
              <a:extLst>
                <a:ext uri="{FF2B5EF4-FFF2-40B4-BE49-F238E27FC236}">
                  <a16:creationId xmlns:a16="http://schemas.microsoft.com/office/drawing/2014/main" id="{D1B6455A-0C04-4076-8E09-DB72BF7D5665}"/>
                </a:ext>
              </a:extLst>
            </p:cNvPr>
            <p:cNvSpPr/>
            <p:nvPr/>
          </p:nvSpPr>
          <p:spPr>
            <a:xfrm>
              <a:off x="9353550" y="773019"/>
              <a:ext cx="2670464" cy="959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chemeClr val="tx2"/>
                  </a:solidFill>
                  <a:latin typeface="Times New Roman" panose="02020603050405020304" pitchFamily="18" charset="0"/>
                  <a:cs typeface="Times New Roman" panose="02020603050405020304" pitchFamily="18" charset="0"/>
                </a:rPr>
                <a:t>Pic 1 The Cowherd and the Girl Weaver</a:t>
              </a:r>
              <a:endParaRPr lang="zh-CN" altLang="en-US" sz="1600" dirty="0">
                <a:solidFill>
                  <a:schemeClr val="tx2"/>
                </a:solidFill>
                <a:latin typeface="Times New Roman" panose="02020603050405020304" pitchFamily="18" charset="0"/>
                <a:cs typeface="Times New Roman" panose="02020603050405020304" pitchFamily="18" charset="0"/>
              </a:endParaRPr>
            </a:p>
          </p:txBody>
        </p:sp>
      </p:grpSp>
      <p:grpSp>
        <p:nvGrpSpPr>
          <p:cNvPr id="12" name="组合 11">
            <a:extLst>
              <a:ext uri="{FF2B5EF4-FFF2-40B4-BE49-F238E27FC236}">
                <a16:creationId xmlns:a16="http://schemas.microsoft.com/office/drawing/2014/main" id="{1EB6C9FB-907F-4B04-AE04-A7A6F656AFD9}"/>
              </a:ext>
            </a:extLst>
          </p:cNvPr>
          <p:cNvGrpSpPr/>
          <p:nvPr/>
        </p:nvGrpSpPr>
        <p:grpSpPr>
          <a:xfrm>
            <a:off x="4812043" y="3692099"/>
            <a:ext cx="7379957" cy="2824476"/>
            <a:chOff x="4812043" y="3692099"/>
            <a:chExt cx="7379957" cy="2824476"/>
          </a:xfrm>
        </p:grpSpPr>
        <p:pic>
          <p:nvPicPr>
            <p:cNvPr id="8" name="图片 7">
              <a:extLst>
                <a:ext uri="{FF2B5EF4-FFF2-40B4-BE49-F238E27FC236}">
                  <a16:creationId xmlns:a16="http://schemas.microsoft.com/office/drawing/2014/main" id="{C873B0AC-346A-42CD-BFF8-3C043F576656}"/>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379958" y="3692099"/>
              <a:ext cx="4812042" cy="2815936"/>
            </a:xfrm>
            <a:prstGeom prst="rect">
              <a:avLst/>
            </a:prstGeom>
            <a:ln>
              <a:noFill/>
            </a:ln>
            <a:effectLst>
              <a:softEdge rad="112500"/>
            </a:effectLst>
          </p:spPr>
        </p:pic>
        <p:sp>
          <p:nvSpPr>
            <p:cNvPr id="14" name="矩形 13">
              <a:extLst>
                <a:ext uri="{FF2B5EF4-FFF2-40B4-BE49-F238E27FC236}">
                  <a16:creationId xmlns:a16="http://schemas.microsoft.com/office/drawing/2014/main" id="{2E266223-0829-41EA-879B-DA43DC8D8A95}"/>
                </a:ext>
              </a:extLst>
            </p:cNvPr>
            <p:cNvSpPr/>
            <p:nvPr/>
          </p:nvSpPr>
          <p:spPr>
            <a:xfrm>
              <a:off x="4812043" y="5557029"/>
              <a:ext cx="2670464" cy="959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chemeClr val="tx2"/>
                  </a:solidFill>
                  <a:latin typeface="Times New Roman" panose="02020603050405020304" pitchFamily="18" charset="0"/>
                  <a:cs typeface="Times New Roman" panose="02020603050405020304" pitchFamily="18" charset="0"/>
                </a:rPr>
                <a:t>Pic 2 The Jade Emperor and the Queen Mother</a:t>
              </a:r>
              <a:endParaRPr lang="zh-CN" altLang="en-US" sz="1600" dirty="0">
                <a:solidFill>
                  <a:schemeClr val="tx2"/>
                </a:solidFill>
                <a:latin typeface="Times New Roman" panose="02020603050405020304" pitchFamily="18" charset="0"/>
                <a:cs typeface="Times New Roman" panose="02020603050405020304" pitchFamily="18" charset="0"/>
              </a:endParaRPr>
            </a:p>
          </p:txBody>
        </p:sp>
      </p:grpSp>
      <p:sp>
        <p:nvSpPr>
          <p:cNvPr id="16" name="文本框 75">
            <a:extLst>
              <a:ext uri="{FF2B5EF4-FFF2-40B4-BE49-F238E27FC236}">
                <a16:creationId xmlns:a16="http://schemas.microsoft.com/office/drawing/2014/main" id="{0173210B-86F7-4CFB-9CAB-7DEEC84F5DF2}"/>
              </a:ext>
            </a:extLst>
          </p:cNvPr>
          <p:cNvSpPr>
            <a:spLocks noChangeArrowheads="1"/>
          </p:cNvSpPr>
          <p:nvPr/>
        </p:nvSpPr>
        <p:spPr bwMode="auto">
          <a:xfrm>
            <a:off x="624449" y="2136105"/>
            <a:ext cx="5232076" cy="3249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lIns="72576" tIns="36288" rIns="72576" bIns="3628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pPr>
            <a:r>
              <a:rPr lang="en-US" altLang="zh-CN" sz="2000" dirty="0">
                <a:solidFill>
                  <a:srgbClr val="C00000"/>
                </a:solidFill>
                <a:latin typeface="Times New Roman" panose="02020603050405020304" pitchFamily="18" charset="0"/>
                <a:cs typeface="Times New Roman" panose="02020603050405020304" pitchFamily="18" charset="0"/>
              </a:rPr>
              <a:t>The Cowherd Star </a:t>
            </a:r>
            <a:r>
              <a:rPr lang="en-US" altLang="zh-CN" sz="2000" dirty="0">
                <a:latin typeface="Times New Roman" panose="02020603050405020304" pitchFamily="18" charset="0"/>
                <a:cs typeface="Times New Roman" panose="02020603050405020304" pitchFamily="18" charset="0"/>
              </a:rPr>
              <a:t>and </a:t>
            </a:r>
            <a:r>
              <a:rPr lang="en-US" altLang="zh-CN" sz="2000" dirty="0">
                <a:solidFill>
                  <a:srgbClr val="C00000"/>
                </a:solidFill>
                <a:latin typeface="Times New Roman" panose="02020603050405020304" pitchFamily="18" charset="0"/>
                <a:cs typeface="Times New Roman" panose="02020603050405020304" pitchFamily="18" charset="0"/>
              </a:rPr>
              <a:t>the Girl Weaver Star</a:t>
            </a:r>
            <a:r>
              <a:rPr lang="en-US" altLang="zh-CN" sz="2000" dirty="0">
                <a:latin typeface="Times New Roman" panose="02020603050405020304" pitchFamily="18" charset="0"/>
                <a:cs typeface="Times New Roman" panose="02020603050405020304" pitchFamily="18" charset="0"/>
              </a:rPr>
              <a:t> were believed to be the two lovers in folk legends. The cowherd was a young man on earth. He fell in love with the girl weaver, a daughter of </a:t>
            </a:r>
            <a:r>
              <a:rPr lang="en-US" altLang="zh-CN" sz="2000" dirty="0">
                <a:solidFill>
                  <a:srgbClr val="C00000"/>
                </a:solidFill>
                <a:latin typeface="Times New Roman" panose="02020603050405020304" pitchFamily="18" charset="0"/>
                <a:cs typeface="Times New Roman" panose="02020603050405020304" pitchFamily="18" charset="0"/>
              </a:rPr>
              <a:t>the Jade Emperor </a:t>
            </a:r>
            <a:r>
              <a:rPr lang="en-US" altLang="zh-CN" sz="2000" dirty="0">
                <a:latin typeface="Times New Roman" panose="02020603050405020304" pitchFamily="18" charset="0"/>
                <a:cs typeface="Times New Roman" panose="02020603050405020304" pitchFamily="18" charset="0"/>
              </a:rPr>
              <a:t>in the Heaven. After </a:t>
            </a:r>
            <a:r>
              <a:rPr lang="en-US" altLang="zh-CN" sz="2000" dirty="0">
                <a:solidFill>
                  <a:srgbClr val="C00000"/>
                </a:solidFill>
                <a:latin typeface="Times New Roman" panose="02020603050405020304" pitchFamily="18" charset="0"/>
                <a:cs typeface="Times New Roman" panose="02020603050405020304" pitchFamily="18" charset="0"/>
              </a:rPr>
              <a:t>the Queen Mother</a:t>
            </a:r>
            <a:r>
              <a:rPr lang="en-US" altLang="zh-CN" sz="2000" dirty="0">
                <a:latin typeface="Times New Roman" panose="02020603050405020304" pitchFamily="18" charset="0"/>
                <a:cs typeface="Times New Roman" panose="02020603050405020304" pitchFamily="18" charset="0"/>
              </a:rPr>
              <a:t> learned of their love, she created the Milky Way</a:t>
            </a:r>
            <a:r>
              <a:rPr lang="en-US" altLang="zh-CN" sz="2000" dirty="0">
                <a:solidFill>
                  <a:srgbClr val="C00000"/>
                </a:solidFill>
                <a:latin typeface="Times New Roman" panose="02020603050405020304" pitchFamily="18" charset="0"/>
                <a:cs typeface="Times New Roman" panose="02020603050405020304" pitchFamily="18" charset="0"/>
              </a:rPr>
              <a:t> </a:t>
            </a:r>
            <a:r>
              <a:rPr lang="en-US" altLang="zh-CN" sz="2000" dirty="0">
                <a:latin typeface="Times New Roman" panose="02020603050405020304" pitchFamily="18" charset="0"/>
                <a:cs typeface="Times New Roman" panose="02020603050405020304" pitchFamily="18" charset="0"/>
              </a:rPr>
              <a:t>through her magic to separate the two lovers. </a:t>
            </a:r>
            <a:endParaRPr lang="zh-CN" altLang="en-US" sz="2000" dirty="0">
              <a:solidFill>
                <a:srgbClr val="0C0C0C"/>
              </a:solidFill>
              <a:latin typeface="Times New Roman" panose="02020603050405020304" pitchFamily="18" charset="0"/>
              <a:ea typeface="+mn-ea"/>
              <a:cs typeface="Times New Roman" panose="02020603050405020304" pitchFamily="18" charset="0"/>
              <a:sym typeface="Arial" panose="020B0604020202020204" pitchFamily="34" charset="0"/>
            </a:endParaRPr>
          </a:p>
        </p:txBody>
      </p:sp>
    </p:spTree>
    <p:extLst>
      <p:ext uri="{BB962C8B-B14F-4D97-AF65-F5344CB8AC3E}">
        <p14:creationId xmlns:p14="http://schemas.microsoft.com/office/powerpoint/2010/main" val="3419345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 presetClass="entr" presetSubtype="4" fill="hold" grpId="0" nodeType="afterEffect">
                                  <p:stCondLst>
                                    <p:cond delay="0"/>
                                  </p:stCondLst>
                                  <p:childTnLst>
                                    <p:set>
                                      <p:cBhvr>
                                        <p:cTn id="11" dur="1" fill="hold">
                                          <p:stCondLst>
                                            <p:cond delay="0"/>
                                          </p:stCondLst>
                                        </p:cTn>
                                        <p:tgtEl>
                                          <p:spTgt spid="16"/>
                                        </p:tgtEl>
                                        <p:attrNameLst>
                                          <p:attrName>style.visibility</p:attrName>
                                        </p:attrNameLst>
                                      </p:cBhvr>
                                      <p:to>
                                        <p:strVal val="visible"/>
                                      </p:to>
                                    </p:set>
                                    <p:anim calcmode="lin" valueType="num">
                                      <p:cBhvr additive="base">
                                        <p:cTn id="12" dur="500" fill="hold"/>
                                        <p:tgtEl>
                                          <p:spTgt spid="16"/>
                                        </p:tgtEl>
                                        <p:attrNameLst>
                                          <p:attrName>ppt_x</p:attrName>
                                        </p:attrNameLst>
                                      </p:cBhvr>
                                      <p:tavLst>
                                        <p:tav tm="0">
                                          <p:val>
                                            <p:strVal val="#ppt_x"/>
                                          </p:val>
                                        </p:tav>
                                        <p:tav tm="100000">
                                          <p:val>
                                            <p:strVal val="#ppt_x"/>
                                          </p:val>
                                        </p:tav>
                                      </p:tavLst>
                                    </p:anim>
                                    <p:anim calcmode="lin" valueType="num">
                                      <p:cBhvr additive="base">
                                        <p:cTn id="13" dur="500" fill="hold"/>
                                        <p:tgtEl>
                                          <p:spTgt spid="16"/>
                                        </p:tgtEl>
                                        <p:attrNameLst>
                                          <p:attrName>ppt_y</p:attrName>
                                        </p:attrNameLst>
                                      </p:cBhvr>
                                      <p:tavLst>
                                        <p:tav tm="0">
                                          <p:val>
                                            <p:strVal val="1+#ppt_h/2"/>
                                          </p:val>
                                        </p:tav>
                                        <p:tav tm="100000">
                                          <p:val>
                                            <p:strVal val="#ppt_y"/>
                                          </p:val>
                                        </p:tav>
                                      </p:tavLst>
                                    </p:anim>
                                  </p:childTnLst>
                                </p:cTn>
                              </p:par>
                            </p:childTnLst>
                          </p:cTn>
                        </p:par>
                        <p:par>
                          <p:cTn id="14" fill="hold">
                            <p:stCondLst>
                              <p:cond delay="1000"/>
                            </p:stCondLst>
                            <p:childTnLst>
                              <p:par>
                                <p:cTn id="15" presetID="42" presetClass="entr" presetSubtype="0" fill="hold"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1000"/>
                                        <p:tgtEl>
                                          <p:spTgt spid="9"/>
                                        </p:tgtEl>
                                      </p:cBhvr>
                                    </p:animEffect>
                                    <p:anim calcmode="lin" valueType="num">
                                      <p:cBhvr>
                                        <p:cTn id="18" dur="1000" fill="hold"/>
                                        <p:tgtEl>
                                          <p:spTgt spid="9"/>
                                        </p:tgtEl>
                                        <p:attrNameLst>
                                          <p:attrName>ppt_x</p:attrName>
                                        </p:attrNameLst>
                                      </p:cBhvr>
                                      <p:tavLst>
                                        <p:tav tm="0">
                                          <p:val>
                                            <p:strVal val="#ppt_x"/>
                                          </p:val>
                                        </p:tav>
                                        <p:tav tm="100000">
                                          <p:val>
                                            <p:strVal val="#ppt_x"/>
                                          </p:val>
                                        </p:tav>
                                      </p:tavLst>
                                    </p:anim>
                                    <p:anim calcmode="lin" valueType="num">
                                      <p:cBhvr>
                                        <p:cTn id="19" dur="1000" fill="hold"/>
                                        <p:tgtEl>
                                          <p:spTgt spid="9"/>
                                        </p:tgtEl>
                                        <p:attrNameLst>
                                          <p:attrName>ppt_y</p:attrName>
                                        </p:attrNameLst>
                                      </p:cBhvr>
                                      <p:tavLst>
                                        <p:tav tm="0">
                                          <p:val>
                                            <p:strVal val="#ppt_y+.1"/>
                                          </p:val>
                                        </p:tav>
                                        <p:tav tm="100000">
                                          <p:val>
                                            <p:strVal val="#ppt_y"/>
                                          </p:val>
                                        </p:tav>
                                      </p:tavLst>
                                    </p:anim>
                                  </p:childTnLst>
                                </p:cTn>
                              </p:par>
                            </p:childTnLst>
                          </p:cTn>
                        </p:par>
                        <p:par>
                          <p:cTn id="20" fill="hold">
                            <p:stCondLst>
                              <p:cond delay="2000"/>
                            </p:stCondLst>
                            <p:childTnLst>
                              <p:par>
                                <p:cTn id="21" presetID="47"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1000"/>
                                        <p:tgtEl>
                                          <p:spTgt spid="12"/>
                                        </p:tgtEl>
                                      </p:cBhvr>
                                    </p:animEffect>
                                    <p:anim calcmode="lin" valueType="num">
                                      <p:cBhvr>
                                        <p:cTn id="24" dur="1000" fill="hold"/>
                                        <p:tgtEl>
                                          <p:spTgt spid="12"/>
                                        </p:tgtEl>
                                        <p:attrNameLst>
                                          <p:attrName>ppt_x</p:attrName>
                                        </p:attrNameLst>
                                      </p:cBhvr>
                                      <p:tavLst>
                                        <p:tav tm="0">
                                          <p:val>
                                            <p:strVal val="#ppt_x"/>
                                          </p:val>
                                        </p:tav>
                                        <p:tav tm="100000">
                                          <p:val>
                                            <p:strVal val="#ppt_x"/>
                                          </p:val>
                                        </p:tav>
                                      </p:tavLst>
                                    </p:anim>
                                    <p:anim calcmode="lin" valueType="num">
                                      <p:cBhvr>
                                        <p:cTn id="25" dur="1000" fill="hold"/>
                                        <p:tgtEl>
                                          <p:spTgt spid="1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组合 2">
            <a:extLst>
              <a:ext uri="{FF2B5EF4-FFF2-40B4-BE49-F238E27FC236}">
                <a16:creationId xmlns:a16="http://schemas.microsoft.com/office/drawing/2014/main" id="{54767E87-5553-4207-A95B-F6B2FF03B4E9}"/>
              </a:ext>
            </a:extLst>
          </p:cNvPr>
          <p:cNvGrpSpPr/>
          <p:nvPr/>
        </p:nvGrpSpPr>
        <p:grpSpPr>
          <a:xfrm>
            <a:off x="4383827" y="3060555"/>
            <a:ext cx="7834401" cy="3797445"/>
            <a:chOff x="4383827" y="3060555"/>
            <a:chExt cx="7834401" cy="3797445"/>
          </a:xfrm>
        </p:grpSpPr>
        <p:pic>
          <p:nvPicPr>
            <p:cNvPr id="11" name="图片 10">
              <a:extLst>
                <a:ext uri="{FF2B5EF4-FFF2-40B4-BE49-F238E27FC236}">
                  <a16:creationId xmlns:a16="http://schemas.microsoft.com/office/drawing/2014/main" id="{7B0CF7D1-50E2-4044-A99C-EF0BFC7D62E8}"/>
                </a:ext>
              </a:extLst>
            </p:cNvPr>
            <p:cNvPicPr>
              <a:picLocks noChangeAspect="1"/>
            </p:cNvPicPr>
            <p:nvPr/>
          </p:nvPicPr>
          <p:blipFill rotWithShape="1">
            <a:blip r:embed="rId4">
              <a:extLst>
                <a:ext uri="{28A0092B-C50C-407E-A947-70E740481C1C}">
                  <a14:useLocalDpi xmlns:a14="http://schemas.microsoft.com/office/drawing/2010/main" val="0"/>
                </a:ext>
              </a:extLst>
            </a:blip>
            <a:srcRect b="6515"/>
            <a:stretch/>
          </p:blipFill>
          <p:spPr>
            <a:xfrm>
              <a:off x="6472942" y="3060555"/>
              <a:ext cx="5745286" cy="3797445"/>
            </a:xfrm>
            <a:prstGeom prst="rect">
              <a:avLst/>
            </a:prstGeom>
          </p:spPr>
        </p:pic>
        <p:sp>
          <p:nvSpPr>
            <p:cNvPr id="15" name="矩形 14">
              <a:extLst>
                <a:ext uri="{FF2B5EF4-FFF2-40B4-BE49-F238E27FC236}">
                  <a16:creationId xmlns:a16="http://schemas.microsoft.com/office/drawing/2014/main" id="{EC8B563F-4FBA-45D2-8EAA-4375364F63BB}"/>
                </a:ext>
              </a:extLst>
            </p:cNvPr>
            <p:cNvSpPr/>
            <p:nvPr/>
          </p:nvSpPr>
          <p:spPr>
            <a:xfrm>
              <a:off x="4383827" y="5830386"/>
              <a:ext cx="2670464" cy="959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chemeClr val="tx2"/>
                  </a:solidFill>
                  <a:latin typeface="Times New Roman" panose="02020603050405020304" pitchFamily="18" charset="0"/>
                  <a:cs typeface="Times New Roman" panose="02020603050405020304" pitchFamily="18" charset="0"/>
                </a:rPr>
                <a:t>Pic 2 The Magpie Bridge</a:t>
              </a:r>
              <a:endParaRPr lang="zh-CN" altLang="en-US" sz="1600" dirty="0">
                <a:solidFill>
                  <a:schemeClr val="tx2"/>
                </a:solidFill>
                <a:latin typeface="Times New Roman" panose="02020603050405020304" pitchFamily="18" charset="0"/>
                <a:cs typeface="Times New Roman" panose="02020603050405020304" pitchFamily="18" charset="0"/>
              </a:endParaRPr>
            </a:p>
          </p:txBody>
        </p:sp>
        <p:cxnSp>
          <p:nvCxnSpPr>
            <p:cNvPr id="17" name="直接箭头连接符 16">
              <a:extLst>
                <a:ext uri="{FF2B5EF4-FFF2-40B4-BE49-F238E27FC236}">
                  <a16:creationId xmlns:a16="http://schemas.microsoft.com/office/drawing/2014/main" id="{1E3A9D4A-E68A-46C9-BEEC-A94234FAAF54}"/>
                </a:ext>
              </a:extLst>
            </p:cNvPr>
            <p:cNvCxnSpPr>
              <a:cxnSpLocks/>
            </p:cNvCxnSpPr>
            <p:nvPr/>
          </p:nvCxnSpPr>
          <p:spPr>
            <a:xfrm flipH="1">
              <a:off x="6710218" y="5643418"/>
              <a:ext cx="344073" cy="523549"/>
            </a:xfrm>
            <a:prstGeom prst="straightConnector1">
              <a:avLst/>
            </a:prstGeom>
            <a:ln w="9525" cap="flat" cmpd="sng" algn="ctr">
              <a:solidFill>
                <a:schemeClr val="accent1">
                  <a:lumMod val="5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pic>
        <p:nvPicPr>
          <p:cNvPr id="3831" name="图片 3830" hidden="1"/>
          <p:cNvPicPr>
            <a:picLocks noChangeAspect="1"/>
          </p:cNvPicPr>
          <p:nvPr>
            <p:custDataLst>
              <p:tags r:id="rId1"/>
            </p:custDataLst>
          </p:nvPr>
        </p:nvPicPr>
        <p:blipFill>
          <a:blip r:embed="rId5"/>
          <a:stretch>
            <a:fillRect/>
          </a:stretch>
        </p:blipFill>
        <p:spPr>
          <a:xfrm>
            <a:off x="9045633" y="3778173"/>
            <a:ext cx="1884955" cy="2109039"/>
          </a:xfrm>
          <a:prstGeom prst="rect">
            <a:avLst/>
          </a:prstGeom>
        </p:spPr>
      </p:pic>
      <p:sp>
        <p:nvSpPr>
          <p:cNvPr id="12" name="文本框 75">
            <a:extLst>
              <a:ext uri="{FF2B5EF4-FFF2-40B4-BE49-F238E27FC236}">
                <a16:creationId xmlns:a16="http://schemas.microsoft.com/office/drawing/2014/main" id="{03E0E1DE-AB88-417E-871B-62B096A39F2E}"/>
              </a:ext>
            </a:extLst>
          </p:cNvPr>
          <p:cNvSpPr>
            <a:spLocks noChangeArrowheads="1"/>
          </p:cNvSpPr>
          <p:nvPr/>
        </p:nvSpPr>
        <p:spPr bwMode="auto">
          <a:xfrm>
            <a:off x="3406166" y="1435753"/>
            <a:ext cx="5232076" cy="3249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lIns="72576" tIns="36288" rIns="72576" bIns="3628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pPr>
            <a:r>
              <a:rPr lang="en-US" altLang="zh-CN" sz="2000" dirty="0">
                <a:latin typeface="Times New Roman" panose="02020603050405020304" pitchFamily="18" charset="0"/>
                <a:cs typeface="Times New Roman" panose="02020603050405020304" pitchFamily="18" charset="0"/>
              </a:rPr>
              <a:t>Such a seemingly love tragedy has a surprisingly happy ending. A group of considerate birds —magpies which are know as messengers of happiness in Chinese culture would fly together and build </a:t>
            </a:r>
            <a:r>
              <a:rPr lang="en-US" altLang="zh-CN" sz="2000" dirty="0">
                <a:solidFill>
                  <a:srgbClr val="C00000"/>
                </a:solidFill>
                <a:latin typeface="Times New Roman" panose="02020603050405020304" pitchFamily="18" charset="0"/>
                <a:cs typeface="Times New Roman" panose="02020603050405020304" pitchFamily="18" charset="0"/>
              </a:rPr>
              <a:t>a magpie bridge </a:t>
            </a:r>
            <a:r>
              <a:rPr lang="en-US" altLang="zh-CN" sz="2000" dirty="0">
                <a:latin typeface="Times New Roman" panose="02020603050405020304" pitchFamily="18" charset="0"/>
                <a:cs typeface="Times New Roman" panose="02020603050405020304" pitchFamily="18" charset="0"/>
              </a:rPr>
              <a:t>across </a:t>
            </a:r>
            <a:r>
              <a:rPr lang="en-US" altLang="zh-CN" sz="2000" dirty="0">
                <a:solidFill>
                  <a:srgbClr val="C00000"/>
                </a:solidFill>
                <a:latin typeface="Times New Roman" panose="02020603050405020304" pitchFamily="18" charset="0"/>
                <a:cs typeface="Times New Roman" panose="02020603050405020304" pitchFamily="18" charset="0"/>
              </a:rPr>
              <a:t>the Milky Way </a:t>
            </a:r>
            <a:r>
              <a:rPr lang="en-US" altLang="zh-CN" sz="2000" dirty="0">
                <a:latin typeface="Times New Roman" panose="02020603050405020304" pitchFamily="18" charset="0"/>
                <a:cs typeface="Times New Roman" panose="02020603050405020304" pitchFamily="18" charset="0"/>
              </a:rPr>
              <a:t>on the seventh of the seventh lunar month each year for the two lovers to meet. </a:t>
            </a:r>
            <a:endParaRPr lang="zh-CN" altLang="en-US" sz="2000" dirty="0">
              <a:latin typeface="Times New Roman" panose="02020603050405020304" pitchFamily="18" charset="0"/>
              <a:ea typeface="+mn-ea"/>
              <a:cs typeface="Times New Roman" panose="02020603050405020304" pitchFamily="18" charset="0"/>
              <a:sym typeface="Arial" panose="020B0604020202020204" pitchFamily="34" charset="0"/>
            </a:endParaRPr>
          </a:p>
        </p:txBody>
      </p:sp>
      <p:grpSp>
        <p:nvGrpSpPr>
          <p:cNvPr id="2" name="组合 1">
            <a:extLst>
              <a:ext uri="{FF2B5EF4-FFF2-40B4-BE49-F238E27FC236}">
                <a16:creationId xmlns:a16="http://schemas.microsoft.com/office/drawing/2014/main" id="{6434FE6A-09E4-4758-A53F-CB6C593BCBF4}"/>
              </a:ext>
            </a:extLst>
          </p:cNvPr>
          <p:cNvGrpSpPr/>
          <p:nvPr/>
        </p:nvGrpSpPr>
        <p:grpSpPr>
          <a:xfrm>
            <a:off x="0" y="0"/>
            <a:ext cx="3406166" cy="4020101"/>
            <a:chOff x="0" y="0"/>
            <a:chExt cx="3406166" cy="4020101"/>
          </a:xfrm>
        </p:grpSpPr>
        <p:pic>
          <p:nvPicPr>
            <p:cNvPr id="9" name="图片 8">
              <a:extLst>
                <a:ext uri="{FF2B5EF4-FFF2-40B4-BE49-F238E27FC236}">
                  <a16:creationId xmlns:a16="http://schemas.microsoft.com/office/drawing/2014/main" id="{B3F14871-1CAE-4CDF-BE6C-654CD749791E}"/>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0" y="0"/>
              <a:ext cx="3406166" cy="2772619"/>
            </a:xfrm>
            <a:prstGeom prst="rect">
              <a:avLst/>
            </a:prstGeom>
          </p:spPr>
        </p:pic>
        <p:sp>
          <p:nvSpPr>
            <p:cNvPr id="13" name="矩形 12">
              <a:extLst>
                <a:ext uri="{FF2B5EF4-FFF2-40B4-BE49-F238E27FC236}">
                  <a16:creationId xmlns:a16="http://schemas.microsoft.com/office/drawing/2014/main" id="{08E32290-B5CF-43B2-9E72-BE8FEC2A1DF6}"/>
                </a:ext>
              </a:extLst>
            </p:cNvPr>
            <p:cNvSpPr/>
            <p:nvPr/>
          </p:nvSpPr>
          <p:spPr>
            <a:xfrm>
              <a:off x="367851" y="3060555"/>
              <a:ext cx="2670464" cy="959546"/>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600" dirty="0">
                  <a:solidFill>
                    <a:schemeClr val="tx2"/>
                  </a:solidFill>
                  <a:latin typeface="Times New Roman" panose="02020603050405020304" pitchFamily="18" charset="0"/>
                  <a:cs typeface="Times New Roman" panose="02020603050405020304" pitchFamily="18" charset="0"/>
                </a:rPr>
                <a:t>Pic 1 The Milky Way</a:t>
              </a:r>
              <a:endParaRPr lang="zh-CN" altLang="en-US" sz="1600" dirty="0">
                <a:solidFill>
                  <a:schemeClr val="tx2"/>
                </a:solidFill>
                <a:latin typeface="Times New Roman" panose="02020603050405020304" pitchFamily="18" charset="0"/>
                <a:cs typeface="Times New Roman" panose="02020603050405020304" pitchFamily="18" charset="0"/>
              </a:endParaRPr>
            </a:p>
          </p:txBody>
        </p:sp>
        <p:cxnSp>
          <p:nvCxnSpPr>
            <p:cNvPr id="16" name="直接箭头连接符 15">
              <a:extLst>
                <a:ext uri="{FF2B5EF4-FFF2-40B4-BE49-F238E27FC236}">
                  <a16:creationId xmlns:a16="http://schemas.microsoft.com/office/drawing/2014/main" id="{C8ED9964-406A-4CB6-86F1-90ACDD324D00}"/>
                </a:ext>
              </a:extLst>
            </p:cNvPr>
            <p:cNvCxnSpPr>
              <a:cxnSpLocks/>
            </p:cNvCxnSpPr>
            <p:nvPr/>
          </p:nvCxnSpPr>
          <p:spPr>
            <a:xfrm>
              <a:off x="1579418" y="2670402"/>
              <a:ext cx="0" cy="673162"/>
            </a:xfrm>
            <a:prstGeom prst="straightConnector1">
              <a:avLst/>
            </a:prstGeom>
            <a:ln w="9525" cap="flat" cmpd="sng" algn="ctr">
              <a:solidFill>
                <a:schemeClr val="accent1">
                  <a:lumMod val="50000"/>
                </a:schemeClr>
              </a:solidFill>
              <a:prstDash val="solid"/>
              <a:round/>
              <a:headEnd type="none" w="med" len="med"/>
              <a:tailEnd type="arrow" w="med" len="med"/>
            </a:ln>
          </p:spPr>
          <p:style>
            <a:lnRef idx="0">
              <a:scrgbClr r="0" g="0" b="0"/>
            </a:lnRef>
            <a:fillRef idx="0">
              <a:scrgbClr r="0" g="0" b="0"/>
            </a:fillRef>
            <a:effectRef idx="0">
              <a:scrgbClr r="0" g="0" b="0"/>
            </a:effectRef>
            <a:fontRef idx="minor">
              <a:schemeClr val="tx1"/>
            </a:fontRef>
          </p:style>
        </p:cxnSp>
      </p:grpSp>
    </p:spTree>
    <p:extLst>
      <p:ext uri="{BB962C8B-B14F-4D97-AF65-F5344CB8AC3E}">
        <p14:creationId xmlns:p14="http://schemas.microsoft.com/office/powerpoint/2010/main" val="3814614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20" presetClass="entr" presetSubtype="0" fill="hold" nodeType="after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edge">
                                      <p:cBhvr>
                                        <p:cTn id="12" dur="1000"/>
                                        <p:tgtEl>
                                          <p:spTgt spid="2"/>
                                        </p:tgtEl>
                                      </p:cBhvr>
                                    </p:animEffect>
                                  </p:childTnLst>
                                </p:cTn>
                              </p:par>
                            </p:childTnLst>
                          </p:cTn>
                        </p:par>
                        <p:par>
                          <p:cTn id="13" fill="hold">
                            <p:stCondLst>
                              <p:cond delay="1500"/>
                            </p:stCondLst>
                            <p:childTnLst>
                              <p:par>
                                <p:cTn id="14" presetID="20" presetClass="entr" presetSubtype="0" fill="hold" nodeType="afterEffect">
                                  <p:stCondLst>
                                    <p:cond delay="0"/>
                                  </p:stCondLst>
                                  <p:childTnLst>
                                    <p:set>
                                      <p:cBhvr>
                                        <p:cTn id="15" dur="1" fill="hold">
                                          <p:stCondLst>
                                            <p:cond delay="0"/>
                                          </p:stCondLst>
                                        </p:cTn>
                                        <p:tgtEl>
                                          <p:spTgt spid="3"/>
                                        </p:tgtEl>
                                        <p:attrNameLst>
                                          <p:attrName>style.visibility</p:attrName>
                                        </p:attrNameLst>
                                      </p:cBhvr>
                                      <p:to>
                                        <p:strVal val="visible"/>
                                      </p:to>
                                    </p:set>
                                    <p:animEffect transition="in" filter="wedge">
                                      <p:cBhvr>
                                        <p:cTn id="16"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1" name="图片 3830" hidden="1"/>
          <p:cNvPicPr>
            <a:picLocks noChangeAspect="1"/>
          </p:cNvPicPr>
          <p:nvPr>
            <p:custDataLst>
              <p:tags r:id="rId1"/>
            </p:custDataLst>
          </p:nvPr>
        </p:nvPicPr>
        <p:blipFill>
          <a:blip r:embed="rId4"/>
          <a:stretch>
            <a:fillRect/>
          </a:stretch>
        </p:blipFill>
        <p:spPr>
          <a:xfrm>
            <a:off x="9045633" y="3778173"/>
            <a:ext cx="1884955" cy="2109039"/>
          </a:xfrm>
          <a:prstGeom prst="rect">
            <a:avLst/>
          </a:prstGeom>
        </p:spPr>
      </p:pic>
      <p:sp>
        <p:nvSpPr>
          <p:cNvPr id="3" name="文本框 75">
            <a:extLst>
              <a:ext uri="{FF2B5EF4-FFF2-40B4-BE49-F238E27FC236}">
                <a16:creationId xmlns:a16="http://schemas.microsoft.com/office/drawing/2014/main" id="{116E7E68-6BEF-4C99-B911-38896DAD4FA2}"/>
              </a:ext>
            </a:extLst>
          </p:cNvPr>
          <p:cNvSpPr>
            <a:spLocks noChangeArrowheads="1"/>
          </p:cNvSpPr>
          <p:nvPr/>
        </p:nvSpPr>
        <p:spPr bwMode="auto">
          <a:xfrm>
            <a:off x="731769" y="1564391"/>
            <a:ext cx="5232076" cy="18646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lIns="72576" tIns="36288" rIns="72576" bIns="3628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pPr>
            <a:r>
              <a:rPr lang="en-US" altLang="zh-CN" sz="2000" dirty="0">
                <a:latin typeface="Times New Roman" panose="02020603050405020304" pitchFamily="18" charset="0"/>
                <a:cs typeface="Times New Roman" panose="02020603050405020304" pitchFamily="18" charset="0"/>
              </a:rPr>
              <a:t>On the Double Seventh Festival, single girls especially those with close relationship would </a:t>
            </a:r>
            <a:r>
              <a:rPr lang="en-US" altLang="zh-CN" sz="2000" dirty="0">
                <a:solidFill>
                  <a:srgbClr val="C00000"/>
                </a:solidFill>
                <a:latin typeface="Times New Roman" panose="02020603050405020304" pitchFamily="18" charset="0"/>
                <a:cs typeface="Times New Roman" panose="02020603050405020304" pitchFamily="18" charset="0"/>
              </a:rPr>
              <a:t>get together and pray to the Cowherd Star and the Girl Weaver Star for a Mr. Right</a:t>
            </a:r>
            <a:r>
              <a:rPr lang="en-US" altLang="zh-CN" sz="2000" dirty="0">
                <a:latin typeface="Times New Roman" panose="02020603050405020304" pitchFamily="18" charset="0"/>
                <a:cs typeface="Times New Roman" panose="02020603050405020304" pitchFamily="18" charset="0"/>
              </a:rPr>
              <a:t>. </a:t>
            </a:r>
          </a:p>
        </p:txBody>
      </p:sp>
      <p:pic>
        <p:nvPicPr>
          <p:cNvPr id="6" name="图片 5">
            <a:extLst>
              <a:ext uri="{FF2B5EF4-FFF2-40B4-BE49-F238E27FC236}">
                <a16:creationId xmlns:a16="http://schemas.microsoft.com/office/drawing/2014/main" id="{213E8DC2-300B-438F-9113-4CC9BE871C53}"/>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923771" y="3153296"/>
            <a:ext cx="5536460" cy="3534107"/>
          </a:xfrm>
          <a:prstGeom prst="rect">
            <a:avLst/>
          </a:prstGeom>
          <a:ln>
            <a:noFill/>
          </a:ln>
          <a:effectLst>
            <a:softEdge rad="112500"/>
          </a:effectLst>
        </p:spPr>
      </p:pic>
    </p:spTree>
    <p:extLst>
      <p:ext uri="{BB962C8B-B14F-4D97-AF65-F5344CB8AC3E}">
        <p14:creationId xmlns:p14="http://schemas.microsoft.com/office/powerpoint/2010/main" val="1336987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14" presetClass="entr" presetSubtype="10" fill="hold" nodeType="withEffect">
                                  <p:stCondLst>
                                    <p:cond delay="0"/>
                                  </p:stCondLst>
                                  <p:childTnLst>
                                    <p:set>
                                      <p:cBhvr>
                                        <p:cTn id="10" dur="1" fill="hold">
                                          <p:stCondLst>
                                            <p:cond delay="0"/>
                                          </p:stCondLst>
                                        </p:cTn>
                                        <p:tgtEl>
                                          <p:spTgt spid="6"/>
                                        </p:tgtEl>
                                        <p:attrNameLst>
                                          <p:attrName>style.visibility</p:attrName>
                                        </p:attrNameLst>
                                      </p:cBhvr>
                                      <p:to>
                                        <p:strVal val="visible"/>
                                      </p:to>
                                    </p:set>
                                    <p:animEffect transition="in" filter="randombar(horizontal)">
                                      <p:cBhvr>
                                        <p:cTn id="1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1" name="图片 3830" hidden="1"/>
          <p:cNvPicPr>
            <a:picLocks noChangeAspect="1"/>
          </p:cNvPicPr>
          <p:nvPr>
            <p:custDataLst>
              <p:tags r:id="rId1"/>
            </p:custDataLst>
          </p:nvPr>
        </p:nvPicPr>
        <p:blipFill>
          <a:blip r:embed="rId4"/>
          <a:stretch>
            <a:fillRect/>
          </a:stretch>
        </p:blipFill>
        <p:spPr>
          <a:xfrm>
            <a:off x="9045633" y="3778173"/>
            <a:ext cx="1884955" cy="2109039"/>
          </a:xfrm>
          <a:prstGeom prst="rect">
            <a:avLst/>
          </a:prstGeom>
        </p:spPr>
      </p:pic>
      <p:sp>
        <p:nvSpPr>
          <p:cNvPr id="3" name="文本框 75">
            <a:extLst>
              <a:ext uri="{FF2B5EF4-FFF2-40B4-BE49-F238E27FC236}">
                <a16:creationId xmlns:a16="http://schemas.microsoft.com/office/drawing/2014/main" id="{4533B982-B4B6-4438-85E5-AE807151030B}"/>
              </a:ext>
            </a:extLst>
          </p:cNvPr>
          <p:cNvSpPr>
            <a:spLocks noChangeArrowheads="1"/>
          </p:cNvSpPr>
          <p:nvPr/>
        </p:nvSpPr>
        <p:spPr bwMode="auto">
          <a:xfrm>
            <a:off x="6207780" y="1099231"/>
            <a:ext cx="5232076" cy="417293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lIns="72576" tIns="36288" rIns="72576" bIns="3628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pPr>
            <a:r>
              <a:rPr lang="en-US" altLang="zh-CN" sz="2000" dirty="0">
                <a:latin typeface="Times New Roman" panose="02020603050405020304" pitchFamily="18" charset="0"/>
                <a:cs typeface="Times New Roman" panose="02020603050405020304" pitchFamily="18" charset="0"/>
              </a:rPr>
              <a:t>There is another custom called “</a:t>
            </a:r>
            <a:r>
              <a:rPr lang="en-US" altLang="zh-CN" sz="2000" dirty="0">
                <a:solidFill>
                  <a:srgbClr val="C00000"/>
                </a:solidFill>
                <a:latin typeface="Times New Roman" panose="02020603050405020304" pitchFamily="18" charset="0"/>
                <a:cs typeface="Times New Roman" panose="02020603050405020304" pitchFamily="18" charset="0"/>
              </a:rPr>
              <a:t>Qi </a:t>
            </a:r>
            <a:r>
              <a:rPr lang="en-US" altLang="zh-CN" sz="2000" dirty="0" err="1">
                <a:solidFill>
                  <a:srgbClr val="C00000"/>
                </a:solidFill>
                <a:latin typeface="Times New Roman" panose="02020603050405020304" pitchFamily="18" charset="0"/>
                <a:cs typeface="Times New Roman" panose="02020603050405020304" pitchFamily="18" charset="0"/>
              </a:rPr>
              <a:t>Qiao</a:t>
            </a:r>
            <a:r>
              <a:rPr lang="en-US" altLang="zh-CN" sz="2000" dirty="0">
                <a:latin typeface="Times New Roman" panose="02020603050405020304" pitchFamily="18" charset="0"/>
                <a:cs typeface="Times New Roman" panose="02020603050405020304" pitchFamily="18" charset="0"/>
              </a:rPr>
              <a:t>”, </a:t>
            </a:r>
            <a:r>
              <a:rPr lang="en-US" altLang="zh-CN" sz="2000" dirty="0">
                <a:solidFill>
                  <a:srgbClr val="C00000"/>
                </a:solidFill>
                <a:latin typeface="Times New Roman" panose="02020603050405020304" pitchFamily="18" charset="0"/>
                <a:cs typeface="Times New Roman" panose="02020603050405020304" pitchFamily="18" charset="0"/>
              </a:rPr>
              <a:t>begging for the skills</a:t>
            </a:r>
            <a:r>
              <a:rPr lang="en-US" altLang="zh-CN" sz="2000" dirty="0">
                <a:latin typeface="Times New Roman" panose="02020603050405020304" pitchFamily="18" charset="0"/>
                <a:cs typeface="Times New Roman" panose="02020603050405020304" pitchFamily="18" charset="0"/>
              </a:rPr>
              <a:t>. The Girl Weaver Star is believed to be a fairy clever in mind and skillful in hand. On the Double Seventh Festival, girls in many places in China would </a:t>
            </a:r>
            <a:r>
              <a:rPr lang="en-US" altLang="zh-CN" sz="2000" dirty="0">
                <a:solidFill>
                  <a:srgbClr val="C00000"/>
                </a:solidFill>
                <a:latin typeface="Times New Roman" panose="02020603050405020304" pitchFamily="18" charset="0"/>
                <a:cs typeface="Times New Roman" panose="02020603050405020304" pitchFamily="18" charset="0"/>
              </a:rPr>
              <a:t>offer steamed buns and fruit as sacrifices</a:t>
            </a:r>
            <a:r>
              <a:rPr lang="en-US" altLang="zh-CN" sz="2000" dirty="0">
                <a:latin typeface="Times New Roman" panose="02020603050405020304" pitchFamily="18" charset="0"/>
                <a:cs typeface="Times New Roman" panose="02020603050405020304" pitchFamily="18" charset="0"/>
              </a:rPr>
              <a:t> and </a:t>
            </a:r>
            <a:r>
              <a:rPr lang="en-US" altLang="zh-CN" sz="2000" dirty="0">
                <a:solidFill>
                  <a:srgbClr val="C00000"/>
                </a:solidFill>
                <a:latin typeface="Times New Roman" panose="02020603050405020304" pitchFamily="18" charset="0"/>
                <a:cs typeface="Times New Roman" panose="02020603050405020304" pitchFamily="18" charset="0"/>
              </a:rPr>
              <a:t>hold contests of sewing</a:t>
            </a:r>
            <a:r>
              <a:rPr lang="en-US" altLang="zh-CN" sz="2000" dirty="0">
                <a:latin typeface="Times New Roman" panose="02020603050405020304" pitchFamily="18" charset="0"/>
                <a:cs typeface="Times New Roman" panose="02020603050405020304" pitchFamily="18" charset="0"/>
              </a:rPr>
              <a:t>, </a:t>
            </a:r>
            <a:r>
              <a:rPr lang="en-US" altLang="zh-CN" sz="2000" dirty="0">
                <a:solidFill>
                  <a:srgbClr val="C00000"/>
                </a:solidFill>
                <a:latin typeface="Times New Roman" panose="02020603050405020304" pitchFamily="18" charset="0"/>
                <a:cs typeface="Times New Roman" panose="02020603050405020304" pitchFamily="18" charset="0"/>
              </a:rPr>
              <a:t>papercutting</a:t>
            </a:r>
            <a:r>
              <a:rPr lang="en-US" altLang="zh-CN" sz="2000" dirty="0">
                <a:latin typeface="Times New Roman" panose="02020603050405020304" pitchFamily="18" charset="0"/>
                <a:cs typeface="Times New Roman" panose="02020603050405020304" pitchFamily="18" charset="0"/>
              </a:rPr>
              <a:t> and </a:t>
            </a:r>
            <a:r>
              <a:rPr lang="en-US" altLang="zh-CN" sz="2000" dirty="0">
                <a:solidFill>
                  <a:srgbClr val="C00000"/>
                </a:solidFill>
                <a:latin typeface="Times New Roman" panose="02020603050405020304" pitchFamily="18" charset="0"/>
                <a:cs typeface="Times New Roman" panose="02020603050405020304" pitchFamily="18" charset="0"/>
              </a:rPr>
              <a:t>embroidery</a:t>
            </a:r>
            <a:r>
              <a:rPr lang="en-US" altLang="zh-CN" sz="2000" dirty="0">
                <a:latin typeface="Times New Roman" panose="02020603050405020304" pitchFamily="18" charset="0"/>
                <a:cs typeface="Times New Roman" panose="02020603050405020304" pitchFamily="18" charset="0"/>
              </a:rPr>
              <a:t>. They do this and hope that the Girl Weaver Star can teach them more about girl skills. </a:t>
            </a:r>
            <a:endParaRPr lang="zh-CN" altLang="en-US" sz="2000" dirty="0">
              <a:solidFill>
                <a:srgbClr val="0C0C0C"/>
              </a:solidFill>
              <a:latin typeface="Times New Roman" panose="02020603050405020304" pitchFamily="18" charset="0"/>
              <a:ea typeface="+mn-ea"/>
              <a:cs typeface="Times New Roman" panose="02020603050405020304" pitchFamily="18" charset="0"/>
              <a:sym typeface="Arial" panose="020B0604020202020204" pitchFamily="34" charset="0"/>
            </a:endParaRPr>
          </a:p>
        </p:txBody>
      </p:sp>
      <p:pic>
        <p:nvPicPr>
          <p:cNvPr id="4" name="图片 3">
            <a:extLst>
              <a:ext uri="{FF2B5EF4-FFF2-40B4-BE49-F238E27FC236}">
                <a16:creationId xmlns:a16="http://schemas.microsoft.com/office/drawing/2014/main" id="{8EDC11CC-7FD3-42F0-9616-D273C8579459}"/>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60748" y="428914"/>
            <a:ext cx="5623474" cy="3259857"/>
          </a:xfrm>
          <a:prstGeom prst="rect">
            <a:avLst/>
          </a:prstGeom>
          <a:ln>
            <a:noFill/>
          </a:ln>
          <a:effectLst>
            <a:softEdge rad="112500"/>
          </a:effectLst>
        </p:spPr>
      </p:pic>
      <p:pic>
        <p:nvPicPr>
          <p:cNvPr id="8" name="图片 7">
            <a:extLst>
              <a:ext uri="{FF2B5EF4-FFF2-40B4-BE49-F238E27FC236}">
                <a16:creationId xmlns:a16="http://schemas.microsoft.com/office/drawing/2014/main" id="{23677782-9BEE-42C6-B3F5-A8260EA65F91}"/>
              </a:ext>
            </a:extLst>
          </p:cNvPr>
          <p:cNvPicPr>
            <a:picLocks/>
          </p:cNvPicPr>
          <p:nvPr/>
        </p:nvPicPr>
        <p:blipFill>
          <a:blip r:embed="rId6">
            <a:extLst>
              <a:ext uri="{28A0092B-C50C-407E-A947-70E740481C1C}">
                <a14:useLocalDpi xmlns:a14="http://schemas.microsoft.com/office/drawing/2010/main" val="0"/>
              </a:ext>
            </a:extLst>
          </a:blip>
          <a:stretch>
            <a:fillRect/>
          </a:stretch>
        </p:blipFill>
        <p:spPr>
          <a:xfrm>
            <a:off x="628039" y="3636817"/>
            <a:ext cx="2520000" cy="2520000"/>
          </a:xfrm>
          <a:prstGeom prst="rect">
            <a:avLst/>
          </a:prstGeom>
          <a:ln>
            <a:noFill/>
          </a:ln>
          <a:effectLst>
            <a:softEdge rad="112500"/>
          </a:effectLst>
        </p:spPr>
      </p:pic>
      <p:pic>
        <p:nvPicPr>
          <p:cNvPr id="10" name="图片 9">
            <a:extLst>
              <a:ext uri="{FF2B5EF4-FFF2-40B4-BE49-F238E27FC236}">
                <a16:creationId xmlns:a16="http://schemas.microsoft.com/office/drawing/2014/main" id="{220EA991-0C0C-4571-87A3-0E3D147C5D64}"/>
              </a:ext>
            </a:extLst>
          </p:cNvPr>
          <p:cNvPicPr>
            <a:picLocks/>
          </p:cNvPicPr>
          <p:nvPr/>
        </p:nvPicPr>
        <p:blipFill>
          <a:blip r:embed="rId7">
            <a:extLst>
              <a:ext uri="{28A0092B-C50C-407E-A947-70E740481C1C}">
                <a14:useLocalDpi xmlns:a14="http://schemas.microsoft.com/office/drawing/2010/main" val="0"/>
              </a:ext>
            </a:extLst>
          </a:blip>
          <a:stretch>
            <a:fillRect/>
          </a:stretch>
        </p:blipFill>
        <p:spPr>
          <a:xfrm>
            <a:off x="3259817" y="3636817"/>
            <a:ext cx="2520000" cy="2520000"/>
          </a:xfrm>
          <a:prstGeom prst="rect">
            <a:avLst/>
          </a:prstGeom>
          <a:ln>
            <a:noFill/>
          </a:ln>
          <a:effectLst>
            <a:softEdge rad="112500"/>
          </a:effectLst>
        </p:spPr>
      </p:pic>
    </p:spTree>
    <p:extLst>
      <p:ext uri="{BB962C8B-B14F-4D97-AF65-F5344CB8AC3E}">
        <p14:creationId xmlns:p14="http://schemas.microsoft.com/office/powerpoint/2010/main" val="2102490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par>
                                <p:cTn id="9" presetID="5" presetClass="entr" presetSubtype="1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checkerboard(across)">
                                      <p:cBhvr>
                                        <p:cTn id="11" dur="500"/>
                                        <p:tgtEl>
                                          <p:spTgt spid="4"/>
                                        </p:tgtEl>
                                      </p:cBhvr>
                                    </p:animEffect>
                                  </p:childTnLst>
                                </p:cTn>
                              </p:par>
                              <p:par>
                                <p:cTn id="12" presetID="5" presetClass="entr" presetSubtype="10" fill="hold" nodeType="with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checkerboard(across)">
                                      <p:cBhvr>
                                        <p:cTn id="14" dur="500"/>
                                        <p:tgtEl>
                                          <p:spTgt spid="8"/>
                                        </p:tgtEl>
                                      </p:cBhvr>
                                    </p:animEffect>
                                  </p:childTnLst>
                                </p:cTn>
                              </p:par>
                              <p:par>
                                <p:cTn id="15" presetID="5" presetClass="entr" presetSubtype="10" fill="hold" nodeType="with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checkerboard(across)">
                                      <p:cBhvr>
                                        <p:cTn id="17"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831" name="图片 3830" hidden="1"/>
          <p:cNvPicPr>
            <a:picLocks noChangeAspect="1"/>
          </p:cNvPicPr>
          <p:nvPr>
            <p:custDataLst>
              <p:tags r:id="rId1"/>
            </p:custDataLst>
          </p:nvPr>
        </p:nvPicPr>
        <p:blipFill>
          <a:blip r:embed="rId4"/>
          <a:stretch>
            <a:fillRect/>
          </a:stretch>
        </p:blipFill>
        <p:spPr>
          <a:xfrm>
            <a:off x="9045633" y="3778173"/>
            <a:ext cx="1884955" cy="2109039"/>
          </a:xfrm>
          <a:prstGeom prst="rect">
            <a:avLst/>
          </a:prstGeom>
        </p:spPr>
      </p:pic>
      <p:sp>
        <p:nvSpPr>
          <p:cNvPr id="3" name="文本框 75">
            <a:extLst>
              <a:ext uri="{FF2B5EF4-FFF2-40B4-BE49-F238E27FC236}">
                <a16:creationId xmlns:a16="http://schemas.microsoft.com/office/drawing/2014/main" id="{2F96250F-DE05-49AF-9414-0E36A564494D}"/>
              </a:ext>
            </a:extLst>
          </p:cNvPr>
          <p:cNvSpPr>
            <a:spLocks noChangeArrowheads="1"/>
          </p:cNvSpPr>
          <p:nvPr/>
        </p:nvSpPr>
        <p:spPr bwMode="auto">
          <a:xfrm>
            <a:off x="1963667" y="472314"/>
            <a:ext cx="9130359" cy="23262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lIns="72576" tIns="36288" rIns="72576" bIns="3628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pPr>
            <a:r>
              <a:rPr lang="en-US" altLang="zh-CN" sz="2000" dirty="0">
                <a:latin typeface="Times New Roman" panose="02020603050405020304" pitchFamily="18" charset="0"/>
                <a:cs typeface="Times New Roman" panose="02020603050405020304" pitchFamily="18" charset="0"/>
              </a:rPr>
              <a:t>Now the western Valentine’s Day is being accepted by more and more Chinese young people. Well, Chinese people are smarter enough to combine western and Chinese culture together. Thus, </a:t>
            </a:r>
            <a:r>
              <a:rPr lang="en-US" altLang="zh-CN" sz="2000" dirty="0">
                <a:solidFill>
                  <a:srgbClr val="C00000"/>
                </a:solidFill>
                <a:latin typeface="Times New Roman" panose="02020603050405020304" pitchFamily="18" charset="0"/>
                <a:cs typeface="Times New Roman" panose="02020603050405020304" pitchFamily="18" charset="0"/>
              </a:rPr>
              <a:t>the Double Seventh Festival is called Chinese Valentine’s Day</a:t>
            </a:r>
            <a:r>
              <a:rPr lang="en-US" altLang="zh-CN" sz="2000" dirty="0">
                <a:latin typeface="Times New Roman" panose="02020603050405020304" pitchFamily="18" charset="0"/>
                <a:cs typeface="Times New Roman" panose="02020603050405020304" pitchFamily="18" charset="0"/>
              </a:rPr>
              <a:t> and becomes popular among both the traditional elder generation and the young people in love. </a:t>
            </a:r>
            <a:endParaRPr lang="zh-CN" altLang="en-US" sz="2000" dirty="0">
              <a:solidFill>
                <a:srgbClr val="0C0C0C"/>
              </a:solidFill>
              <a:latin typeface="Times New Roman" panose="02020603050405020304" pitchFamily="18" charset="0"/>
              <a:ea typeface="+mn-ea"/>
              <a:cs typeface="Times New Roman" panose="02020603050405020304" pitchFamily="18" charset="0"/>
              <a:sym typeface="Arial" panose="020B0604020202020204" pitchFamily="34" charset="0"/>
            </a:endParaRPr>
          </a:p>
        </p:txBody>
      </p:sp>
      <p:sp>
        <p:nvSpPr>
          <p:cNvPr id="4" name="文本框 75">
            <a:extLst>
              <a:ext uri="{FF2B5EF4-FFF2-40B4-BE49-F238E27FC236}">
                <a16:creationId xmlns:a16="http://schemas.microsoft.com/office/drawing/2014/main" id="{9D9E1BEE-1340-4C8D-B0D3-51F13100EAE9}"/>
              </a:ext>
            </a:extLst>
          </p:cNvPr>
          <p:cNvSpPr>
            <a:spLocks noChangeArrowheads="1"/>
          </p:cNvSpPr>
          <p:nvPr/>
        </p:nvSpPr>
        <p:spPr bwMode="auto">
          <a:xfrm>
            <a:off x="465070" y="2833358"/>
            <a:ext cx="9229648" cy="32496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Lst>
        </p:spPr>
        <p:txBody>
          <a:bodyPr wrap="square" lIns="72576" tIns="36288" rIns="72576" bIns="36288">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algn="just">
              <a:lnSpc>
                <a:spcPct val="150000"/>
              </a:lnSpc>
            </a:pPr>
            <a:r>
              <a:rPr lang="en-US" altLang="zh-CN" sz="2000" dirty="0">
                <a:latin typeface="Times New Roman" panose="02020603050405020304" pitchFamily="18" charset="0"/>
                <a:cs typeface="Times New Roman" panose="02020603050405020304" pitchFamily="18" charset="0"/>
              </a:rPr>
              <a:t>So now we’ve got a clear answer to the above question. In China people celebrate two Valentine’s Days. On the night of the Double Seventh Day, it is hard to book a table at a restaurant. The gift stores are full of people too. Many married and unmarried couples all long to have a delicious dinner together and receive flowers and presents. Most importantly, the Chinese Valentine’s Day is </a:t>
            </a:r>
            <a:r>
              <a:rPr lang="en-US" altLang="zh-CN" sz="2000" dirty="0">
                <a:solidFill>
                  <a:srgbClr val="C00000"/>
                </a:solidFill>
                <a:latin typeface="Times New Roman" panose="02020603050405020304" pitchFamily="18" charset="0"/>
                <a:cs typeface="Times New Roman" panose="02020603050405020304" pitchFamily="18" charset="0"/>
              </a:rPr>
              <a:t>not only a chance to express your love to someone</a:t>
            </a:r>
            <a:r>
              <a:rPr lang="en-US" altLang="zh-CN" sz="2000" dirty="0">
                <a:latin typeface="Times New Roman" panose="02020603050405020304" pitchFamily="18" charset="0"/>
                <a:cs typeface="Times New Roman" panose="02020603050405020304" pitchFamily="18" charset="0"/>
              </a:rPr>
              <a:t> but also </a:t>
            </a:r>
            <a:r>
              <a:rPr lang="en-US" altLang="zh-CN" sz="2000" dirty="0">
                <a:solidFill>
                  <a:srgbClr val="C00000"/>
                </a:solidFill>
                <a:latin typeface="Times New Roman" panose="02020603050405020304" pitchFamily="18" charset="0"/>
                <a:cs typeface="Times New Roman" panose="02020603050405020304" pitchFamily="18" charset="0"/>
              </a:rPr>
              <a:t>a good symbol of staying faithful to love in spite of all the possible difficulties</a:t>
            </a:r>
            <a:r>
              <a:rPr lang="en-US" altLang="zh-CN" sz="2000" dirty="0">
                <a:latin typeface="Times New Roman" panose="02020603050405020304" pitchFamily="18" charset="0"/>
                <a:cs typeface="Times New Roman" panose="02020603050405020304" pitchFamily="18" charset="0"/>
              </a:rPr>
              <a:t>.</a:t>
            </a:r>
            <a:endParaRPr lang="zh-CN" altLang="en-US" sz="2000" dirty="0">
              <a:solidFill>
                <a:srgbClr val="0C0C0C"/>
              </a:solidFill>
              <a:latin typeface="Times New Roman" panose="02020603050405020304" pitchFamily="18" charset="0"/>
              <a:ea typeface="+mn-ea"/>
              <a:cs typeface="Times New Roman" panose="02020603050405020304" pitchFamily="18" charset="0"/>
              <a:sym typeface="Arial" panose="020B0604020202020204" pitchFamily="34" charset="0"/>
            </a:endParaRPr>
          </a:p>
        </p:txBody>
      </p:sp>
      <p:pic>
        <p:nvPicPr>
          <p:cNvPr id="5" name="图片 4">
            <a:extLst>
              <a:ext uri="{FF2B5EF4-FFF2-40B4-BE49-F238E27FC236}">
                <a16:creationId xmlns:a16="http://schemas.microsoft.com/office/drawing/2014/main" id="{441FC8B3-5FC2-4937-B355-5C5E8CDE43CE}"/>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996054" y="4662055"/>
            <a:ext cx="2195945" cy="2195945"/>
          </a:xfrm>
          <a:prstGeom prst="rect">
            <a:avLst/>
          </a:prstGeom>
          <a:ln>
            <a:noFill/>
          </a:ln>
          <a:effectLst>
            <a:softEdge rad="112500"/>
          </a:effectLst>
        </p:spPr>
      </p:pic>
      <p:pic>
        <p:nvPicPr>
          <p:cNvPr id="7" name="图片 6">
            <a:extLst>
              <a:ext uri="{FF2B5EF4-FFF2-40B4-BE49-F238E27FC236}">
                <a16:creationId xmlns:a16="http://schemas.microsoft.com/office/drawing/2014/main" id="{08E09329-7074-4B85-8C86-5F97CD13C2A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128" y="705029"/>
            <a:ext cx="1428750" cy="1002983"/>
          </a:xfrm>
          <a:prstGeom prst="rect">
            <a:avLst/>
          </a:prstGeom>
          <a:ln>
            <a:noFill/>
          </a:ln>
          <a:effectLst>
            <a:softEdge rad="112500"/>
          </a:effectLst>
        </p:spPr>
      </p:pic>
    </p:spTree>
    <p:extLst>
      <p:ext uri="{BB962C8B-B14F-4D97-AF65-F5344CB8AC3E}">
        <p14:creationId xmlns:p14="http://schemas.microsoft.com/office/powerpoint/2010/main" val="8170859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8" presetClass="entr" presetSubtype="12"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strips(downLeft)">
                                      <p:cBhvr>
                                        <p:cTn id="7" dur="500"/>
                                        <p:tgtEl>
                                          <p:spTgt spid="7"/>
                                        </p:tgtEl>
                                      </p:cBhvr>
                                    </p:animEffect>
                                  </p:childTnLst>
                                </p:cTn>
                              </p:par>
                            </p:childTnLst>
                          </p:cTn>
                        </p:par>
                        <p:par>
                          <p:cTn id="8" fill="hold">
                            <p:stCondLst>
                              <p:cond delay="500"/>
                            </p:stCondLst>
                            <p:childTnLst>
                              <p:par>
                                <p:cTn id="9" presetID="18" presetClass="entr" presetSubtype="12" fill="hold" grpId="0" nodeType="afterEffect">
                                  <p:stCondLst>
                                    <p:cond delay="0"/>
                                  </p:stCondLst>
                                  <p:childTnLst>
                                    <p:set>
                                      <p:cBhvr>
                                        <p:cTn id="10" dur="1" fill="hold">
                                          <p:stCondLst>
                                            <p:cond delay="0"/>
                                          </p:stCondLst>
                                        </p:cTn>
                                        <p:tgtEl>
                                          <p:spTgt spid="3"/>
                                        </p:tgtEl>
                                        <p:attrNameLst>
                                          <p:attrName>style.visibility</p:attrName>
                                        </p:attrNameLst>
                                      </p:cBhvr>
                                      <p:to>
                                        <p:strVal val="visible"/>
                                      </p:to>
                                    </p:set>
                                    <p:animEffect transition="in" filter="strips(downLeft)">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4" fill="hold" grpId="0" nodeType="click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additive="base">
                                        <p:cTn id="16" dur="500" fill="hold"/>
                                        <p:tgtEl>
                                          <p:spTgt spid="4"/>
                                        </p:tgtEl>
                                        <p:attrNameLst>
                                          <p:attrName>ppt_x</p:attrName>
                                        </p:attrNameLst>
                                      </p:cBhvr>
                                      <p:tavLst>
                                        <p:tav tm="0">
                                          <p:val>
                                            <p:strVal val="#ppt_x"/>
                                          </p:val>
                                        </p:tav>
                                        <p:tav tm="100000">
                                          <p:val>
                                            <p:strVal val="#ppt_x"/>
                                          </p:val>
                                        </p:tav>
                                      </p:tavLst>
                                    </p:anim>
                                    <p:anim calcmode="lin" valueType="num">
                                      <p:cBhvr additive="base">
                                        <p:cTn id="17" dur="500" fill="hold"/>
                                        <p:tgtEl>
                                          <p:spTgt spid="4"/>
                                        </p:tgtEl>
                                        <p:attrNameLst>
                                          <p:attrName>ppt_y</p:attrName>
                                        </p:attrNameLst>
                                      </p:cBhvr>
                                      <p:tavLst>
                                        <p:tav tm="0">
                                          <p:val>
                                            <p:strVal val="1+#ppt_h/2"/>
                                          </p:val>
                                        </p:tav>
                                        <p:tav tm="100000">
                                          <p:val>
                                            <p:strVal val="#ppt_y"/>
                                          </p:val>
                                        </p:tav>
                                      </p:tavLst>
                                    </p:anim>
                                  </p:childTnLst>
                                </p:cTn>
                              </p:par>
                              <p:par>
                                <p:cTn id="18" presetID="14" presetClass="entr" presetSubtype="10" fill="hold" nodeType="withEffect">
                                  <p:stCondLst>
                                    <p:cond delay="0"/>
                                  </p:stCondLst>
                                  <p:childTnLst>
                                    <p:set>
                                      <p:cBhvr>
                                        <p:cTn id="19" dur="1" fill="hold">
                                          <p:stCondLst>
                                            <p:cond delay="0"/>
                                          </p:stCondLst>
                                        </p:cTn>
                                        <p:tgtEl>
                                          <p:spTgt spid="5"/>
                                        </p:tgtEl>
                                        <p:attrNameLst>
                                          <p:attrName>style.visibility</p:attrName>
                                        </p:attrNameLst>
                                      </p:cBhvr>
                                      <p:to>
                                        <p:strVal val="visible"/>
                                      </p:to>
                                    </p:set>
                                    <p:animEffect transition="in" filter="randombar(horizontal)">
                                      <p:cBhvr>
                                        <p:cTn id="20"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endParaRPr kumimoji="1" lang="zh-CN" altLang="en-US"/>
          </a:p>
        </p:txBody>
      </p:sp>
      <p:pic>
        <p:nvPicPr>
          <p:cNvPr id="4" name="内容占位符 3"/>
          <p:cNvPicPr>
            <a:picLocks noGrp="1" noChangeAspect="1"/>
          </p:cNvPicPr>
          <p:nvPr>
            <p:ph idx="1"/>
          </p:nvPr>
        </p:nvPicPr>
        <p:blipFill>
          <a:blip r:embed="rId2"/>
          <a:srcRect t="9720" b="9720"/>
          <a:stretch>
            <a:fillRect/>
          </a:stretch>
        </p:blipFill>
        <p:spPr>
          <a:xfrm>
            <a:off x="-1" y="0"/>
            <a:ext cx="12219420" cy="6858000"/>
          </a:xfrm>
        </p:spPr>
      </p:pic>
      <p:sp>
        <p:nvSpPr>
          <p:cNvPr id="5" name="文本框 4"/>
          <p:cNvSpPr txBox="1"/>
          <p:nvPr/>
        </p:nvSpPr>
        <p:spPr>
          <a:xfrm>
            <a:off x="4581963" y="577726"/>
            <a:ext cx="2646878" cy="830997"/>
          </a:xfrm>
          <a:prstGeom prst="rect">
            <a:avLst/>
          </a:prstGeom>
          <a:noFill/>
        </p:spPr>
        <p:txBody>
          <a:bodyPr wrap="none" rtlCol="0">
            <a:spAutoFit/>
          </a:bodyPr>
          <a:lstStyle/>
          <a:p>
            <a:r>
              <a:rPr kumimoji="1" lang="zh-CN" altLang="en-US" sz="4800" dirty="0">
                <a:latin typeface="华文行楷"/>
                <a:ea typeface="华文行楷"/>
                <a:cs typeface="华文行楷"/>
              </a:rPr>
              <a:t>故事小结</a:t>
            </a:r>
          </a:p>
        </p:txBody>
      </p:sp>
      <p:sp>
        <p:nvSpPr>
          <p:cNvPr id="6" name="文本框 5"/>
          <p:cNvSpPr txBox="1"/>
          <p:nvPr/>
        </p:nvSpPr>
        <p:spPr>
          <a:xfrm>
            <a:off x="1098584" y="1487488"/>
            <a:ext cx="10356964" cy="5509200"/>
          </a:xfrm>
          <a:prstGeom prst="rect">
            <a:avLst/>
          </a:prstGeom>
          <a:noFill/>
        </p:spPr>
        <p:txBody>
          <a:bodyPr wrap="square" rtlCol="0">
            <a:spAutoFit/>
          </a:bodyPr>
          <a:lstStyle/>
          <a:p>
            <a:r>
              <a:rPr kumimoji="1" lang="en-US" altLang="zh-CN" sz="3200" b="1" dirty="0"/>
              <a:t>        </a:t>
            </a:r>
            <a:r>
              <a:rPr kumimoji="1" lang="zh-CN" altLang="en-US" sz="3200" b="1" dirty="0"/>
              <a:t>故事从由来、习俗和现代意义三个角度讲述了中国传统节日之一的七夕乞巧节</a:t>
            </a:r>
            <a:r>
              <a:rPr kumimoji="1" lang="en-US" altLang="zh-CN" sz="3200" b="1" dirty="0"/>
              <a:t>,</a:t>
            </a:r>
            <a:r>
              <a:rPr kumimoji="1" lang="zh-CN" altLang="en-US" sz="3200" b="1" dirty="0"/>
              <a:t>体现了中国丰富多彩的传统文化以及中国人从古至今对于爱的追逐与感悟</a:t>
            </a:r>
            <a:r>
              <a:rPr kumimoji="1" lang="en-US" altLang="zh-CN" sz="3200" b="1" dirty="0"/>
              <a:t>,</a:t>
            </a:r>
            <a:r>
              <a:rPr kumimoji="1" lang="zh-CN" altLang="en-US" sz="3200" b="1" dirty="0"/>
              <a:t>是非常好的口译练习素材。</a:t>
            </a:r>
            <a:endParaRPr kumimoji="1" lang="en-US" altLang="zh-CN" sz="3200" b="1" dirty="0"/>
          </a:p>
          <a:p>
            <a:r>
              <a:rPr kumimoji="1" lang="en-US" altLang="zh-CN" sz="3200" b="1" dirty="0"/>
              <a:t>       《</a:t>
            </a:r>
            <a:r>
              <a:rPr kumimoji="1" lang="zh-CN" altLang="en-US" sz="3200" b="1" dirty="0"/>
              <a:t>高级口译</a:t>
            </a:r>
            <a:r>
              <a:rPr kumimoji="1" lang="en-US" altLang="zh-CN" sz="3200" b="1" dirty="0"/>
              <a:t>》</a:t>
            </a:r>
            <a:r>
              <a:rPr kumimoji="1" lang="zh-CN" altLang="en-US" sz="3200" b="1" dirty="0"/>
              <a:t>第九单元话题为“文化交流”：外宾到中国访问，参观中国高校，学校师生热情接待，并向外宾介绍中国的风俗文化和价值观念。对于中国七夕这一传统节日的介绍便可作听力和口译素材之一融入到课堂当中，口译技巧中的听辨、复述和笔记法等技巧均可得到强化练习。</a:t>
            </a:r>
            <a:endParaRPr kumimoji="1" lang="en-US" altLang="zh-CN" sz="3200" b="1" dirty="0"/>
          </a:p>
          <a:p>
            <a:r>
              <a:rPr kumimoji="1" lang="en-US" altLang="zh-CN" sz="3200" b="1" dirty="0"/>
              <a:t>        </a:t>
            </a:r>
          </a:p>
          <a:p>
            <a:r>
              <a:rPr kumimoji="1" lang="zh-CN" altLang="en-US" sz="3200" b="1" dirty="0"/>
              <a:t>     </a:t>
            </a:r>
            <a:endParaRPr kumimoji="1" lang="zh-CN" altLang="en-US" sz="3200" b="1" dirty="0">
              <a:solidFill>
                <a:srgbClr val="FF0000"/>
              </a:solidFill>
            </a:endParaRPr>
          </a:p>
        </p:txBody>
      </p:sp>
    </p:spTree>
    <p:extLst>
      <p:ext uri="{BB962C8B-B14F-4D97-AF65-F5344CB8AC3E}">
        <p14:creationId xmlns:p14="http://schemas.microsoft.com/office/powerpoint/2010/main" val="3269153472"/>
      </p:ext>
    </p:extLst>
  </p:cSld>
  <p:clrMapOvr>
    <a:masterClrMapping/>
  </p:clrMapOvr>
  <mc:AlternateContent xmlns:mc="http://schemas.openxmlformats.org/markup-compatibility/2006" xmlns:p14="http://schemas.microsoft.com/office/powerpoint/2010/main">
    <mc:Choice Requires="p14">
      <p:transition spd="slow" p14:dur="2000" advTm="3000">
        <p:split orient="vert"/>
      </p:transition>
    </mc:Choice>
    <mc:Fallback xmlns="">
      <p:transition spd="slow" advTm="3000">
        <p:split orient="vert"/>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蓝色浪漫七夕ppt模板"/>
</p:tagLst>
</file>

<file path=ppt/tags/tag2.xml><?xml version="1.0" encoding="utf-8"?>
<p:tagLst xmlns:a="http://schemas.openxmlformats.org/drawingml/2006/main" xmlns:r="http://schemas.openxmlformats.org/officeDocument/2006/relationships" xmlns:p="http://schemas.openxmlformats.org/presentationml/2006/main">
  <p:tag name="POCKET_SHAPE_SH" val="H"/>
</p:tagLst>
</file>

<file path=ppt/tags/tag3.xml><?xml version="1.0" encoding="utf-8"?>
<p:tagLst xmlns:a="http://schemas.openxmlformats.org/drawingml/2006/main" xmlns:r="http://schemas.openxmlformats.org/officeDocument/2006/relationships" xmlns:p="http://schemas.openxmlformats.org/presentationml/2006/main">
  <p:tag name="POCKET_SHAPE_SH" val="H"/>
</p:tagLst>
</file>

<file path=ppt/tags/tag4.xml><?xml version="1.0" encoding="utf-8"?>
<p:tagLst xmlns:a="http://schemas.openxmlformats.org/drawingml/2006/main" xmlns:r="http://schemas.openxmlformats.org/officeDocument/2006/relationships" xmlns:p="http://schemas.openxmlformats.org/presentationml/2006/main">
  <p:tag name="POCKET_SHAPE_SH" val="H"/>
</p:tagLst>
</file>

<file path=ppt/tags/tag5.xml><?xml version="1.0" encoding="utf-8"?>
<p:tagLst xmlns:a="http://schemas.openxmlformats.org/drawingml/2006/main" xmlns:r="http://schemas.openxmlformats.org/officeDocument/2006/relationships" xmlns:p="http://schemas.openxmlformats.org/presentationml/2006/main">
  <p:tag name="POCKET_SHAPE_SH" val="H"/>
</p:tagLst>
</file>

<file path=ppt/tags/tag6.xml><?xml version="1.0" encoding="utf-8"?>
<p:tagLst xmlns:a="http://schemas.openxmlformats.org/drawingml/2006/main" xmlns:r="http://schemas.openxmlformats.org/officeDocument/2006/relationships" xmlns:p="http://schemas.openxmlformats.org/presentationml/2006/main">
  <p:tag name="POCKET_SHAPE_SH" val="H"/>
</p:tagLst>
</file>

<file path=ppt/tags/tag7.xml><?xml version="1.0" encoding="utf-8"?>
<p:tagLst xmlns:a="http://schemas.openxmlformats.org/drawingml/2006/main" xmlns:r="http://schemas.openxmlformats.org/officeDocument/2006/relationships" xmlns:p="http://schemas.openxmlformats.org/presentationml/2006/main">
  <p:tag name="POCKET_SHAPE_SH" val="H"/>
</p:tagLst>
</file>

<file path=ppt/tags/tag8.xml><?xml version="1.0" encoding="utf-8"?>
<p:tagLst xmlns:a="http://schemas.openxmlformats.org/drawingml/2006/main" xmlns:r="http://schemas.openxmlformats.org/officeDocument/2006/relationships" xmlns:p="http://schemas.openxmlformats.org/presentationml/2006/main">
  <p:tag name="POCKET_SHAPE_SH" val="H"/>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temp">
      <a:majorFont>
        <a:latin typeface="Arial" panose="020F0302020204030204"/>
        <a:ea typeface="書體坊顏體㊣"/>
        <a:cs typeface=""/>
      </a:majorFont>
      <a:minorFont>
        <a:latin typeface="Arial" panose="020F0502020204030204"/>
        <a:ea typeface="書體坊顏體㊣"/>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364</TotalTime>
  <Words>693</Words>
  <Application>Microsoft Office PowerPoint</Application>
  <PresentationFormat>宽屏</PresentationFormat>
  <Paragraphs>32</Paragraphs>
  <Slides>10</Slides>
  <Notes>7</Notes>
  <HiddenSlides>0</HiddenSlides>
  <MMClips>1</MMClips>
  <ScaleCrop>false</ScaleCrop>
  <HeadingPairs>
    <vt:vector size="6" baseType="variant">
      <vt:variant>
        <vt:lpstr>已用的字体</vt:lpstr>
      </vt:variant>
      <vt:variant>
        <vt:i4>8</vt:i4>
      </vt:variant>
      <vt:variant>
        <vt:lpstr>主题</vt:lpstr>
      </vt:variant>
      <vt:variant>
        <vt:i4>2</vt:i4>
      </vt:variant>
      <vt:variant>
        <vt:lpstr>幻灯片标题</vt:lpstr>
      </vt:variant>
      <vt:variant>
        <vt:i4>10</vt:i4>
      </vt:variant>
    </vt:vector>
  </HeadingPairs>
  <TitlesOfParts>
    <vt:vector size="20" baseType="lpstr">
      <vt:lpstr>Charter Black</vt:lpstr>
      <vt:lpstr>等线</vt:lpstr>
      <vt:lpstr>等线 Light</vt:lpstr>
      <vt:lpstr>华文行楷</vt:lpstr>
      <vt:lpstr>Aharoni</vt:lpstr>
      <vt:lpstr>Arial</vt:lpstr>
      <vt:lpstr>Calibri</vt:lpstr>
      <vt:lpstr>Times New Roman</vt:lpstr>
      <vt:lpstr>Office 主题​​</vt:lpstr>
      <vt:lpstr>1_Office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熊猫办公</dc:title>
  <dc:creator>隗思</dc:creator>
  <cp:lastModifiedBy>思 隗</cp:lastModifiedBy>
  <cp:revision>35</cp:revision>
  <dcterms:created xsi:type="dcterms:W3CDTF">2017-08-14T11:56:28Z</dcterms:created>
  <dcterms:modified xsi:type="dcterms:W3CDTF">2021-03-06T02:06:08Z</dcterms:modified>
</cp:coreProperties>
</file>