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3"/>
    <p:sldId id="259" r:id="rId4"/>
    <p:sldId id="261" r:id="rId5"/>
    <p:sldId id="260" r:id="rId6"/>
    <p:sldId id="262" r:id="rId7"/>
    <p:sldId id="266" r:id="rId8"/>
    <p:sldId id="267" r:id="rId9"/>
    <p:sldId id="268" r:id="rId10"/>
    <p:sldId id="257" r:id="rId11"/>
    <p:sldId id="269" r:id="rId13"/>
    <p:sldId id="270" r:id="rId14"/>
    <p:sldId id="258" r:id="rId15"/>
  </p:sldIdLst>
  <p:sldSz cx="9144000" cy="5143500" type="screen16x9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L" initials="L" lastIdx="36" clrIdx="0"/>
  <p:cmAuthor id="2" name="USER" initials="U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84" y="-608"/>
      </p:cViewPr>
      <p:guideLst>
        <p:guide orient="horz" pos="1619"/>
        <p:guide pos="29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76" y="-14166"/>
            <a:ext cx="9156076" cy="515766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0940" y="1213098"/>
            <a:ext cx="4224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 smtClean="0">
                <a:latin typeface="Charter Black"/>
                <a:cs typeface="Charter Black"/>
              </a:rPr>
              <a:t>CHINA STORY</a:t>
            </a:r>
            <a:endParaRPr kumimoji="1" lang="zh-CN" altLang="en-US" sz="4400" dirty="0"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2353" y="2031720"/>
            <a:ext cx="521970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中国故事</a:t>
            </a:r>
            <a:r>
              <a:rPr kumimoji="1" lang="en-US" altLang="zh-CN" sz="4400" b="1" dirty="0" smtClean="0">
                <a:latin typeface="宋体" panose="02010600030101010101" pitchFamily="2" charset="-122"/>
                <a:ea typeface="宋体" panose="02010600030101010101" pitchFamily="2" charset="-122"/>
                <a:cs typeface="华文行楷" panose="02010800040101010101" charset="-122"/>
              </a:rPr>
              <a:t>－</a:t>
            </a:r>
            <a:r>
              <a:rPr kumimoji="1" lang="zh-CN" altLang="en-US" sz="4400" b="1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孙登孝母</a:t>
            </a:r>
            <a:endParaRPr kumimoji="1" lang="zh-CN" altLang="en-US" sz="4400" b="1" dirty="0" smtClean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2824" y="3929529"/>
            <a:ext cx="3076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Tells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>
                <a:latin typeface="Times New Roman" panose="02020603050405020304"/>
                <a:cs typeface="Times New Roman" panose="02020603050405020304"/>
              </a:rPr>
              <a:t>story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kumimoji="1" lang="zh-CN" altLang="en-US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a</a:t>
            </a:r>
            <a:r>
              <a:rPr kumimoji="1" lang="zh-CN" altLang="en-US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r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eal China </a:t>
            </a:r>
            <a:endParaRPr kumimoji="1" lang="zh-CN" altLang="en-US" b="1" i="1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800" y="432219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讲述一个真实的中国</a:t>
            </a:r>
            <a:endParaRPr kumimoji="1" lang="zh-CN" altLang="en-US" b="1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矩形 17"/>
          <p:cNvSpPr/>
          <p:nvPr/>
        </p:nvSpPr>
        <p:spPr>
          <a:xfrm>
            <a:off x="383222" y="549990"/>
            <a:ext cx="2230041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15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Introduction</a:t>
            </a:r>
            <a:endParaRPr lang="en-US" altLang="zh-CN" sz="1500" dirty="0">
              <a:solidFill>
                <a:srgbClr val="000000"/>
              </a:solidFill>
              <a:latin typeface="Calibri" panose="020F05020202040302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458" name="TextBox 1"/>
          <p:cNvSpPr/>
          <p:nvPr/>
        </p:nvSpPr>
        <p:spPr>
          <a:xfrm>
            <a:off x="632222" y="935831"/>
            <a:ext cx="2887265" cy="299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135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Lead-in: East meets West</a:t>
            </a:r>
            <a:endParaRPr lang="en-US" altLang="zh-CN" sz="13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9459" name="组合 29"/>
          <p:cNvGrpSpPr/>
          <p:nvPr/>
        </p:nvGrpSpPr>
        <p:grpSpPr>
          <a:xfrm>
            <a:off x="632222" y="1212056"/>
            <a:ext cx="2720578" cy="53579"/>
            <a:chOff x="0" y="0"/>
            <a:chExt cx="3627679" cy="72000"/>
          </a:xfrm>
        </p:grpSpPr>
        <p:sp>
          <p:nvSpPr>
            <p:cNvPr id="19460" name="直接连接符 26"/>
            <p:cNvSpPr/>
            <p:nvPr/>
          </p:nvSpPr>
          <p:spPr>
            <a:xfrm>
              <a:off x="27679" y="36000"/>
              <a:ext cx="3600000" cy="1"/>
            </a:xfrm>
            <a:prstGeom prst="line">
              <a:avLst/>
            </a:prstGeom>
            <a:ln w="6350" cap="flat" cmpd="sng">
              <a:solidFill>
                <a:srgbClr val="FF9300"/>
              </a:solidFill>
              <a:prstDash val="solid"/>
              <a:bevel/>
              <a:headEnd type="none" w="med" len="med"/>
              <a:tailEnd type="none" w="med" len="med"/>
            </a:ln>
          </p:spPr>
        </p:sp>
        <p:sp>
          <p:nvSpPr>
            <p:cNvPr id="19461" name="矩形 27"/>
            <p:cNvSpPr/>
            <p:nvPr/>
          </p:nvSpPr>
          <p:spPr>
            <a:xfrm>
              <a:off x="0" y="0"/>
              <a:ext cx="72000" cy="72000"/>
            </a:xfrm>
            <a:prstGeom prst="rect">
              <a:avLst/>
            </a:prstGeom>
            <a:solidFill>
              <a:srgbClr val="FF9300"/>
            </a:solidFill>
            <a:ln w="12700">
              <a:noFill/>
            </a:ln>
          </p:spPr>
          <p:txBody>
            <a:bodyPr anchor="ctr"/>
            <a:p>
              <a:pPr algn="ctr"/>
              <a:endParaRPr lang="zh-CN" altLang="zh-CN" sz="135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9462" name="TextBox 8"/>
          <p:cNvSpPr/>
          <p:nvPr/>
        </p:nvSpPr>
        <p:spPr>
          <a:xfrm>
            <a:off x="163195" y="94298"/>
            <a:ext cx="85775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20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1   Culture, Communication, Intercultural Communication</a:t>
            </a:r>
            <a:endParaRPr lang="en-US" altLang="zh-CN" sz="200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79876" name="Picture 4" descr="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7819" y="1616869"/>
            <a:ext cx="5772150" cy="27253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8"/>
          <p:cNvSpPr/>
          <p:nvPr/>
        </p:nvSpPr>
        <p:spPr>
          <a:xfrm>
            <a:off x="977900" y="6411913"/>
            <a:ext cx="776287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1   </a:t>
            </a:r>
            <a:r>
              <a:rPr lang="en-US" altLang="zh-CN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Culture, Communication, Intercultural Communication</a:t>
            </a:r>
            <a:endParaRPr lang="en-US" altLang="zh-CN" sz="2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9720" b="9720"/>
          <a:stretch>
            <a:fillRect/>
          </a:stretch>
        </p:blipFill>
        <p:spPr>
          <a:xfrm>
            <a:off x="-1" y="0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3436472" y="43329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故事小结</a:t>
            </a:r>
            <a:endParaRPr kumimoji="1" lang="zh-CN" altLang="en-US" sz="3600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8612" y="1228950"/>
            <a:ext cx="7767723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smtClean="0"/>
              <a:t>       </a:t>
            </a:r>
            <a:r>
              <a:rPr kumimoji="1" lang="zh-CN" altLang="en-US" sz="2400" b="1" dirty="0" smtClean="0"/>
              <a:t>通过图片和此故事的导入，较容易让学生们发现中西方文化中老人所处的不同社会地位：西方文化中，老人通常是衰弱、无能力的代名词，子女对父母没有法律上的赡养义务，</a:t>
            </a:r>
            <a:r>
              <a:rPr kumimoji="1" lang="zh-CN" altLang="en-US" sz="2400" b="1" dirty="0" smtClean="0"/>
              <a:t>所以在电影《刮痧》中主人公才会说</a:t>
            </a:r>
            <a:r>
              <a:rPr kumimoji="1" lang="en-US" altLang="zh-CN" sz="2400" b="1" dirty="0" smtClean="0"/>
              <a:t>“</a:t>
            </a:r>
            <a:r>
              <a:rPr kumimoji="1" lang="zh-CN" altLang="en-US" sz="2400" b="1" dirty="0" smtClean="0"/>
              <a:t>美国是儿童的天堂，老人的坟墓</a:t>
            </a:r>
            <a:r>
              <a:rPr kumimoji="1" lang="en-US" altLang="zh-CN" sz="2400" b="1" dirty="0" smtClean="0"/>
              <a:t>”</a:t>
            </a:r>
            <a:r>
              <a:rPr kumimoji="1" lang="zh-CN" altLang="en-US" sz="2400" b="1" dirty="0" smtClean="0"/>
              <a:t>，可见老人在西方社会中享受的不公正待遇；而在中国的传统文化中，老人有时会被称为智者，代表着经验丰富的过来人，从古至今还有</a:t>
            </a:r>
            <a:r>
              <a:rPr kumimoji="1" lang="en-US" altLang="zh-CN" sz="2400" b="1" dirty="0" smtClean="0"/>
              <a:t>“</a:t>
            </a:r>
            <a:r>
              <a:rPr kumimoji="1" lang="zh-CN" altLang="en-US" sz="2400" b="1" dirty="0" smtClean="0"/>
              <a:t>百善孝为先</a:t>
            </a:r>
            <a:r>
              <a:rPr kumimoji="1" lang="en-US" altLang="zh-CN" sz="2400" b="1" dirty="0" smtClean="0"/>
              <a:t>”</a:t>
            </a:r>
            <a:r>
              <a:rPr kumimoji="1" lang="zh-CN" altLang="en-US" sz="2400" b="1" dirty="0" smtClean="0"/>
              <a:t>的说法，可见老人在中国</a:t>
            </a:r>
            <a:r>
              <a:rPr kumimoji="1" lang="zh-CN" altLang="en-US" sz="2400" b="1" dirty="0" smtClean="0"/>
              <a:t>享有更受尊敬的社会地位。</a:t>
            </a:r>
            <a:endParaRPr kumimoji="1" lang="zh-CN" altLang="en-US" sz="2400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6077" b="6077"/>
          <a:stretch>
            <a:fillRect/>
          </a:stretch>
        </p:blipFill>
        <p:spPr>
          <a:xfrm>
            <a:off x="0" y="-1"/>
            <a:ext cx="9200788" cy="5143501"/>
          </a:xfrm>
        </p:spPr>
      </p:pic>
      <p:sp>
        <p:nvSpPr>
          <p:cNvPr id="5" name="文本框 4"/>
          <p:cNvSpPr txBox="1"/>
          <p:nvPr/>
        </p:nvSpPr>
        <p:spPr>
          <a:xfrm>
            <a:off x="2435412" y="1598706"/>
            <a:ext cx="4950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 smtClean="0">
                <a:latin typeface="Times New Roman" panose="02020603050405020304"/>
                <a:cs typeface="Times New Roman" panose="02020603050405020304"/>
              </a:rPr>
              <a:t>Thank you!</a:t>
            </a:r>
            <a:endParaRPr kumimoji="1" lang="zh-CN" altLang="en-US" sz="7200" b="1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TextBox 1"/>
          <p:cNvSpPr/>
          <p:nvPr/>
        </p:nvSpPr>
        <p:spPr>
          <a:xfrm>
            <a:off x="3158728" y="388144"/>
            <a:ext cx="5189934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Sun Deng Filially Respected Stepmother </a:t>
            </a:r>
            <a:endParaRPr lang="en-US" altLang="zh-CN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6386" name="组合 29"/>
          <p:cNvGrpSpPr/>
          <p:nvPr/>
        </p:nvGrpSpPr>
        <p:grpSpPr>
          <a:xfrm>
            <a:off x="3119438" y="690563"/>
            <a:ext cx="5145881" cy="146447"/>
            <a:chOff x="0" y="0"/>
            <a:chExt cx="3627679" cy="72000"/>
          </a:xfrm>
        </p:grpSpPr>
        <p:sp>
          <p:nvSpPr>
            <p:cNvPr id="19459" name="直接连接符 26"/>
            <p:cNvSpPr/>
            <p:nvPr/>
          </p:nvSpPr>
          <p:spPr>
            <a:xfrm>
              <a:off x="27679" y="36000"/>
              <a:ext cx="3600000" cy="1"/>
            </a:xfrm>
            <a:prstGeom prst="line">
              <a:avLst/>
            </a:prstGeom>
            <a:ln w="6350" cap="flat" cmpd="sng">
              <a:solidFill>
                <a:srgbClr val="FF9300"/>
              </a:solidFill>
              <a:prstDash val="solid"/>
              <a:bevel/>
              <a:headEnd type="none" w="med" len="med"/>
              <a:tailEnd type="none" w="med" len="med"/>
            </a:ln>
          </p:spPr>
        </p:sp>
        <p:sp>
          <p:nvSpPr>
            <p:cNvPr id="19460" name="矩形 27"/>
            <p:cNvSpPr/>
            <p:nvPr/>
          </p:nvSpPr>
          <p:spPr>
            <a:xfrm>
              <a:off x="0" y="0"/>
              <a:ext cx="72000" cy="72000"/>
            </a:xfrm>
            <a:prstGeom prst="rect">
              <a:avLst/>
            </a:prstGeom>
            <a:solidFill>
              <a:srgbClr val="FF9300"/>
            </a:solidFill>
            <a:ln w="12700">
              <a:noFill/>
            </a:ln>
          </p:spPr>
          <p:txBody>
            <a:bodyPr anchor="ctr"/>
            <a:p>
              <a:pPr algn="ctr"/>
              <a:endParaRPr lang="zh-CN" altLang="zh-CN" sz="135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9461" name="矩形 17"/>
          <p:cNvSpPr/>
          <p:nvPr/>
        </p:nvSpPr>
        <p:spPr>
          <a:xfrm>
            <a:off x="622697" y="325041"/>
            <a:ext cx="249674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7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Introduction:  </a:t>
            </a:r>
            <a:endParaRPr lang="en-US" altLang="zh-CN" sz="2700" dirty="0">
              <a:solidFill>
                <a:srgbClr val="000000"/>
              </a:solidFill>
              <a:latin typeface="Calibri" panose="020F05020202040302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462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2913" y="1350009"/>
            <a:ext cx="3831908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buFont typeface="Wingdings" panose="05000000000000000000" charset="0"/>
              <a:buChar char="l"/>
            </a:pPr>
            <a:r>
              <a:rPr lang="en-US" altLang="zh-CN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ing of Wu,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un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uan, had an oldest song, </a:t>
            </a:r>
            <a:r>
              <a:rPr lang="en-US" sz="2000" b="1" noProof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sz="2000" b="1" noProof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un </a:t>
            </a:r>
            <a:r>
              <a:rPr lang="en-US" sz="2000" b="1" noProof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sz="2000" b="1" noProof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eng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w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 was raised by his father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'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avorite wife,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ady Xu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Even though Sun Deng was not her own child, Lady Xu raised him as her son. And he was devoted to her as a song would be toward a mother.</a:t>
            </a:r>
            <a:endParaRPr sz="2000" b="1" noProof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42272" y="1278731"/>
            <a:ext cx="3506390" cy="34766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三国时期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 公元220-265年 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Three Kingdoms Period 220-265 AD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000"/>
              <a:t>孙登曾是吴国国主孙权的长子，他由孙权和宠妃徐夫人抚养长大。尽管孙登并不是徐夫人的儿子，徐夫人视如己出。而孙登也像她亲生儿子一样，对徐夫人孝顺有加。</a:t>
            </a:r>
            <a:endParaRPr lang="zh-CN" altLang="en-US" sz="2000"/>
          </a:p>
          <a:p>
            <a:endParaRPr lang="zh-CN" altLang="en-US" sz="20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1638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TextBox 1"/>
          <p:cNvSpPr/>
          <p:nvPr/>
        </p:nvSpPr>
        <p:spPr>
          <a:xfrm>
            <a:off x="3158728" y="388144"/>
            <a:ext cx="5189934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Sun Deng Filially Respected Stepmother </a:t>
            </a:r>
            <a:endParaRPr lang="en-US" altLang="zh-CN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6386" name="组合 29"/>
          <p:cNvGrpSpPr/>
          <p:nvPr/>
        </p:nvGrpSpPr>
        <p:grpSpPr>
          <a:xfrm>
            <a:off x="3119438" y="690563"/>
            <a:ext cx="5145881" cy="146447"/>
            <a:chOff x="0" y="0"/>
            <a:chExt cx="3627679" cy="72000"/>
          </a:xfrm>
        </p:grpSpPr>
        <p:sp>
          <p:nvSpPr>
            <p:cNvPr id="19459" name="直接连接符 26"/>
            <p:cNvSpPr/>
            <p:nvPr/>
          </p:nvSpPr>
          <p:spPr>
            <a:xfrm>
              <a:off x="27679" y="36000"/>
              <a:ext cx="3600000" cy="1"/>
            </a:xfrm>
            <a:prstGeom prst="line">
              <a:avLst/>
            </a:prstGeom>
            <a:ln w="6350" cap="flat" cmpd="sng">
              <a:solidFill>
                <a:srgbClr val="FF9300"/>
              </a:solidFill>
              <a:prstDash val="solid"/>
              <a:bevel/>
              <a:headEnd type="none" w="med" len="med"/>
              <a:tailEnd type="none" w="med" len="med"/>
            </a:ln>
          </p:spPr>
        </p:sp>
        <p:sp>
          <p:nvSpPr>
            <p:cNvPr id="19460" name="矩形 27"/>
            <p:cNvSpPr/>
            <p:nvPr/>
          </p:nvSpPr>
          <p:spPr>
            <a:xfrm>
              <a:off x="0" y="0"/>
              <a:ext cx="72000" cy="72000"/>
            </a:xfrm>
            <a:prstGeom prst="rect">
              <a:avLst/>
            </a:prstGeom>
            <a:solidFill>
              <a:srgbClr val="FF9300"/>
            </a:solidFill>
            <a:ln w="12700">
              <a:noFill/>
            </a:ln>
          </p:spPr>
          <p:txBody>
            <a:bodyPr anchor="ctr"/>
            <a:p>
              <a:pPr algn="ctr"/>
              <a:endParaRPr lang="zh-CN" altLang="zh-CN" sz="135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9461" name="矩形 17"/>
          <p:cNvSpPr/>
          <p:nvPr/>
        </p:nvSpPr>
        <p:spPr>
          <a:xfrm>
            <a:off x="622697" y="325041"/>
            <a:ext cx="249674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7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Introduction:  </a:t>
            </a:r>
            <a:endParaRPr lang="en-US" altLang="zh-CN" sz="2700" dirty="0">
              <a:solidFill>
                <a:srgbClr val="000000"/>
              </a:solidFill>
              <a:latin typeface="Calibri" panose="020F05020202040302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462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2913" y="1278889"/>
            <a:ext cx="3831908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buFont typeface="Wingdings" panose="05000000000000000000" charset="0"/>
              <a:buChar char="l"/>
            </a:pP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When the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ing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then 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favored other wives and concubines, exiled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ady 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sz="2000" b="1" noProof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Sun Deng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always remembered her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And when requested to succeed his father as king</a:t>
            </a:r>
            <a:r>
              <a:rPr lang="en-US" sz="2000" b="1" noProof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he insisted as a condition that his stepmother be brought back.</a:t>
            </a:r>
            <a:endParaRPr lang="en-US" sz="2000" b="1" noProof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7750" y="1398270"/>
            <a:ext cx="366331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000"/>
              <a:t>后来孙权逐渐宠幸其他妻妾，并将徐夫人放逐</a:t>
            </a:r>
            <a:r>
              <a:rPr lang="zh-CN" altLang="en-US" sz="2000"/>
              <a:t>，</a:t>
            </a:r>
            <a:r>
              <a:rPr lang="en-US" altLang="zh-CN" sz="2000"/>
              <a:t>孙登一直挂念着他的养母</a:t>
            </a:r>
            <a:r>
              <a:rPr lang="zh-CN" altLang="en-US" sz="2000"/>
              <a:t>。及至孙权称帝，欲立孙登为皇太子，而作为他受命成为皇太子的条件，孙登希望招养母徐夫人回宫。</a:t>
            </a:r>
            <a:endParaRPr lang="zh-CN" altLang="en-US" sz="20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1638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anchor="t">
            <a:normAutofit/>
          </a:bodyPr>
          <a:p>
            <a:r>
              <a:rPr lang="zh-CN" altLang="en-US" b="1">
                <a:solidFill>
                  <a:schemeClr val="tx2"/>
                </a:solidFill>
              </a:rPr>
              <a:t>传统中国价值观</a:t>
            </a: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－孝</a:t>
            </a:r>
            <a:endParaRPr lang="zh-CN" altLang="en-US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698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5643245" cy="3394710"/>
          </a:xfrm>
          <a:noFill/>
          <a:ln>
            <a:noFill/>
          </a:ln>
        </p:spPr>
        <p:txBody>
          <a:bodyPr anchor="t">
            <a:normAutofit fontScale="60000"/>
          </a:bodyPr>
          <a:p>
            <a:pPr algn="just"/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Xiao</a:t>
            </a:r>
            <a:r>
              <a:rPr lang="zh-CN" altLang="en-US"/>
              <a:t>, or piety, describes the state of having or showing a deep respect for your parents and elderly members in the family. Filial piety is rooted in children</a:t>
            </a:r>
            <a:r>
              <a:rPr lang="en-US" altLang="zh-CN"/>
              <a:t>'</a:t>
            </a:r>
            <a:r>
              <a:rPr lang="zh-CN" altLang="en-US"/>
              <a:t>s love and respect for their parents. Confucians believe that filial piety is the foundation of a person</a:t>
            </a:r>
            <a:r>
              <a:rPr lang="en-US" altLang="zh-CN"/>
              <a:t>'</a:t>
            </a:r>
            <a:r>
              <a:rPr lang="zh-CN" altLang="en-US"/>
              <a:t>s moral integrity and the basis for maintaining and strengthening the parent-child relationship, and even the sovereign-subject relationship. </a:t>
            </a:r>
            <a:endParaRPr lang="zh-CN" altLang="en-US"/>
          </a:p>
          <a:p>
            <a:pPr algn="just"/>
            <a:r>
              <a:rPr lang="zh-CN" altLang="en-US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孝</a:t>
            </a:r>
            <a:r>
              <a:rPr lang="zh-CN" altLang="en-US">
                <a:sym typeface="+mn-ea"/>
              </a:rPr>
              <a:t>，指孝顺、忠贞、敬重、奉献，强调对父母长辈甚至先祖的尊敬和无私奉献。在中国，“孝”植根于子女内心对父母的亲爱与尊敬。儒家认为，“孝”是个人德行养成的基础，并将其作为维系和强化父子关系乃至君臣关系的根本。</a:t>
            </a:r>
            <a:endParaRPr lang="zh-CN" altLang="en-US"/>
          </a:p>
          <a:p>
            <a:pPr algn="just"/>
            <a:endParaRPr lang="zh-CN" altLang="en-US"/>
          </a:p>
        </p:txBody>
      </p:sp>
      <p:sp>
        <p:nvSpPr>
          <p:cNvPr id="29699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" name="内容占位符 1" descr="QLG4BW9[[}`X@HQ]%$)I5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377305" y="1200150"/>
            <a:ext cx="2536190" cy="33947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995045"/>
          </a:xfrm>
          <a:noFill/>
          <a:ln>
            <a:noFill/>
          </a:ln>
        </p:spPr>
        <p:txBody>
          <a:bodyPr anchor="t">
            <a:normAutofit fontScale="90000"/>
          </a:bodyPr>
          <a:p>
            <a:r>
              <a:rPr lang="zh-CN" altLang="en-US" sz="3335">
                <a:solidFill>
                  <a:schemeClr val="tx2"/>
                </a:solidFill>
              </a:rPr>
              <a:t>P</a:t>
            </a:r>
            <a:r>
              <a:rPr lang="en-US" altLang="zh-CN" sz="3335">
                <a:solidFill>
                  <a:schemeClr val="tx2"/>
                </a:solidFill>
              </a:rPr>
              <a:t>iety F</a:t>
            </a:r>
            <a:r>
              <a:rPr lang="zh-CN" altLang="en-US" sz="3335">
                <a:solidFill>
                  <a:schemeClr val="tx2"/>
                </a:solidFill>
              </a:rPr>
              <a:t>aithfulness </a:t>
            </a:r>
            <a:r>
              <a:rPr lang="en-US" altLang="zh-CN" sz="3335">
                <a:solidFill>
                  <a:schemeClr val="tx2"/>
                </a:solidFill>
              </a:rPr>
              <a:t>R</a:t>
            </a:r>
            <a:r>
              <a:rPr lang="zh-CN" altLang="en-US" sz="3335">
                <a:solidFill>
                  <a:schemeClr val="tx2"/>
                </a:solidFill>
              </a:rPr>
              <a:t>everence </a:t>
            </a:r>
            <a:r>
              <a:rPr lang="en-US" altLang="zh-CN" sz="3335">
                <a:solidFill>
                  <a:schemeClr val="tx2"/>
                </a:solidFill>
              </a:rPr>
              <a:t>D</a:t>
            </a:r>
            <a:r>
              <a:rPr lang="zh-CN" altLang="en-US" sz="3335">
                <a:solidFill>
                  <a:schemeClr val="tx2"/>
                </a:solidFill>
              </a:rPr>
              <a:t>evotion</a:t>
            </a:r>
            <a:br>
              <a:rPr lang="zh-CN" altLang="en-US" sz="3335"/>
            </a:br>
            <a:r>
              <a:rPr lang="zh-CN" altLang="en-US" sz="3335">
                <a:solidFill>
                  <a:srgbClr val="7030A0"/>
                </a:solidFill>
              </a:rPr>
              <a:t>孝顺 忠贞 敬重 奉献</a:t>
            </a:r>
            <a:endParaRPr lang="zh-CN" altLang="en-US" sz="3335">
              <a:solidFill>
                <a:srgbClr val="7030A0"/>
              </a:solidFill>
            </a:endParaRPr>
          </a:p>
        </p:txBody>
      </p:sp>
      <p:sp>
        <p:nvSpPr>
          <p:cNvPr id="29698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5643245" cy="3550920"/>
          </a:xfrm>
          <a:noFill/>
          <a:ln>
            <a:noFill/>
          </a:ln>
        </p:spPr>
        <p:txBody>
          <a:bodyPr anchor="t">
            <a:noAutofit/>
          </a:bodyPr>
          <a:p>
            <a:pPr algn="just"/>
            <a:r>
              <a:rPr lang="en-US" sz="2000"/>
              <a:t>X</a:t>
            </a:r>
            <a:r>
              <a:rPr sz="2000"/>
              <a:t>iao, is piety, </a:t>
            </a:r>
            <a:r>
              <a:rPr lang="en-US" sz="2000"/>
              <a:t>r</a:t>
            </a:r>
            <a:r>
              <a:rPr sz="2000"/>
              <a:t>everence and faithfulness. And there is </a:t>
            </a:r>
            <a:r>
              <a:rPr lang="en-US" sz="2000"/>
              <a:t>no </a:t>
            </a:r>
            <a:r>
              <a:rPr sz="2000"/>
              <a:t>such common usage in </a:t>
            </a:r>
            <a:r>
              <a:rPr lang="en-US" sz="2000"/>
              <a:t>W</a:t>
            </a:r>
            <a:r>
              <a:rPr sz="2000"/>
              <a:t>estern society.</a:t>
            </a:r>
            <a:r>
              <a:rPr lang="zh-CN" altLang="en-US" sz="2000"/>
              <a:t> </a:t>
            </a:r>
            <a:endParaRPr lang="zh-CN" altLang="en-US" sz="2000"/>
          </a:p>
          <a:p>
            <a:pPr algn="just"/>
            <a:r>
              <a:rPr lang="zh-CN" altLang="en-US" sz="2000">
                <a:sym typeface="+mn-ea"/>
              </a:rPr>
              <a:t>Piety is composed of  two parts. To find a position on </a:t>
            </a:r>
            <a:r>
              <a:rPr lang="en-US" altLang="zh-CN" sz="2000">
                <a:sym typeface="+mn-ea"/>
              </a:rPr>
              <a:t>t</a:t>
            </a:r>
            <a:r>
              <a:rPr lang="zh-CN" altLang="en-US" sz="2000">
                <a:sym typeface="+mn-ea"/>
              </a:rPr>
              <a:t>op of a son</a:t>
            </a:r>
            <a:r>
              <a:rPr lang="en-US" altLang="zh-CN" sz="2000">
                <a:sym typeface="+mn-ea"/>
              </a:rPr>
              <a:t>, o</a:t>
            </a:r>
            <a:r>
              <a:rPr lang="zh-CN" altLang="en-US" sz="2000">
                <a:sym typeface="+mn-ea"/>
              </a:rPr>
              <a:t>r somebody who's older on </a:t>
            </a:r>
            <a:r>
              <a:rPr lang="en-US" altLang="zh-CN" sz="2000">
                <a:sym typeface="+mn-ea"/>
              </a:rPr>
              <a:t>t</a:t>
            </a:r>
            <a:r>
              <a:rPr lang="zh-CN" altLang="en-US" sz="2000">
                <a:sym typeface="+mn-ea"/>
              </a:rPr>
              <a:t>op of somebody who's younger supporting the old</a:t>
            </a:r>
            <a:r>
              <a:rPr lang="en-US" altLang="zh-CN" sz="2000">
                <a:sym typeface="+mn-ea"/>
              </a:rPr>
              <a:t>er</a:t>
            </a:r>
            <a:r>
              <a:rPr lang="zh-CN" altLang="en-US" sz="2000">
                <a:sym typeface="+mn-ea"/>
              </a:rPr>
              <a:t> father.</a:t>
            </a:r>
            <a:endParaRPr lang="zh-CN" altLang="en-US" sz="2000">
              <a:sym typeface="+mn-ea"/>
            </a:endParaRPr>
          </a:p>
          <a:p>
            <a:pPr algn="just"/>
            <a:r>
              <a:rPr lang="zh-CN" altLang="en-US" sz="2000">
                <a:sym typeface="+mn-ea"/>
              </a:rPr>
              <a:t>And this is one of the most important concepts in Chinese culture. Where the young take care of the old. </a:t>
            </a:r>
            <a:r>
              <a:rPr lang="en-US" altLang="zh-CN" sz="2000">
                <a:sym typeface="+mn-ea"/>
              </a:rPr>
              <a:t>S</a:t>
            </a:r>
            <a:r>
              <a:rPr lang="zh-CN" altLang="en-US" sz="2000">
                <a:sym typeface="+mn-ea"/>
              </a:rPr>
              <a:t>on </a:t>
            </a:r>
            <a:r>
              <a:rPr lang="en-US" altLang="zh-CN" sz="2000">
                <a:sym typeface="+mn-ea"/>
              </a:rPr>
              <a:t>or </a:t>
            </a:r>
            <a:r>
              <a:rPr lang="zh-CN" altLang="en-US" sz="2000">
                <a:sym typeface="+mn-ea"/>
              </a:rPr>
              <a:t> daughter takes care of parents.</a:t>
            </a:r>
            <a:endParaRPr lang="zh-CN" altLang="en-US" sz="2000">
              <a:sym typeface="+mn-ea"/>
            </a:endParaRPr>
          </a:p>
        </p:txBody>
      </p:sp>
      <p:sp>
        <p:nvSpPr>
          <p:cNvPr id="29699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4" name="图片 3" descr="088_L5MNM_{D%QZ@~`67{_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09105" y="1256030"/>
            <a:ext cx="1877695" cy="33388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anchor="t">
            <a:normAutofit fontScale="90000"/>
          </a:bodyPr>
          <a:p>
            <a:r>
              <a:rPr lang="zh-CN" altLang="en-US" sz="3335">
                <a:solidFill>
                  <a:schemeClr val="tx2"/>
                </a:solidFill>
              </a:rPr>
              <a:t>P</a:t>
            </a:r>
            <a:r>
              <a:rPr lang="en-US" altLang="zh-CN" sz="3335">
                <a:solidFill>
                  <a:schemeClr val="tx2"/>
                </a:solidFill>
              </a:rPr>
              <a:t>iety F</a:t>
            </a:r>
            <a:r>
              <a:rPr lang="zh-CN" altLang="en-US" sz="3335">
                <a:solidFill>
                  <a:schemeClr val="tx2"/>
                </a:solidFill>
              </a:rPr>
              <a:t>aithfulness </a:t>
            </a:r>
            <a:r>
              <a:rPr lang="en-US" altLang="zh-CN" sz="3335">
                <a:solidFill>
                  <a:schemeClr val="tx2"/>
                </a:solidFill>
              </a:rPr>
              <a:t>R</a:t>
            </a:r>
            <a:r>
              <a:rPr lang="zh-CN" altLang="en-US" sz="3335">
                <a:solidFill>
                  <a:schemeClr val="tx2"/>
                </a:solidFill>
              </a:rPr>
              <a:t>everence </a:t>
            </a:r>
            <a:r>
              <a:rPr lang="en-US" altLang="zh-CN" sz="3335">
                <a:solidFill>
                  <a:schemeClr val="tx2"/>
                </a:solidFill>
              </a:rPr>
              <a:t>D</a:t>
            </a:r>
            <a:r>
              <a:rPr lang="zh-CN" altLang="en-US" sz="3335">
                <a:solidFill>
                  <a:schemeClr val="tx2"/>
                </a:solidFill>
              </a:rPr>
              <a:t>evotion</a:t>
            </a:r>
            <a:br>
              <a:rPr lang="zh-CN" altLang="en-US" sz="3335"/>
            </a:br>
            <a:r>
              <a:rPr lang="zh-CN" altLang="en-US" sz="3335">
                <a:solidFill>
                  <a:srgbClr val="7030A0"/>
                </a:solidFill>
              </a:rPr>
              <a:t>孝顺 忠贞 敬重 奉献</a:t>
            </a:r>
            <a:endParaRPr lang="zh-CN" altLang="en-US" sz="3335">
              <a:solidFill>
                <a:srgbClr val="7030A0"/>
              </a:solidFill>
            </a:endParaRPr>
          </a:p>
        </p:txBody>
      </p:sp>
      <p:sp>
        <p:nvSpPr>
          <p:cNvPr id="29698" name="内容占位符 2"/>
          <p:cNvSpPr>
            <a:spLocks noGrp="1"/>
          </p:cNvSpPr>
          <p:nvPr>
            <p:ph sz="half" idx="1"/>
          </p:nvPr>
        </p:nvSpPr>
        <p:spPr>
          <a:noFill/>
          <a:ln>
            <a:noFill/>
          </a:ln>
        </p:spPr>
        <p:txBody>
          <a:bodyPr anchor="t">
            <a:noAutofit/>
          </a:bodyPr>
          <a:p>
            <a:pPr algn="just"/>
            <a:r>
              <a:rPr sz="2000"/>
              <a:t>In compan</a:t>
            </a:r>
            <a:r>
              <a:rPr lang="en-US" sz="2000"/>
              <a:t>ies of China</a:t>
            </a:r>
            <a:r>
              <a:rPr sz="2000"/>
              <a:t>, for instance</a:t>
            </a:r>
            <a:r>
              <a:rPr lang="en-US" sz="2000"/>
              <a:t>, i</a:t>
            </a:r>
            <a:r>
              <a:rPr sz="2000"/>
              <a:t>f somebody wants to take leave and take care of their parents. There is no other reason better to go and do to the errands on their own.</a:t>
            </a:r>
            <a:endParaRPr sz="2000"/>
          </a:p>
          <a:p>
            <a:pPr algn="just"/>
            <a:r>
              <a:rPr sz="2000">
                <a:sym typeface="+mn-ea"/>
              </a:rPr>
              <a:t>Because they are being a pious son of a pious daughter. And this is one of the most important character of a person </a:t>
            </a:r>
            <a:r>
              <a:rPr lang="en-US" sz="2000">
                <a:sym typeface="+mn-ea"/>
              </a:rPr>
              <a:t>in China</a:t>
            </a:r>
            <a:r>
              <a:rPr sz="2000">
                <a:sym typeface="+mn-ea"/>
              </a:rPr>
              <a:t>.</a:t>
            </a:r>
            <a:endParaRPr sz="2000">
              <a:sym typeface="+mn-ea"/>
            </a:endParaRPr>
          </a:p>
          <a:p>
            <a:pPr marL="0" indent="0" algn="just">
              <a:buNone/>
            </a:pPr>
            <a:endParaRPr lang="zh-CN" altLang="en-US" sz="2000">
              <a:sym typeface="+mn-ea"/>
            </a:endParaRPr>
          </a:p>
        </p:txBody>
      </p:sp>
      <p:sp>
        <p:nvSpPr>
          <p:cNvPr id="29699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" name="内容占位符 1" descr="AIVF5C_WW]7NC_AAY71QLLD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030470" y="1342390"/>
            <a:ext cx="3421380" cy="33947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0722" name="内容占位符 3" descr="C@PXN%__1O1H~YK84NA)W[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0208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5" name="文本占位符 8194"/>
          <p:cNvSpPr>
            <a:spLocks noGrp="1"/>
          </p:cNvSpPr>
          <p:nvPr/>
        </p:nvSpPr>
        <p:spPr>
          <a:xfrm>
            <a:off x="266065" y="1138555"/>
            <a:ext cx="6019165" cy="33909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85000"/>
              <a:buFont typeface="Wingdings" panose="05000000000000000000" pitchFamily="2" charset="2"/>
              <a:buChar char="£"/>
              <a:defRPr sz="3200" b="0" i="0" u="none" kern="1200" baseline="0">
                <a:solidFill>
                  <a:srgbClr val="562E9E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5000"/>
              <a:buFontTx/>
              <a:buChar char="•"/>
              <a:defRPr sz="28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Tx/>
              <a:buChar char="•"/>
              <a:defRPr sz="24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Tx/>
              <a:buChar char="•"/>
              <a:defRPr sz="2000" b="0" i="0" u="non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Wingdings" panose="05000000000000000000" charset="0"/>
              <a:buChar char="u"/>
            </a:pPr>
            <a:r>
              <a:rPr lang="en-US" altLang="zh-CN" sz="2100" b="1" strike="noStrike" noProof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Xiao</a:t>
            </a:r>
            <a:r>
              <a:rPr lang="en-US" altLang="zh-CN" sz="2100" strike="noStrike" noProof="1" dirty="0">
                <a:latin typeface="+mn-lt"/>
                <a:ea typeface="+mn-ea"/>
                <a:cs typeface="+mn-cs"/>
              </a:rPr>
              <a:t> is to honor your parents, respect old and love the young. And it is also a very good virtue. We must filially respect our parents and our eldership. </a:t>
            </a:r>
            <a:endParaRPr lang="en-US" altLang="zh-CN" sz="2100" strike="noStrike" noProof="1" dirty="0"/>
          </a:p>
          <a:p>
            <a:pPr marL="0" indent="0" fontAlgn="base">
              <a:buFont typeface="Wingdings" panose="05000000000000000000" charset="0"/>
              <a:buNone/>
            </a:pPr>
            <a:endParaRPr lang="en-US" altLang="zh-CN" sz="2100" strike="noStrike" noProof="1" dirty="0"/>
          </a:p>
          <a:p>
            <a:pPr fontAlgn="base">
              <a:buFont typeface="Wingdings" panose="05000000000000000000" charset="0"/>
              <a:buChar char="u"/>
            </a:pPr>
            <a:r>
              <a:rPr lang="en-US" altLang="zh-CN" sz="2100" strike="noStrike" noProof="1" dirty="0">
                <a:latin typeface="+mn-lt"/>
                <a:ea typeface="+mn-ea"/>
                <a:cs typeface="+mn-cs"/>
              </a:rPr>
              <a:t>In this way, we will  inherit this culture better just like many of our classics. Crow knows how to feed its parents; baby sheep knows how to knee down to get milk from mother sheep.</a:t>
            </a:r>
            <a:endParaRPr lang="en-US" altLang="zh-CN" sz="2100" strike="noStrike" noProof="1" dirty="0">
              <a:latin typeface="+mn-lt"/>
              <a:ea typeface="+mn-ea"/>
              <a:cs typeface="+mn-cs"/>
            </a:endParaRPr>
          </a:p>
          <a:p>
            <a:pPr marL="0" indent="0" fontAlgn="base">
              <a:buFont typeface="Wingdings" panose="05000000000000000000" charset="0"/>
              <a:buNone/>
            </a:pPr>
            <a:endParaRPr lang="en-US" altLang="zh-CN" sz="2100" strike="noStrike" noProof="1" dirty="0">
              <a:latin typeface="+mn-lt"/>
              <a:ea typeface="+mn-ea"/>
              <a:cs typeface="+mn-cs"/>
            </a:endParaRPr>
          </a:p>
          <a:p>
            <a:pPr marL="0" indent="0" fontAlgn="base">
              <a:buFont typeface="Wingdings" panose="05000000000000000000" charset="0"/>
              <a:buNone/>
            </a:pPr>
            <a:endParaRPr lang="en-US" altLang="zh-CN" sz="2100" strike="noStrike" noProof="1" dirty="0"/>
          </a:p>
          <a:p>
            <a:pPr marL="0" indent="0" fontAlgn="base">
              <a:buFont typeface="Wingdings" panose="05000000000000000000" charset="0"/>
              <a:buNone/>
            </a:pPr>
            <a:endParaRPr lang="en-US" altLang="zh-CN" sz="2100" strike="noStrike" noProof="1" dirty="0"/>
          </a:p>
        </p:txBody>
      </p:sp>
      <p:sp>
        <p:nvSpPr>
          <p:cNvPr id="31747" name="矩形 17"/>
          <p:cNvSpPr/>
          <p:nvPr/>
        </p:nvSpPr>
        <p:spPr>
          <a:xfrm>
            <a:off x="648891" y="279797"/>
            <a:ext cx="6931819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7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Conclusion:</a:t>
            </a:r>
            <a:endParaRPr lang="en-US" altLang="zh-CN" sz="27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748" name="TextBox 8"/>
          <p:cNvSpPr/>
          <p:nvPr/>
        </p:nvSpPr>
        <p:spPr>
          <a:xfrm>
            <a:off x="733425" y="4797386"/>
            <a:ext cx="6693694" cy="321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15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Chapter 2   Communication Between Cultures: Verbal Communication</a:t>
            </a:r>
            <a:endParaRPr lang="en-US" altLang="zh-CN" sz="15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4" name="图片 3" descr="M_6F[LUJ`PV0AEZJDV5W17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1465" y="637540"/>
            <a:ext cx="2066925" cy="40386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9720" b="9720"/>
          <a:stretch>
            <a:fillRect/>
          </a:stretch>
        </p:blipFill>
        <p:spPr>
          <a:xfrm>
            <a:off x="-1" y="0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3436472" y="43329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故事小结</a:t>
            </a:r>
            <a:endParaRPr kumimoji="1" lang="zh-CN" altLang="en-US" sz="3600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8612" y="1228950"/>
            <a:ext cx="7767723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smtClean="0"/>
              <a:t>       </a:t>
            </a:r>
            <a:r>
              <a:rPr kumimoji="1" lang="zh-CN" altLang="en-US" sz="2400" b="1" dirty="0" smtClean="0"/>
              <a:t>故事从传统中国价值观的角度讲述了三国时期</a:t>
            </a:r>
            <a:r>
              <a:rPr kumimoji="1" lang="zh-CN" altLang="en-US" sz="2400" b="1" dirty="0" smtClean="0"/>
              <a:t>孙权之子孙登孝顺其养母徐夫人的故事，体现了中国传统文化中对孝文化的重视，此类故事在中国历史上不胜枚举，口口相传，它能够很好地体现中西方文化的不同</a:t>
            </a:r>
            <a:r>
              <a:rPr kumimoji="1" lang="zh-CN" altLang="en-US" sz="2400" b="1" dirty="0" smtClean="0"/>
              <a:t>。</a:t>
            </a:r>
            <a:endParaRPr kumimoji="1" lang="en-US" altLang="zh-CN" sz="2400" b="1" dirty="0" smtClean="0"/>
          </a:p>
          <a:p>
            <a:r>
              <a:rPr kumimoji="1" lang="zh-CN" altLang="en-US" sz="2400" b="1" dirty="0" smtClean="0"/>
              <a:t>    </a:t>
            </a:r>
            <a:r>
              <a:rPr kumimoji="1" lang="zh-CN" altLang="zh-CN" sz="2400" b="1" dirty="0" smtClean="0"/>
              <a:t>《</a:t>
            </a:r>
            <a:r>
              <a:rPr kumimoji="1" lang="zh-CN" altLang="en-US" sz="2400" b="1" dirty="0" smtClean="0"/>
              <a:t>跨文化商务交际导论</a:t>
            </a:r>
            <a:r>
              <a:rPr kumimoji="1" lang="en-US" altLang="zh-CN" sz="2400" b="1" dirty="0" smtClean="0"/>
              <a:t>》</a:t>
            </a:r>
            <a:r>
              <a:rPr kumimoji="1" lang="zh-CN" altLang="en-US" sz="2400" b="1" dirty="0" smtClean="0"/>
              <a:t>第</a:t>
            </a:r>
            <a:r>
              <a:rPr kumimoji="1" lang="en-US" altLang="zh-CN" sz="2400" b="1" dirty="0" smtClean="0"/>
              <a:t>1</a:t>
            </a:r>
            <a:r>
              <a:rPr kumimoji="1" lang="zh-CN" altLang="en-US" sz="2400" b="1" dirty="0" smtClean="0"/>
              <a:t>章中首先需要向学生们介绍</a:t>
            </a:r>
            <a:r>
              <a:rPr kumimoji="1" lang="en-US" altLang="zh-CN" sz="2400" b="1" dirty="0" smtClean="0"/>
              <a:t>“</a:t>
            </a:r>
            <a:r>
              <a:rPr kumimoji="1" lang="zh-CN" altLang="en-US" sz="2400" b="1" dirty="0" smtClean="0"/>
              <a:t>文化</a:t>
            </a:r>
            <a:r>
              <a:rPr kumimoji="1" lang="en-US" altLang="zh-CN" sz="2400" b="1" dirty="0" smtClean="0"/>
              <a:t>”</a:t>
            </a:r>
            <a:r>
              <a:rPr kumimoji="1" lang="zh-CN" altLang="en-US" sz="2400" b="1" dirty="0" smtClean="0"/>
              <a:t>这个基本概念，老师利用相关图片向大家对比中西方差异时，其中一张图片就涉及到中西方文化中对待老人的不同态度。</a:t>
            </a:r>
            <a:endParaRPr kumimoji="1"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5258,&quot;width&quot;:2957}"/>
</p:tagLst>
</file>

<file path=ppt/tags/tag2.xml><?xml version="1.0" encoding="utf-8"?>
<p:tagLst xmlns:p="http://schemas.openxmlformats.org/presentationml/2006/main">
  <p:tag name="KSO_WM_UNIT_PLACING_PICTURE_USER_VIEWPORT" val="{&quot;height&quot;:7128,&quot;width&quot;:11943}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3444</Words>
  <Application>WPS 演示</Application>
  <PresentationFormat>全屏显示(16:9)</PresentationFormat>
  <Paragraphs>86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Arial</vt:lpstr>
      <vt:lpstr>Charter Black</vt:lpstr>
      <vt:lpstr>Segoe Print</vt:lpstr>
      <vt:lpstr>华文行楷</vt:lpstr>
      <vt:lpstr>Times New Roman</vt:lpstr>
      <vt:lpstr>微软雅黑</vt:lpstr>
      <vt:lpstr>Calibri</vt:lpstr>
      <vt:lpstr>Wingdings</vt:lpstr>
      <vt:lpstr>Times New Roman</vt:lpstr>
      <vt:lpstr>Arial Unicode MS</vt:lpstr>
      <vt:lpstr>Office 主题</vt:lpstr>
      <vt:lpstr>PowerPoint 演示文稿</vt:lpstr>
      <vt:lpstr>PowerPoint 演示文稿</vt:lpstr>
      <vt:lpstr>PowerPoint 演示文稿</vt:lpstr>
      <vt:lpstr>传统中国价值观－孝</vt:lpstr>
      <vt:lpstr>Piety Faithfulness Reverence Devotion 孝顺 忠贞 敬重 奉献</vt:lpstr>
      <vt:lpstr>Piety Faithfulness Reverence Devotion 孝顺 忠贞 敬重 奉献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武汉科技大学城市学院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琴芳</dc:creator>
  <cp:lastModifiedBy>  *独舞*/ty</cp:lastModifiedBy>
  <cp:revision>11</cp:revision>
  <dcterms:created xsi:type="dcterms:W3CDTF">2021-02-26T04:15:00Z</dcterms:created>
  <dcterms:modified xsi:type="dcterms:W3CDTF">2021-03-06T15:14:22Z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