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2" r:id="rId3"/>
  </p:sldMasterIdLst>
  <p:notesMasterIdLst>
    <p:notesMasterId r:id="rId6"/>
  </p:notesMasterIdLst>
  <p:handoutMasterIdLst>
    <p:handoutMasterId r:id="rId18"/>
  </p:handoutMasterIdLst>
  <p:sldIdLst>
    <p:sldId id="420" r:id="rId4"/>
    <p:sldId id="363" r:id="rId5"/>
    <p:sldId id="362" r:id="rId7"/>
    <p:sldId id="292" r:id="rId8"/>
    <p:sldId id="395" r:id="rId9"/>
    <p:sldId id="396" r:id="rId10"/>
    <p:sldId id="397" r:id="rId11"/>
    <p:sldId id="364" r:id="rId12"/>
    <p:sldId id="421" r:id="rId13"/>
    <p:sldId id="328" r:id="rId14"/>
    <p:sldId id="417" r:id="rId15"/>
    <p:sldId id="418" r:id="rId16"/>
    <p:sldId id="422" r:id="rId17"/>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p:scale>
          <a:sx n="90" d="100"/>
          <a:sy n="90" d="100"/>
        </p:scale>
        <p:origin x="1350" y="198"/>
      </p:cViewPr>
      <p:guideLst>
        <p:guide orient="horz" pos="2159"/>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notesMaster" Target="notesMasters/notesMaster1.xml"/><Relationship Id="rId5" Type="http://schemas.openxmlformats.org/officeDocument/2006/relationships/slide" Target="slides/slide2.xml"/><Relationship Id="rId4" Type="http://schemas.openxmlformats.org/officeDocument/2006/relationships/slide" Target="slides/slide1.xml"/><Relationship Id="rId3" Type="http://schemas.openxmlformats.org/officeDocument/2006/relationships/slideMaster" Target="slideMasters/slideMaster2.xml"/><Relationship Id="rId21" Type="http://schemas.openxmlformats.org/officeDocument/2006/relationships/tableStyles" Target="tableStyles.xml"/><Relationship Id="rId20" Type="http://schemas.openxmlformats.org/officeDocument/2006/relationships/viewProps" Target="viewProps.xml"/><Relationship Id="rId2" Type="http://schemas.openxmlformats.org/officeDocument/2006/relationships/theme" Target="theme/theme1.xml"/><Relationship Id="rId19" Type="http://schemas.openxmlformats.org/officeDocument/2006/relationships/presProps" Target="presProps.xml"/><Relationship Id="rId18" Type="http://schemas.openxmlformats.org/officeDocument/2006/relationships/handoutMaster" Target="handoutMasters/handoutMaster1.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4A5E55-A17B-47BF-9DE1-727788635F6C}"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E11EE7-0C10-42A6-943D-8B641F53AA0F}"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6E11EE7-0C10-42A6-943D-8B641F53AA0F}"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6E11EE7-0C10-42A6-943D-8B641F53AA0F}"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6E11EE7-0C10-42A6-943D-8B641F53AA0F}"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E6B7D7CA-9E2C-4CDE-ABE1-CB4812B5818F}"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D68FA9B-F684-43AA-9D5B-298CE5F5A37F}"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399" advTm="3000"/>
    </mc:Choice>
    <mc:Fallback>
      <p:transition spd="slow" advTm="3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标题和竖排文字">
    <p:spTree>
      <p:nvGrpSpPr>
        <p:cNvPr id="1" name=""/>
        <p:cNvGrpSpPr/>
        <p:nvPr/>
      </p:nvGrpSpPr>
      <p:grpSpPr>
        <a:xfrm>
          <a:off x="0" y="0"/>
          <a:ext cx="0" cy="0"/>
          <a:chOff x="0" y="0"/>
          <a:chExt cx="0" cy="0"/>
        </a:xfrm>
      </p:grpSpPr>
      <p:pic>
        <p:nvPicPr>
          <p:cNvPr id="13" name="图片 12"/>
          <p:cNvPicPr>
            <a:picLocks noChangeAspect="1"/>
          </p:cNvPicPr>
          <p:nvPr userDrawn="1"/>
        </p:nvPicPr>
        <p:blipFill rotWithShape="1">
          <a:blip r:embed="rId2" cstate="print">
            <a:extLst>
              <a:ext uri="{28A0092B-C50C-407E-A947-70E740481C1C}">
                <a14:useLocalDpi xmlns:a14="http://schemas.microsoft.com/office/drawing/2010/main" val="0"/>
              </a:ext>
            </a:extLst>
          </a:blip>
          <a:srcRect r="7438"/>
          <a:stretch>
            <a:fillRect/>
          </a:stretch>
        </p:blipFill>
        <p:spPr>
          <a:xfrm>
            <a:off x="0" y="0"/>
            <a:ext cx="12187989" cy="6858000"/>
          </a:xfrm>
          <a:prstGeom prst="rect">
            <a:avLst/>
          </a:prstGeom>
        </p:spPr>
      </p:pic>
      <p:pic>
        <p:nvPicPr>
          <p:cNvPr id="14" name="Picture 4" descr="E:\水墨图表素材\5356.png"/>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260051" y="285867"/>
            <a:ext cx="728026" cy="693974"/>
          </a:xfrm>
          <a:prstGeom prst="rect">
            <a:avLst/>
          </a:prstGeom>
          <a:noFill/>
          <a:extLst>
            <a:ext uri="{909E8E84-426E-40DD-AFC4-6F175D3DCCD1}">
              <a14:hiddenFill xmlns:a14="http://schemas.microsoft.com/office/drawing/2010/main">
                <a:solidFill>
                  <a:srgbClr val="FFFFFF"/>
                </a:solidFill>
              </a14:hiddenFill>
            </a:ext>
          </a:extLst>
        </p:spPr>
      </p:pic>
      <p:sp>
        <p:nvSpPr>
          <p:cNvPr id="15" name="文本框 14"/>
          <p:cNvSpPr txBox="1"/>
          <p:nvPr userDrawn="1"/>
        </p:nvSpPr>
        <p:spPr>
          <a:xfrm>
            <a:off x="249452" y="336926"/>
            <a:ext cx="738664" cy="776901"/>
          </a:xfrm>
          <a:prstGeom prst="rect">
            <a:avLst/>
          </a:prstGeom>
          <a:noFill/>
        </p:spPr>
        <p:txBody>
          <a:bodyPr vert="eaVert" wrap="square" rtlCol="0">
            <a:spAutoFit/>
          </a:bodyPr>
          <a:lstStyle/>
          <a:p>
            <a:r>
              <a:rPr lang="zh-CN" altLang="en-US" sz="3600" dirty="0" smtClean="0">
                <a:latin typeface="字魂36号-正文宋楷" panose="00000500000000000000" pitchFamily="2" charset="-122"/>
                <a:ea typeface="字魂36号-正文宋楷" panose="00000500000000000000" pitchFamily="2" charset="-122"/>
                <a:cs typeface="钟齐王庆华毛笔简体" panose="02000600000000000000" pitchFamily="2" charset="-122"/>
              </a:rPr>
              <a:t>肆</a:t>
            </a:r>
            <a:endParaRPr lang="zh-CN" altLang="en-US" sz="3600" dirty="0">
              <a:latin typeface="字魂36号-正文宋楷" panose="00000500000000000000" pitchFamily="2" charset="-122"/>
              <a:ea typeface="字魂36号-正文宋楷" panose="00000500000000000000" pitchFamily="2" charset="-122"/>
              <a:cs typeface="钟齐王庆华毛笔简体" panose="02000600000000000000" pitchFamily="2" charset="-122"/>
            </a:endParaRPr>
          </a:p>
        </p:txBody>
      </p:sp>
      <p:sp>
        <p:nvSpPr>
          <p:cNvPr id="16" name="文本框 15"/>
          <p:cNvSpPr txBox="1"/>
          <p:nvPr userDrawn="1"/>
        </p:nvSpPr>
        <p:spPr>
          <a:xfrm>
            <a:off x="351352" y="1117343"/>
            <a:ext cx="492443" cy="3557835"/>
          </a:xfrm>
          <a:prstGeom prst="rect">
            <a:avLst/>
          </a:prstGeom>
          <a:noFill/>
        </p:spPr>
        <p:txBody>
          <a:bodyPr vert="eaVert" wrap="square" rtlCol="0">
            <a:spAutoFit/>
          </a:bodyPr>
          <a:lstStyle/>
          <a:p>
            <a:r>
              <a:rPr lang="zh-CN" altLang="en-US" sz="2000" dirty="0">
                <a:latin typeface="字魂36号-正文宋楷" panose="00000500000000000000" pitchFamily="2" charset="-122"/>
                <a:ea typeface="字魂36号-正文宋楷" panose="00000500000000000000" pitchFamily="2" charset="-122"/>
                <a:cs typeface="钟齐王庆华毛笔简体" panose="02000600000000000000" pitchFamily="2" charset="-122"/>
              </a:rPr>
              <a:t>输入您的标题</a:t>
            </a:r>
            <a:endParaRPr lang="zh-CN" altLang="en-US" sz="2000" dirty="0">
              <a:latin typeface="字魂36号-正文宋楷" panose="00000500000000000000" pitchFamily="2" charset="-122"/>
              <a:ea typeface="字魂36号-正文宋楷" panose="00000500000000000000" pitchFamily="2" charset="-122"/>
              <a:cs typeface="钟齐王庆华毛笔简体" panose="02000600000000000000"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399" advTm="3000"/>
    </mc:Choice>
    <mc:Fallback>
      <p:transition spd="slow" advTm="3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竖排标题与文本">
    <p:spTree>
      <p:nvGrpSpPr>
        <p:cNvPr id="1" name=""/>
        <p:cNvGrpSpPr/>
        <p:nvPr/>
      </p:nvGrpSpPr>
      <p:grpSpPr>
        <a:xfrm>
          <a:off x="0" y="0"/>
          <a:ext cx="0" cy="0"/>
          <a:chOff x="0" y="0"/>
          <a:chExt cx="0" cy="0"/>
        </a:xfrm>
      </p:grpSpPr>
      <p:pic>
        <p:nvPicPr>
          <p:cNvPr id="13" name="图片 12"/>
          <p:cNvPicPr>
            <a:picLocks noChangeAspect="1"/>
          </p:cNvPicPr>
          <p:nvPr userDrawn="1"/>
        </p:nvPicPr>
        <p:blipFill rotWithShape="1">
          <a:blip r:embed="rId2" cstate="print">
            <a:extLst>
              <a:ext uri="{28A0092B-C50C-407E-A947-70E740481C1C}">
                <a14:useLocalDpi xmlns:a14="http://schemas.microsoft.com/office/drawing/2010/main" val="0"/>
              </a:ext>
            </a:extLst>
          </a:blip>
          <a:srcRect r="7438"/>
          <a:stretch>
            <a:fillRect/>
          </a:stretch>
        </p:blipFill>
        <p:spPr>
          <a:xfrm>
            <a:off x="0" y="0"/>
            <a:ext cx="12187989" cy="6858000"/>
          </a:xfrm>
          <a:prstGeom prst="rect">
            <a:avLst/>
          </a:prstGeom>
        </p:spPr>
      </p:pic>
      <p:pic>
        <p:nvPicPr>
          <p:cNvPr id="14" name="Picture 4" descr="E:\水墨图表素材\5356.png"/>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11220819" y="285867"/>
            <a:ext cx="728026" cy="693974"/>
          </a:xfrm>
          <a:prstGeom prst="rect">
            <a:avLst/>
          </a:prstGeom>
          <a:noFill/>
          <a:extLst>
            <a:ext uri="{909E8E84-426E-40DD-AFC4-6F175D3DCCD1}">
              <a14:hiddenFill xmlns:a14="http://schemas.microsoft.com/office/drawing/2010/main">
                <a:solidFill>
                  <a:srgbClr val="FFFFFF"/>
                </a:solidFill>
              </a14:hiddenFill>
            </a:ext>
          </a:extLst>
        </p:spPr>
      </p:pic>
      <p:sp>
        <p:nvSpPr>
          <p:cNvPr id="15" name="文本框 14"/>
          <p:cNvSpPr txBox="1"/>
          <p:nvPr userDrawn="1"/>
        </p:nvSpPr>
        <p:spPr>
          <a:xfrm>
            <a:off x="11210220" y="336926"/>
            <a:ext cx="738664" cy="776901"/>
          </a:xfrm>
          <a:prstGeom prst="rect">
            <a:avLst/>
          </a:prstGeom>
          <a:noFill/>
        </p:spPr>
        <p:txBody>
          <a:bodyPr vert="eaVert" wrap="square" rtlCol="0">
            <a:spAutoFit/>
          </a:bodyPr>
          <a:lstStyle/>
          <a:p>
            <a:r>
              <a:rPr lang="zh-CN" altLang="en-US" sz="3600" dirty="0" smtClean="0">
                <a:latin typeface="字魂36号-正文宋楷" panose="00000500000000000000" pitchFamily="2" charset="-122"/>
                <a:ea typeface="字魂36号-正文宋楷" panose="00000500000000000000" pitchFamily="2" charset="-122"/>
                <a:cs typeface="钟齐王庆华毛笔简体" panose="02000600000000000000" pitchFamily="2" charset="-122"/>
              </a:rPr>
              <a:t>叁</a:t>
            </a:r>
            <a:endParaRPr lang="zh-CN" altLang="en-US" sz="3600" dirty="0">
              <a:latin typeface="字魂36号-正文宋楷" panose="00000500000000000000" pitchFamily="2" charset="-122"/>
              <a:ea typeface="字魂36号-正文宋楷" panose="00000500000000000000" pitchFamily="2" charset="-122"/>
              <a:cs typeface="钟齐王庆华毛笔简体" panose="02000600000000000000"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399" advTm="3000"/>
    </mc:Choice>
    <mc:Fallback>
      <p:transition spd="slow" advTm="300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pic>
        <p:nvPicPr>
          <p:cNvPr id="8" name="图片 7"/>
          <p:cNvPicPr>
            <a:picLocks noChangeAspect="1"/>
          </p:cNvPicPr>
          <p:nvPr userDrawn="1"/>
        </p:nvPicPr>
        <p:blipFill rotWithShape="1">
          <a:blip r:embed="rId2" cstate="print">
            <a:extLst>
              <a:ext uri="{28A0092B-C50C-407E-A947-70E740481C1C}">
                <a14:useLocalDpi xmlns:a14="http://schemas.microsoft.com/office/drawing/2010/main" val="0"/>
              </a:ext>
            </a:extLst>
          </a:blip>
          <a:srcRect r="7438"/>
          <a:stretch>
            <a:fillRect/>
          </a:stretch>
        </p:blipFill>
        <p:spPr>
          <a:xfrm>
            <a:off x="0" y="0"/>
            <a:ext cx="12187989" cy="6858000"/>
          </a:xfrm>
          <a:prstGeom prst="rect">
            <a:avLst/>
          </a:prstGeom>
        </p:spPr>
      </p:pic>
      <p:pic>
        <p:nvPicPr>
          <p:cNvPr id="9" name="Picture 4" descr="E:\水墨图表素材\5356.png"/>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260051" y="285867"/>
            <a:ext cx="728026" cy="693974"/>
          </a:xfrm>
          <a:prstGeom prst="rect">
            <a:avLst/>
          </a:prstGeom>
          <a:noFill/>
          <a:extLst>
            <a:ext uri="{909E8E84-426E-40DD-AFC4-6F175D3DCCD1}">
              <a14:hiddenFill xmlns:a14="http://schemas.microsoft.com/office/drawing/2010/main">
                <a:solidFill>
                  <a:srgbClr val="FFFFFF"/>
                </a:solidFill>
              </a14:hiddenFill>
            </a:ext>
          </a:extLst>
        </p:spPr>
      </p:pic>
      <p:sp>
        <p:nvSpPr>
          <p:cNvPr id="10" name="文本框 9"/>
          <p:cNvSpPr txBox="1"/>
          <p:nvPr userDrawn="1"/>
        </p:nvSpPr>
        <p:spPr>
          <a:xfrm>
            <a:off x="249452" y="336926"/>
            <a:ext cx="738664" cy="776901"/>
          </a:xfrm>
          <a:prstGeom prst="rect">
            <a:avLst/>
          </a:prstGeom>
          <a:noFill/>
        </p:spPr>
        <p:txBody>
          <a:bodyPr vert="eaVert" wrap="square" rtlCol="0">
            <a:spAutoFit/>
          </a:bodyPr>
          <a:lstStyle/>
          <a:p>
            <a:r>
              <a:rPr lang="zh-CN" altLang="en-US" sz="3600" dirty="0" smtClean="0">
                <a:latin typeface="字魂36号-正文宋楷" panose="00000500000000000000" pitchFamily="2" charset="-122"/>
                <a:ea typeface="字魂36号-正文宋楷" panose="00000500000000000000" pitchFamily="2" charset="-122"/>
                <a:cs typeface="钟齐王庆华毛笔简体" panose="02000600000000000000" pitchFamily="2" charset="-122"/>
              </a:rPr>
              <a:t>贰</a:t>
            </a:r>
            <a:endParaRPr lang="zh-CN" altLang="en-US" sz="3600" dirty="0">
              <a:latin typeface="字魂36号-正文宋楷" panose="00000500000000000000" pitchFamily="2" charset="-122"/>
              <a:ea typeface="字魂36号-正文宋楷" panose="00000500000000000000" pitchFamily="2" charset="-122"/>
              <a:cs typeface="钟齐王庆华毛笔简体" panose="02000600000000000000"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399" advTm="3000"/>
    </mc:Choice>
    <mc:Fallback>
      <p:transition spd="slow" advTm="300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print">
            <a:extLst>
              <a:ext uri="{28A0092B-C50C-407E-A947-70E740481C1C}">
                <a14:useLocalDpi xmlns:a14="http://schemas.microsoft.com/office/drawing/2010/main" val="0"/>
              </a:ext>
            </a:extLst>
          </a:blip>
          <a:srcRect r="7438"/>
          <a:stretch>
            <a:fillRect/>
          </a:stretch>
        </p:blipFill>
        <p:spPr>
          <a:xfrm>
            <a:off x="0" y="0"/>
            <a:ext cx="12187989" cy="6858000"/>
          </a:xfrm>
          <a:prstGeom prst="rect">
            <a:avLst/>
          </a:prstGeom>
        </p:spPr>
      </p:pic>
      <p:pic>
        <p:nvPicPr>
          <p:cNvPr id="9" name="Picture 4" descr="E:\水墨图表素材\5356.png"/>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11220819" y="285867"/>
            <a:ext cx="728026" cy="693974"/>
          </a:xfrm>
          <a:prstGeom prst="rect">
            <a:avLst/>
          </a:prstGeom>
          <a:noFill/>
          <a:extLst>
            <a:ext uri="{909E8E84-426E-40DD-AFC4-6F175D3DCCD1}">
              <a14:hiddenFill xmlns:a14="http://schemas.microsoft.com/office/drawing/2010/main">
                <a:solidFill>
                  <a:srgbClr val="FFFFFF"/>
                </a:solidFill>
              </a14:hiddenFill>
            </a:ext>
          </a:extLst>
        </p:spPr>
      </p:pic>
      <p:sp>
        <p:nvSpPr>
          <p:cNvPr id="10" name="文本框 9"/>
          <p:cNvSpPr txBox="1"/>
          <p:nvPr userDrawn="1"/>
        </p:nvSpPr>
        <p:spPr>
          <a:xfrm>
            <a:off x="11210220" y="336926"/>
            <a:ext cx="738664" cy="776901"/>
          </a:xfrm>
          <a:prstGeom prst="rect">
            <a:avLst/>
          </a:prstGeom>
          <a:noFill/>
        </p:spPr>
        <p:txBody>
          <a:bodyPr vert="eaVert" wrap="square" rtlCol="0">
            <a:spAutoFit/>
          </a:bodyPr>
          <a:lstStyle/>
          <a:p>
            <a:r>
              <a:rPr lang="zh-CN" altLang="en-US" sz="3600" dirty="0">
                <a:latin typeface="字魂36号-正文宋楷" panose="00000500000000000000" pitchFamily="2" charset="-122"/>
                <a:ea typeface="字魂36号-正文宋楷" panose="00000500000000000000" pitchFamily="2" charset="-122"/>
                <a:cs typeface="钟齐王庆华毛笔简体" panose="02000600000000000000" pitchFamily="2" charset="-122"/>
              </a:rPr>
              <a:t>壹</a:t>
            </a:r>
            <a:endParaRPr lang="zh-CN" altLang="en-US" sz="3600" dirty="0">
              <a:latin typeface="字魂36号-正文宋楷" panose="00000500000000000000" pitchFamily="2" charset="-122"/>
              <a:ea typeface="字魂36号-正文宋楷" panose="00000500000000000000" pitchFamily="2" charset="-122"/>
              <a:cs typeface="钟齐王庆华毛笔简体" panose="02000600000000000000"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399" advTm="3000"/>
    </mc:Choice>
    <mc:Fallback>
      <p:transition spd="slow" advTm="300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E6B7D7CA-9E2C-4CDE-ABE1-CB4812B5818F}"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D68FA9B-F684-43AA-9D5B-298CE5F5A37F}"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399" advTm="3000"/>
    </mc:Choice>
    <mc:Fallback>
      <p:transition spd="slow" advTm="300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E6B7D7CA-9E2C-4CDE-ABE1-CB4812B5818F}"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D68FA9B-F684-43AA-9D5B-298CE5F5A37F}"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399" advTm="3000"/>
    </mc:Choice>
    <mc:Fallback>
      <p:transition spd="slow" advTm="300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E6B7D7CA-9E2C-4CDE-ABE1-CB4812B5818F}"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D68FA9B-F684-43AA-9D5B-298CE5F5A37F}"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399" advTm="3000"/>
    </mc:Choice>
    <mc:Fallback>
      <p:transition spd="slow" advTm="300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E6B7D7CA-9E2C-4CDE-ABE1-CB4812B5818F}"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D68FA9B-F684-43AA-9D5B-298CE5F5A37F}"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399" advTm="3000"/>
    </mc:Choice>
    <mc:Fallback>
      <p:transition spd="slow" advTm="300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E6B7D7CA-9E2C-4CDE-ABE1-CB4812B5818F}"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DD68FA9B-F684-43AA-9D5B-298CE5F5A37F}"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399" advTm="3000"/>
    </mc:Choice>
    <mc:Fallback>
      <p:transition spd="slow" advTm="300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E6B7D7CA-9E2C-4CDE-ABE1-CB4812B5818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DD68FA9B-F684-43AA-9D5B-298CE5F5A37F}"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399" advTm="3000"/>
    </mc:Choice>
    <mc:Fallback>
      <p:transition spd="slow" advTm="3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E6B7D7CA-9E2C-4CDE-ABE1-CB4812B5818F}"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D68FA9B-F684-43AA-9D5B-298CE5F5A37F}"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399" advTm="3000"/>
    </mc:Choice>
    <mc:Fallback>
      <p:transition spd="slow" advTm="300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E6B7D7CA-9E2C-4CDE-ABE1-CB4812B5818F}"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DD68FA9B-F684-43AA-9D5B-298CE5F5A37F}"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399" advTm="3000"/>
    </mc:Choice>
    <mc:Fallback>
      <p:transition spd="slow" advTm="300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E6B7D7CA-9E2C-4CDE-ABE1-CB4812B5818F}"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D68FA9B-F684-43AA-9D5B-298CE5F5A37F}"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399" advTm="3000"/>
    </mc:Choice>
    <mc:Fallback>
      <p:transition spd="slow" advTm="300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E6B7D7CA-9E2C-4CDE-ABE1-CB4812B5818F}"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D68FA9B-F684-43AA-9D5B-298CE5F5A37F}"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399" advTm="3000"/>
    </mc:Choice>
    <mc:Fallback>
      <p:transition spd="slow" advTm="300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标题和竖排文字">
    <p:spTree>
      <p:nvGrpSpPr>
        <p:cNvPr id="1" name=""/>
        <p:cNvGrpSpPr/>
        <p:nvPr/>
      </p:nvGrpSpPr>
      <p:grpSpPr>
        <a:xfrm>
          <a:off x="0" y="0"/>
          <a:ext cx="0" cy="0"/>
          <a:chOff x="0" y="0"/>
          <a:chExt cx="0" cy="0"/>
        </a:xfrm>
      </p:grpSpPr>
      <p:pic>
        <p:nvPicPr>
          <p:cNvPr id="13" name="图片 12"/>
          <p:cNvPicPr>
            <a:picLocks noChangeAspect="1"/>
          </p:cNvPicPr>
          <p:nvPr userDrawn="1"/>
        </p:nvPicPr>
        <p:blipFill rotWithShape="1">
          <a:blip r:embed="rId2" cstate="print">
            <a:extLst>
              <a:ext uri="{28A0092B-C50C-407E-A947-70E740481C1C}">
                <a14:useLocalDpi xmlns:a14="http://schemas.microsoft.com/office/drawing/2010/main" val="0"/>
              </a:ext>
            </a:extLst>
          </a:blip>
          <a:srcRect r="7438"/>
          <a:stretch>
            <a:fillRect/>
          </a:stretch>
        </p:blipFill>
        <p:spPr>
          <a:xfrm>
            <a:off x="0" y="0"/>
            <a:ext cx="12187989" cy="6858000"/>
          </a:xfrm>
          <a:prstGeom prst="rect">
            <a:avLst/>
          </a:prstGeom>
        </p:spPr>
      </p:pic>
      <p:pic>
        <p:nvPicPr>
          <p:cNvPr id="14" name="Picture 4" descr="E:\水墨图表素材\5356.png"/>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260051" y="285867"/>
            <a:ext cx="728026" cy="693974"/>
          </a:xfrm>
          <a:prstGeom prst="rect">
            <a:avLst/>
          </a:prstGeom>
          <a:noFill/>
          <a:extLst>
            <a:ext uri="{909E8E84-426E-40DD-AFC4-6F175D3DCCD1}">
              <a14:hiddenFill xmlns:a14="http://schemas.microsoft.com/office/drawing/2010/main">
                <a:solidFill>
                  <a:srgbClr val="FFFFFF"/>
                </a:solidFill>
              </a14:hiddenFill>
            </a:ext>
          </a:extLst>
        </p:spPr>
      </p:pic>
      <p:sp>
        <p:nvSpPr>
          <p:cNvPr id="15" name="文本框 14"/>
          <p:cNvSpPr txBox="1"/>
          <p:nvPr userDrawn="1"/>
        </p:nvSpPr>
        <p:spPr>
          <a:xfrm>
            <a:off x="249452" y="336926"/>
            <a:ext cx="738664" cy="776901"/>
          </a:xfrm>
          <a:prstGeom prst="rect">
            <a:avLst/>
          </a:prstGeom>
          <a:noFill/>
        </p:spPr>
        <p:txBody>
          <a:bodyPr vert="eaVert" wrap="square" rtlCol="0">
            <a:spAutoFit/>
          </a:bodyPr>
          <a:lstStyle/>
          <a:p>
            <a:r>
              <a:rPr lang="zh-CN" altLang="en-US" sz="3600" dirty="0" smtClean="0">
                <a:latin typeface="字魂36号-正文宋楷" panose="00000500000000000000" pitchFamily="2" charset="-122"/>
                <a:ea typeface="字魂36号-正文宋楷" panose="00000500000000000000" pitchFamily="2" charset="-122"/>
                <a:cs typeface="钟齐王庆华毛笔简体" panose="02000600000000000000" pitchFamily="2" charset="-122"/>
              </a:rPr>
              <a:t>肆</a:t>
            </a:r>
            <a:endParaRPr lang="zh-CN" altLang="en-US" sz="3600" dirty="0">
              <a:latin typeface="字魂36号-正文宋楷" panose="00000500000000000000" pitchFamily="2" charset="-122"/>
              <a:ea typeface="字魂36号-正文宋楷" panose="00000500000000000000" pitchFamily="2" charset="-122"/>
              <a:cs typeface="钟齐王庆华毛笔简体" panose="02000600000000000000" pitchFamily="2" charset="-122"/>
            </a:endParaRPr>
          </a:p>
        </p:txBody>
      </p:sp>
      <p:sp>
        <p:nvSpPr>
          <p:cNvPr id="16" name="文本框 15"/>
          <p:cNvSpPr txBox="1"/>
          <p:nvPr userDrawn="1"/>
        </p:nvSpPr>
        <p:spPr>
          <a:xfrm>
            <a:off x="351352" y="1117343"/>
            <a:ext cx="492443" cy="3557835"/>
          </a:xfrm>
          <a:prstGeom prst="rect">
            <a:avLst/>
          </a:prstGeom>
          <a:noFill/>
        </p:spPr>
        <p:txBody>
          <a:bodyPr vert="eaVert" wrap="square" rtlCol="0">
            <a:spAutoFit/>
          </a:bodyPr>
          <a:lstStyle/>
          <a:p>
            <a:r>
              <a:rPr lang="zh-CN" altLang="en-US" sz="2000" dirty="0">
                <a:latin typeface="字魂36号-正文宋楷" panose="00000500000000000000" pitchFamily="2" charset="-122"/>
                <a:ea typeface="字魂36号-正文宋楷" panose="00000500000000000000" pitchFamily="2" charset="-122"/>
                <a:cs typeface="钟齐王庆华毛笔简体" panose="02000600000000000000" pitchFamily="2" charset="-122"/>
              </a:rPr>
              <a:t>输入您的标题</a:t>
            </a:r>
            <a:endParaRPr lang="zh-CN" altLang="en-US" sz="2000" dirty="0">
              <a:latin typeface="字魂36号-正文宋楷" panose="00000500000000000000" pitchFamily="2" charset="-122"/>
              <a:ea typeface="字魂36号-正文宋楷" panose="00000500000000000000" pitchFamily="2" charset="-122"/>
              <a:cs typeface="钟齐王庆华毛笔简体" panose="02000600000000000000"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399" advTm="3000"/>
    </mc:Choice>
    <mc:Fallback>
      <p:transition spd="slow" advTm="300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竖排标题与文本">
    <p:spTree>
      <p:nvGrpSpPr>
        <p:cNvPr id="1" name=""/>
        <p:cNvGrpSpPr/>
        <p:nvPr/>
      </p:nvGrpSpPr>
      <p:grpSpPr>
        <a:xfrm>
          <a:off x="0" y="0"/>
          <a:ext cx="0" cy="0"/>
          <a:chOff x="0" y="0"/>
          <a:chExt cx="0" cy="0"/>
        </a:xfrm>
      </p:grpSpPr>
      <p:pic>
        <p:nvPicPr>
          <p:cNvPr id="13" name="图片 12"/>
          <p:cNvPicPr>
            <a:picLocks noChangeAspect="1"/>
          </p:cNvPicPr>
          <p:nvPr userDrawn="1"/>
        </p:nvPicPr>
        <p:blipFill rotWithShape="1">
          <a:blip r:embed="rId2" cstate="print">
            <a:extLst>
              <a:ext uri="{28A0092B-C50C-407E-A947-70E740481C1C}">
                <a14:useLocalDpi xmlns:a14="http://schemas.microsoft.com/office/drawing/2010/main" val="0"/>
              </a:ext>
            </a:extLst>
          </a:blip>
          <a:srcRect r="7438"/>
          <a:stretch>
            <a:fillRect/>
          </a:stretch>
        </p:blipFill>
        <p:spPr>
          <a:xfrm>
            <a:off x="0" y="0"/>
            <a:ext cx="12187989" cy="6858000"/>
          </a:xfrm>
          <a:prstGeom prst="rect">
            <a:avLst/>
          </a:prstGeom>
        </p:spPr>
      </p:pic>
      <p:pic>
        <p:nvPicPr>
          <p:cNvPr id="14" name="Picture 4" descr="E:\水墨图表素材\5356.png"/>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11220819" y="285867"/>
            <a:ext cx="728026" cy="693974"/>
          </a:xfrm>
          <a:prstGeom prst="rect">
            <a:avLst/>
          </a:prstGeom>
          <a:noFill/>
          <a:extLst>
            <a:ext uri="{909E8E84-426E-40DD-AFC4-6F175D3DCCD1}">
              <a14:hiddenFill xmlns:a14="http://schemas.microsoft.com/office/drawing/2010/main">
                <a:solidFill>
                  <a:srgbClr val="FFFFFF"/>
                </a:solidFill>
              </a14:hiddenFill>
            </a:ext>
          </a:extLst>
        </p:spPr>
      </p:pic>
      <p:sp>
        <p:nvSpPr>
          <p:cNvPr id="15" name="文本框 14"/>
          <p:cNvSpPr txBox="1"/>
          <p:nvPr userDrawn="1"/>
        </p:nvSpPr>
        <p:spPr>
          <a:xfrm>
            <a:off x="11210220" y="336926"/>
            <a:ext cx="738664" cy="776901"/>
          </a:xfrm>
          <a:prstGeom prst="rect">
            <a:avLst/>
          </a:prstGeom>
          <a:noFill/>
        </p:spPr>
        <p:txBody>
          <a:bodyPr vert="eaVert" wrap="square" rtlCol="0">
            <a:spAutoFit/>
          </a:bodyPr>
          <a:lstStyle/>
          <a:p>
            <a:r>
              <a:rPr lang="zh-CN" altLang="en-US" sz="3600" dirty="0" smtClean="0">
                <a:latin typeface="字魂36号-正文宋楷" panose="00000500000000000000" pitchFamily="2" charset="-122"/>
                <a:ea typeface="字魂36号-正文宋楷" panose="00000500000000000000" pitchFamily="2" charset="-122"/>
                <a:cs typeface="钟齐王庆华毛笔简体" panose="02000600000000000000" pitchFamily="2" charset="-122"/>
              </a:rPr>
              <a:t>叁</a:t>
            </a:r>
            <a:endParaRPr lang="zh-CN" altLang="en-US" sz="3600" dirty="0">
              <a:latin typeface="字魂36号-正文宋楷" panose="00000500000000000000" pitchFamily="2" charset="-122"/>
              <a:ea typeface="字魂36号-正文宋楷" panose="00000500000000000000" pitchFamily="2" charset="-122"/>
              <a:cs typeface="钟齐王庆华毛笔简体" panose="02000600000000000000"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399" advTm="3000"/>
    </mc:Choice>
    <mc:Fallback>
      <p:transition spd="slow" advTm="300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pic>
        <p:nvPicPr>
          <p:cNvPr id="8" name="图片 7"/>
          <p:cNvPicPr>
            <a:picLocks noChangeAspect="1"/>
          </p:cNvPicPr>
          <p:nvPr userDrawn="1"/>
        </p:nvPicPr>
        <p:blipFill rotWithShape="1">
          <a:blip r:embed="rId2" cstate="print">
            <a:extLst>
              <a:ext uri="{28A0092B-C50C-407E-A947-70E740481C1C}">
                <a14:useLocalDpi xmlns:a14="http://schemas.microsoft.com/office/drawing/2010/main" val="0"/>
              </a:ext>
            </a:extLst>
          </a:blip>
          <a:srcRect r="7438"/>
          <a:stretch>
            <a:fillRect/>
          </a:stretch>
        </p:blipFill>
        <p:spPr>
          <a:xfrm>
            <a:off x="0" y="0"/>
            <a:ext cx="12187989" cy="6858000"/>
          </a:xfrm>
          <a:prstGeom prst="rect">
            <a:avLst/>
          </a:prstGeom>
        </p:spPr>
      </p:pic>
      <p:pic>
        <p:nvPicPr>
          <p:cNvPr id="9" name="Picture 4" descr="E:\水墨图表素材\5356.png"/>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260051" y="285867"/>
            <a:ext cx="728026" cy="693974"/>
          </a:xfrm>
          <a:prstGeom prst="rect">
            <a:avLst/>
          </a:prstGeom>
          <a:noFill/>
          <a:extLst>
            <a:ext uri="{909E8E84-426E-40DD-AFC4-6F175D3DCCD1}">
              <a14:hiddenFill xmlns:a14="http://schemas.microsoft.com/office/drawing/2010/main">
                <a:solidFill>
                  <a:srgbClr val="FFFFFF"/>
                </a:solidFill>
              </a14:hiddenFill>
            </a:ext>
          </a:extLst>
        </p:spPr>
      </p:pic>
      <p:sp>
        <p:nvSpPr>
          <p:cNvPr id="10" name="文本框 9"/>
          <p:cNvSpPr txBox="1"/>
          <p:nvPr userDrawn="1"/>
        </p:nvSpPr>
        <p:spPr>
          <a:xfrm>
            <a:off x="249452" y="336926"/>
            <a:ext cx="738664" cy="776901"/>
          </a:xfrm>
          <a:prstGeom prst="rect">
            <a:avLst/>
          </a:prstGeom>
          <a:noFill/>
        </p:spPr>
        <p:txBody>
          <a:bodyPr vert="eaVert" wrap="square" rtlCol="0">
            <a:spAutoFit/>
          </a:bodyPr>
          <a:lstStyle/>
          <a:p>
            <a:r>
              <a:rPr lang="zh-CN" altLang="en-US" sz="3600" dirty="0" smtClean="0">
                <a:latin typeface="字魂36号-正文宋楷" panose="00000500000000000000" pitchFamily="2" charset="-122"/>
                <a:ea typeface="字魂36号-正文宋楷" panose="00000500000000000000" pitchFamily="2" charset="-122"/>
                <a:cs typeface="钟齐王庆华毛笔简体" panose="02000600000000000000" pitchFamily="2" charset="-122"/>
              </a:rPr>
              <a:t>贰</a:t>
            </a:r>
            <a:endParaRPr lang="zh-CN" altLang="en-US" sz="3600" dirty="0">
              <a:latin typeface="字魂36号-正文宋楷" panose="00000500000000000000" pitchFamily="2" charset="-122"/>
              <a:ea typeface="字魂36号-正文宋楷" panose="00000500000000000000" pitchFamily="2" charset="-122"/>
              <a:cs typeface="钟齐王庆华毛笔简体" panose="02000600000000000000" pitchFamily="2" charset="-122"/>
            </a:endParaRPr>
          </a:p>
        </p:txBody>
      </p:sp>
      <p:sp>
        <p:nvSpPr>
          <p:cNvPr id="11" name="文本框 10"/>
          <p:cNvSpPr txBox="1"/>
          <p:nvPr userDrawn="1"/>
        </p:nvSpPr>
        <p:spPr>
          <a:xfrm>
            <a:off x="351352" y="1117343"/>
            <a:ext cx="492443" cy="3557835"/>
          </a:xfrm>
          <a:prstGeom prst="rect">
            <a:avLst/>
          </a:prstGeom>
          <a:noFill/>
        </p:spPr>
        <p:txBody>
          <a:bodyPr vert="eaVert" wrap="square" rtlCol="0">
            <a:spAutoFit/>
          </a:bodyPr>
          <a:lstStyle/>
          <a:p>
            <a:r>
              <a:rPr lang="zh-CN" altLang="en-US" sz="2000" dirty="0">
                <a:latin typeface="字魂36号-正文宋楷" panose="00000500000000000000" pitchFamily="2" charset="-122"/>
                <a:ea typeface="字魂36号-正文宋楷" panose="00000500000000000000" pitchFamily="2" charset="-122"/>
                <a:cs typeface="钟齐王庆华毛笔简体" panose="02000600000000000000" pitchFamily="2" charset="-122"/>
              </a:rPr>
              <a:t>输入您的标题</a:t>
            </a:r>
            <a:endParaRPr lang="zh-CN" altLang="en-US" sz="2000" dirty="0">
              <a:latin typeface="字魂36号-正文宋楷" panose="00000500000000000000" pitchFamily="2" charset="-122"/>
              <a:ea typeface="字魂36号-正文宋楷" panose="00000500000000000000" pitchFamily="2" charset="-122"/>
              <a:cs typeface="钟齐王庆华毛笔简体" panose="02000600000000000000"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399" advTm="3000"/>
    </mc:Choice>
    <mc:Fallback>
      <p:transition spd="slow" advTm="300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print">
            <a:extLst>
              <a:ext uri="{28A0092B-C50C-407E-A947-70E740481C1C}">
                <a14:useLocalDpi xmlns:a14="http://schemas.microsoft.com/office/drawing/2010/main" val="0"/>
              </a:ext>
            </a:extLst>
          </a:blip>
          <a:srcRect r="7438"/>
          <a:stretch>
            <a:fillRect/>
          </a:stretch>
        </p:blipFill>
        <p:spPr>
          <a:xfrm>
            <a:off x="0" y="0"/>
            <a:ext cx="12187989" cy="6858000"/>
          </a:xfrm>
          <a:prstGeom prst="rect">
            <a:avLst/>
          </a:prstGeom>
        </p:spPr>
      </p:pic>
      <p:pic>
        <p:nvPicPr>
          <p:cNvPr id="9" name="Picture 4" descr="E:\水墨图表素材\5356.png"/>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11220819" y="285867"/>
            <a:ext cx="728026" cy="693974"/>
          </a:xfrm>
          <a:prstGeom prst="rect">
            <a:avLst/>
          </a:prstGeom>
          <a:noFill/>
          <a:extLst>
            <a:ext uri="{909E8E84-426E-40DD-AFC4-6F175D3DCCD1}">
              <a14:hiddenFill xmlns:a14="http://schemas.microsoft.com/office/drawing/2010/main">
                <a:solidFill>
                  <a:srgbClr val="FFFFFF"/>
                </a:solidFill>
              </a14:hiddenFill>
            </a:ext>
          </a:extLst>
        </p:spPr>
      </p:pic>
      <p:sp>
        <p:nvSpPr>
          <p:cNvPr id="10" name="文本框 9"/>
          <p:cNvSpPr txBox="1"/>
          <p:nvPr userDrawn="1"/>
        </p:nvSpPr>
        <p:spPr>
          <a:xfrm>
            <a:off x="11210220" y="336926"/>
            <a:ext cx="738664" cy="776901"/>
          </a:xfrm>
          <a:prstGeom prst="rect">
            <a:avLst/>
          </a:prstGeom>
          <a:noFill/>
        </p:spPr>
        <p:txBody>
          <a:bodyPr vert="eaVert" wrap="square" rtlCol="0">
            <a:spAutoFit/>
          </a:bodyPr>
          <a:lstStyle/>
          <a:p>
            <a:r>
              <a:rPr lang="zh-CN" altLang="en-US" sz="3600" dirty="0">
                <a:latin typeface="字魂36号-正文宋楷" panose="00000500000000000000" pitchFamily="2" charset="-122"/>
                <a:ea typeface="字魂36号-正文宋楷" panose="00000500000000000000" pitchFamily="2" charset="-122"/>
                <a:cs typeface="钟齐王庆华毛笔简体" panose="02000600000000000000" pitchFamily="2" charset="-122"/>
              </a:rPr>
              <a:t>壹</a:t>
            </a:r>
            <a:endParaRPr lang="zh-CN" altLang="en-US" sz="3600" dirty="0">
              <a:latin typeface="字魂36号-正文宋楷" panose="00000500000000000000" pitchFamily="2" charset="-122"/>
              <a:ea typeface="字魂36号-正文宋楷" panose="00000500000000000000" pitchFamily="2" charset="-122"/>
              <a:cs typeface="钟齐王庆华毛笔简体" panose="02000600000000000000"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399" advTm="3000"/>
    </mc:Choice>
    <mc:Fallback>
      <p:transition spd="slow" advTm="3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E6B7D7CA-9E2C-4CDE-ABE1-CB4812B5818F}"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D68FA9B-F684-43AA-9D5B-298CE5F5A37F}"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399" advTm="3000"/>
    </mc:Choice>
    <mc:Fallback>
      <p:transition spd="slow" advTm="3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E6B7D7CA-9E2C-4CDE-ABE1-CB4812B5818F}"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D68FA9B-F684-43AA-9D5B-298CE5F5A37F}"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399" advTm="3000"/>
    </mc:Choice>
    <mc:Fallback>
      <p:transition spd="slow" advTm="3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E6B7D7CA-9E2C-4CDE-ABE1-CB4812B5818F}"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DD68FA9B-F684-43AA-9D5B-298CE5F5A37F}"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399" advTm="3000"/>
    </mc:Choice>
    <mc:Fallback>
      <p:transition spd="slow" advTm="3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E6B7D7CA-9E2C-4CDE-ABE1-CB4812B5818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DD68FA9B-F684-43AA-9D5B-298CE5F5A37F}"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399" advTm="3000"/>
    </mc:Choice>
    <mc:Fallback>
      <p:transition spd="slow" advTm="3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E6B7D7CA-9E2C-4CDE-ABE1-CB4812B5818F}"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DD68FA9B-F684-43AA-9D5B-298CE5F5A37F}"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399" advTm="3000"/>
    </mc:Choice>
    <mc:Fallback>
      <p:transition spd="slow" advTm="3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E6B7D7CA-9E2C-4CDE-ABE1-CB4812B5818F}"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D68FA9B-F684-43AA-9D5B-298CE5F5A37F}"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399" advTm="3000"/>
    </mc:Choice>
    <mc:Fallback>
      <p:transition spd="slow" advTm="3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E6B7D7CA-9E2C-4CDE-ABE1-CB4812B5818F}"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D68FA9B-F684-43AA-9D5B-298CE5F5A37F}"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399" advTm="3000"/>
    </mc:Choice>
    <mc:Fallback>
      <p:transition spd="slow" advTm="3000"/>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slideLayout" Target="../slideLayouts/slideLayout21.xml"/><Relationship Id="rId7" Type="http://schemas.openxmlformats.org/officeDocument/2006/relationships/slideLayout" Target="../slideLayouts/slideLayout20.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3" Type="http://schemas.openxmlformats.org/officeDocument/2006/relationships/slideLayout" Target="../slideLayouts/slideLayout16.xml"/><Relationship Id="rId2" Type="http://schemas.openxmlformats.org/officeDocument/2006/relationships/slideLayout" Target="../slideLayouts/slideLayout15.xml"/><Relationship Id="rId14" Type="http://schemas.openxmlformats.org/officeDocument/2006/relationships/theme" Target="../theme/theme2.xml"/><Relationship Id="rId13" Type="http://schemas.openxmlformats.org/officeDocument/2006/relationships/slideLayout" Target="../slideLayouts/slideLayout26.xml"/><Relationship Id="rId12" Type="http://schemas.openxmlformats.org/officeDocument/2006/relationships/slideLayout" Target="../slideLayouts/slideLayout25.xml"/><Relationship Id="rId11" Type="http://schemas.openxmlformats.org/officeDocument/2006/relationships/slideLayout" Target="../slideLayouts/slideLayout24.xml"/><Relationship Id="rId10" Type="http://schemas.openxmlformats.org/officeDocument/2006/relationships/slideLayout" Target="../slideLayouts/slideLayout23.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B7D7CA-9E2C-4CDE-ABE1-CB4812B5818F}"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68FA9B-F684-43AA-9D5B-298CE5F5A37F}"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mc:AlternateContent xmlns:mc="http://schemas.openxmlformats.org/markup-compatibility/2006">
    <mc:Choice xmlns:p14="http://schemas.microsoft.com/office/powerpoint/2010/main" Requires="p14">
      <p:transition spd="slow" p14:dur="1399" advTm="3000"/>
    </mc:Choice>
    <mc:Fallback>
      <p:transition spd="slow" advTm="3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B7D7CA-9E2C-4CDE-ABE1-CB4812B5818F}"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68FA9B-F684-43AA-9D5B-298CE5F5A37F}"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Lst>
  <mc:AlternateContent xmlns:mc="http://schemas.openxmlformats.org/markup-compatibility/2006">
    <mc:Choice xmlns:p14="http://schemas.microsoft.com/office/powerpoint/2010/main" Requires="p14">
      <p:transition spd="slow" p14:dur="1399" advTm="3000"/>
    </mc:Choice>
    <mc:Fallback>
      <p:transition spd="slow" advTm="3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2.xml"/><Relationship Id="rId1"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2.xml"/><Relationship Id="rId1" Type="http://schemas.openxmlformats.org/officeDocument/2006/relationships/image" Target="../media/image11.png"/></Relationships>
</file>

<file path=ppt/slides/_rels/slide12.xml.rels><?xml version="1.0" encoding="UTF-8" standalone="yes"?>
<Relationships xmlns="http://schemas.openxmlformats.org/package/2006/relationships"><Relationship Id="rId7" Type="http://schemas.openxmlformats.org/officeDocument/2006/relationships/notesSlide" Target="../notesSlides/notesSlide10.xml"/><Relationship Id="rId6" Type="http://schemas.openxmlformats.org/officeDocument/2006/relationships/slideLayout" Target="../slideLayouts/slideLayout12.xml"/><Relationship Id="rId5" Type="http://schemas.openxmlformats.org/officeDocument/2006/relationships/image" Target="../media/image17.png"/><Relationship Id="rId4" Type="http://schemas.openxmlformats.org/officeDocument/2006/relationships/image" Target="../media/image16.png"/><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2.xml.rels><?xml version="1.0" encoding="UTF-8" standalone="yes"?>
<Relationships xmlns="http://schemas.openxmlformats.org/package/2006/relationships"><Relationship Id="rId6" Type="http://schemas.openxmlformats.org/officeDocument/2006/relationships/notesSlide" Target="../notesSlides/notesSlide1.xml"/><Relationship Id="rId5" Type="http://schemas.openxmlformats.org/officeDocument/2006/relationships/slideLayout" Target="../slideLayouts/slideLayout7.xml"/><Relationship Id="rId4" Type="http://schemas.openxmlformats.org/officeDocument/2006/relationships/image" Target="../media/image6.png"/><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notesSlide" Target="../notesSlides/notesSlide2.xml"/><Relationship Id="rId7"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5.png"/><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3.xml"/><Relationship Id="rId1"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6.xml"/><Relationship Id="rId1"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6.xml"/><Relationship Id="rId1"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6.xml"/><Relationship Id="rId1" Type="http://schemas.openxmlformats.org/officeDocument/2006/relationships/image" Target="../media/image11.png"/></Relationships>
</file>

<file path=ppt/slides/_rels/slide8.xml.rels><?xml version="1.0" encoding="UTF-8" standalone="yes"?>
<Relationships xmlns="http://schemas.openxmlformats.org/package/2006/relationships"><Relationship Id="rId8" Type="http://schemas.openxmlformats.org/officeDocument/2006/relationships/notesSlide" Target="../notesSlides/notesSlide7.xml"/><Relationship Id="rId7"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5.png"/><Relationship Id="rId3" Type="http://schemas.openxmlformats.org/officeDocument/2006/relationships/image" Target="../media/image8.png"/><Relationship Id="rId2" Type="http://schemas.openxmlformats.org/officeDocument/2006/relationships/image" Target="../media/image12.png"/><Relationship Id="rId1" Type="http://schemas.openxmlformats.org/officeDocument/2006/relationships/image" Target="../media/image1.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endParaRPr kumimoji="1" lang="zh-CN" altLang="en-US"/>
          </a:p>
        </p:txBody>
      </p:sp>
      <p:sp>
        <p:nvSpPr>
          <p:cNvPr id="3" name="副标题 2"/>
          <p:cNvSpPr>
            <a:spLocks noGrp="1"/>
          </p:cNvSpPr>
          <p:nvPr>
            <p:ph type="subTitle" idx="1"/>
          </p:nvPr>
        </p:nvSpPr>
        <p:spPr/>
        <p:txBody>
          <a:bodyPr/>
          <a:lstStyle/>
          <a:p>
            <a:endParaRPr kumimoji="1" lang="zh-CN" altLang="en-US" dirty="0"/>
          </a:p>
        </p:txBody>
      </p:sp>
      <p:pic>
        <p:nvPicPr>
          <p:cNvPr id="5" name="图片 4"/>
          <p:cNvPicPr>
            <a:picLocks noChangeAspect="1"/>
          </p:cNvPicPr>
          <p:nvPr/>
        </p:nvPicPr>
        <p:blipFill>
          <a:blip r:embed="rId1"/>
          <a:stretch>
            <a:fillRect/>
          </a:stretch>
        </p:blipFill>
        <p:spPr>
          <a:xfrm>
            <a:off x="-16101" y="-18888"/>
            <a:ext cx="12208101" cy="6876888"/>
          </a:xfrm>
          <a:prstGeom prst="rect">
            <a:avLst/>
          </a:prstGeom>
        </p:spPr>
      </p:pic>
      <p:sp>
        <p:nvSpPr>
          <p:cNvPr id="4" name="文本框 3"/>
          <p:cNvSpPr txBox="1"/>
          <p:nvPr/>
        </p:nvSpPr>
        <p:spPr>
          <a:xfrm>
            <a:off x="3067920" y="1617464"/>
            <a:ext cx="5641975" cy="993775"/>
          </a:xfrm>
          <a:prstGeom prst="rect">
            <a:avLst/>
          </a:prstGeom>
          <a:noFill/>
        </p:spPr>
        <p:txBody>
          <a:bodyPr wrap="none" rtlCol="0">
            <a:spAutoFit/>
          </a:bodyPr>
          <a:lstStyle/>
          <a:p>
            <a:r>
              <a:rPr kumimoji="1" lang="en-US" altLang="zh-CN" sz="5865" dirty="0" smtClean="0">
                <a:latin typeface="Charter Black"/>
                <a:cs typeface="Charter Black"/>
              </a:rPr>
              <a:t>CHINA STORY</a:t>
            </a:r>
            <a:endParaRPr kumimoji="1" lang="zh-CN" altLang="en-US" sz="5865" dirty="0">
              <a:latin typeface="Charter Black"/>
              <a:cs typeface="Charter Black"/>
            </a:endParaRPr>
          </a:p>
        </p:txBody>
      </p:sp>
      <p:sp>
        <p:nvSpPr>
          <p:cNvPr id="6" name="文本框 5"/>
          <p:cNvSpPr txBox="1"/>
          <p:nvPr/>
        </p:nvSpPr>
        <p:spPr>
          <a:xfrm>
            <a:off x="4283137" y="2708960"/>
            <a:ext cx="3169920" cy="993775"/>
          </a:xfrm>
          <a:prstGeom prst="rect">
            <a:avLst/>
          </a:prstGeom>
          <a:noFill/>
        </p:spPr>
        <p:txBody>
          <a:bodyPr wrap="none" rtlCol="0">
            <a:spAutoFit/>
          </a:bodyPr>
          <a:lstStyle/>
          <a:p>
            <a:r>
              <a:rPr kumimoji="1" lang="zh-CN" altLang="en-US" sz="5865" b="1" dirty="0" smtClean="0">
                <a:latin typeface="华文行楷" panose="02010800040101010101" charset="-122"/>
                <a:ea typeface="华文行楷" panose="02010800040101010101" charset="-122"/>
                <a:cs typeface="华文行楷" panose="02010800040101010101" charset="-122"/>
              </a:rPr>
              <a:t>中国故事</a:t>
            </a:r>
            <a:endParaRPr kumimoji="1" lang="zh-CN" altLang="en-US" sz="5865" b="1" dirty="0">
              <a:latin typeface="华文行楷" panose="02010800040101010101" charset="-122"/>
              <a:ea typeface="华文行楷" panose="02010800040101010101" charset="-122"/>
              <a:cs typeface="华文行楷" panose="02010800040101010101" charset="-122"/>
            </a:endParaRPr>
          </a:p>
        </p:txBody>
      </p:sp>
      <p:sp>
        <p:nvSpPr>
          <p:cNvPr id="7" name="文本框 6"/>
          <p:cNvSpPr txBox="1"/>
          <p:nvPr/>
        </p:nvSpPr>
        <p:spPr>
          <a:xfrm>
            <a:off x="737099" y="5239372"/>
            <a:ext cx="3971925" cy="460375"/>
          </a:xfrm>
          <a:prstGeom prst="rect">
            <a:avLst/>
          </a:prstGeom>
          <a:noFill/>
        </p:spPr>
        <p:txBody>
          <a:bodyPr wrap="none" rtlCol="0">
            <a:spAutoFit/>
          </a:bodyPr>
          <a:lstStyle/>
          <a:p>
            <a:r>
              <a:rPr kumimoji="1" lang="en-US" altLang="zh-CN" sz="2400" b="1" i="1" dirty="0" smtClean="0">
                <a:latin typeface="Times New Roman" panose="02020603050405020304"/>
                <a:cs typeface="Times New Roman" panose="02020603050405020304"/>
              </a:rPr>
              <a:t>Tells the </a:t>
            </a:r>
            <a:r>
              <a:rPr kumimoji="1" lang="en-US" altLang="zh-CN" sz="2400" b="1" i="1" dirty="0">
                <a:latin typeface="Times New Roman" panose="02020603050405020304"/>
                <a:cs typeface="Times New Roman" panose="02020603050405020304"/>
              </a:rPr>
              <a:t>story </a:t>
            </a:r>
            <a:r>
              <a:rPr kumimoji="1" lang="en-US" altLang="zh-CN" sz="2400" b="1" i="1" dirty="0" smtClean="0">
                <a:latin typeface="Times New Roman" panose="02020603050405020304"/>
                <a:cs typeface="Times New Roman" panose="02020603050405020304"/>
              </a:rPr>
              <a:t>of</a:t>
            </a:r>
            <a:r>
              <a:rPr kumimoji="1" lang="zh-CN" altLang="en-US" sz="2400" b="1" i="1" dirty="0" smtClean="0">
                <a:latin typeface="Times New Roman" panose="02020603050405020304"/>
                <a:cs typeface="Times New Roman" panose="02020603050405020304"/>
              </a:rPr>
              <a:t> </a:t>
            </a:r>
            <a:r>
              <a:rPr kumimoji="1" lang="en-US" altLang="zh-CN" sz="2400" b="1" i="1" dirty="0" smtClean="0">
                <a:latin typeface="Times New Roman" panose="02020603050405020304"/>
                <a:cs typeface="Times New Roman" panose="02020603050405020304"/>
              </a:rPr>
              <a:t>a</a:t>
            </a:r>
            <a:r>
              <a:rPr kumimoji="1" lang="zh-CN" altLang="en-US" sz="2400" b="1" i="1" dirty="0" smtClean="0">
                <a:latin typeface="Times New Roman" panose="02020603050405020304"/>
                <a:cs typeface="Times New Roman" panose="02020603050405020304"/>
              </a:rPr>
              <a:t> </a:t>
            </a:r>
            <a:r>
              <a:rPr kumimoji="1" lang="en-US" altLang="zh-CN" sz="2400" b="1" i="1" dirty="0" smtClean="0">
                <a:latin typeface="Times New Roman" panose="02020603050405020304"/>
                <a:cs typeface="Times New Roman" panose="02020603050405020304"/>
              </a:rPr>
              <a:t>real China </a:t>
            </a:r>
            <a:endParaRPr kumimoji="1" lang="zh-CN" altLang="en-US" sz="2400" b="1" i="1" dirty="0">
              <a:latin typeface="Times New Roman" panose="02020603050405020304"/>
              <a:cs typeface="Times New Roman" panose="02020603050405020304"/>
            </a:endParaRPr>
          </a:p>
        </p:txBody>
      </p:sp>
      <p:sp>
        <p:nvSpPr>
          <p:cNvPr id="8" name="文本框 7"/>
          <p:cNvSpPr txBox="1"/>
          <p:nvPr/>
        </p:nvSpPr>
        <p:spPr>
          <a:xfrm>
            <a:off x="914400" y="5762929"/>
            <a:ext cx="2931795" cy="460375"/>
          </a:xfrm>
          <a:prstGeom prst="rect">
            <a:avLst/>
          </a:prstGeom>
          <a:noFill/>
        </p:spPr>
        <p:txBody>
          <a:bodyPr wrap="none" rtlCol="0">
            <a:spAutoFit/>
          </a:bodyPr>
          <a:lstStyle/>
          <a:p>
            <a:r>
              <a:rPr kumimoji="1" lang="zh-CN" altLang="en-US" sz="2400" b="1" dirty="0" smtClean="0">
                <a:latin typeface="华文行楷" panose="02010800040101010101" charset="-122"/>
                <a:ea typeface="华文行楷" panose="02010800040101010101" charset="-122"/>
                <a:cs typeface="华文行楷" panose="02010800040101010101" charset="-122"/>
              </a:rPr>
              <a:t>讲述一个真实的中国</a:t>
            </a:r>
            <a:endParaRPr kumimoji="1" lang="zh-CN" altLang="en-US" sz="2400" b="1" dirty="0">
              <a:latin typeface="华文行楷" panose="02010800040101010101" charset="-122"/>
              <a:ea typeface="华文行楷" panose="02010800040101010101" charset="-122"/>
              <a:cs typeface="华文行楷" panose="0201080004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399" advTm="3000"/>
    </mc:Choice>
    <mc:Fallback>
      <p:transition spd="slow" advTm="3000"/>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2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577286" y="4214111"/>
            <a:ext cx="3419370" cy="2976219"/>
          </a:xfrm>
          <a:prstGeom prst="rect">
            <a:avLst/>
          </a:prstGeom>
        </p:spPr>
      </p:pic>
      <p:sp>
        <p:nvSpPr>
          <p:cNvPr id="3" name="文本框 2"/>
          <p:cNvSpPr txBox="1"/>
          <p:nvPr/>
        </p:nvSpPr>
        <p:spPr>
          <a:xfrm>
            <a:off x="2142490" y="372745"/>
            <a:ext cx="9738995" cy="460375"/>
          </a:xfrm>
          <a:prstGeom prst="rect">
            <a:avLst/>
          </a:prstGeom>
          <a:noFill/>
        </p:spPr>
        <p:txBody>
          <a:bodyPr wrap="square" rtlCol="0">
            <a:spAutoFit/>
          </a:bodyPr>
          <a:p>
            <a:r>
              <a:rPr lang="en-US" altLang="zh-CN" sz="2400"/>
              <a:t>1. </a:t>
            </a:r>
            <a:r>
              <a:rPr lang="zh-CN" altLang="en-US" sz="2400"/>
              <a:t>通过《愚公移山》的故事，教师引导学生分析故事六要素</a:t>
            </a:r>
            <a:endParaRPr lang="zh-CN" altLang="en-US" sz="2400"/>
          </a:p>
        </p:txBody>
      </p:sp>
      <p:graphicFrame>
        <p:nvGraphicFramePr>
          <p:cNvPr id="4" name="表格 3"/>
          <p:cNvGraphicFramePr/>
          <p:nvPr/>
        </p:nvGraphicFramePr>
        <p:xfrm>
          <a:off x="2142490" y="1019175"/>
          <a:ext cx="8829675" cy="5114925"/>
        </p:xfrm>
        <a:graphic>
          <a:graphicData uri="http://schemas.openxmlformats.org/drawingml/2006/table">
            <a:tbl>
              <a:tblPr firstRow="1" bandRow="1">
                <a:tableStyleId>{5C22544A-7EE6-4342-B048-85BDC9FD1C3A}</a:tableStyleId>
              </a:tblPr>
              <a:tblGrid>
                <a:gridCol w="1136650"/>
                <a:gridCol w="7693025"/>
              </a:tblGrid>
              <a:tr h="693420">
                <a:tc>
                  <a:txBody>
                    <a:bodyPr/>
                    <a:p>
                      <a:pPr algn="ctr">
                        <a:buNone/>
                      </a:pPr>
                      <a:r>
                        <a:rPr lang="zh-CN" altLang="en-US" sz="2400">
                          <a:solidFill>
                            <a:schemeClr val="tx1"/>
                          </a:solidFill>
                          <a:latin typeface="Times New Roman" panose="02020603050405020304" charset="0"/>
                        </a:rPr>
                        <a:t>要素</a:t>
                      </a:r>
                      <a:endParaRPr lang="zh-CN" altLang="en-US" sz="2400">
                        <a:solidFill>
                          <a:schemeClr val="tx1"/>
                        </a:solidFill>
                        <a:latin typeface="Times New Roman" panose="02020603050405020304" charset="0"/>
                      </a:endParaRPr>
                    </a:p>
                  </a:txBody>
                  <a:tcPr>
                    <a:noFill/>
                  </a:tcPr>
                </a:tc>
                <a:tc>
                  <a:txBody>
                    <a:bodyPr/>
                    <a:p>
                      <a:pPr algn="ctr">
                        <a:buNone/>
                      </a:pPr>
                      <a:r>
                        <a:rPr lang="zh-CN" altLang="en-US" sz="2400">
                          <a:solidFill>
                            <a:schemeClr val="tx1"/>
                          </a:solidFill>
                          <a:latin typeface="Times New Roman" panose="02020603050405020304" charset="0"/>
                          <a:cs typeface="Times New Roman" panose="02020603050405020304" charset="0"/>
                        </a:rPr>
                        <a:t>关键信息</a:t>
                      </a:r>
                      <a:endParaRPr lang="zh-CN" altLang="en-US" sz="2400">
                        <a:solidFill>
                          <a:schemeClr val="tx1"/>
                        </a:solidFill>
                        <a:latin typeface="Times New Roman" panose="02020603050405020304" charset="0"/>
                        <a:cs typeface="Times New Roman" panose="02020603050405020304" charset="0"/>
                      </a:endParaRPr>
                    </a:p>
                  </a:txBody>
                  <a:tcPr>
                    <a:noFill/>
                  </a:tcPr>
                </a:tc>
              </a:tr>
              <a:tr h="694690">
                <a:tc>
                  <a:txBody>
                    <a:bodyPr/>
                    <a:p>
                      <a:pPr algn="ctr">
                        <a:buNone/>
                      </a:pPr>
                      <a:r>
                        <a:rPr lang="zh-CN" altLang="en-US" sz="2400">
                          <a:latin typeface="Times New Roman" panose="02020603050405020304" charset="0"/>
                        </a:rPr>
                        <a:t>时间</a:t>
                      </a:r>
                      <a:endParaRPr lang="zh-CN" altLang="en-US" sz="2400">
                        <a:latin typeface="Times New Roman" panose="02020603050405020304" charset="0"/>
                      </a:endParaRPr>
                    </a:p>
                  </a:txBody>
                  <a:tcPr>
                    <a:solidFill>
                      <a:schemeClr val="accent5">
                        <a:lumMod val="20000"/>
                        <a:lumOff val="80000"/>
                      </a:schemeClr>
                    </a:solidFill>
                  </a:tcPr>
                </a:tc>
                <a:tc>
                  <a:txBody>
                    <a:bodyPr/>
                    <a:p>
                      <a:pPr>
                        <a:buNone/>
                      </a:pPr>
                      <a:r>
                        <a:rPr lang="en-US" altLang="zh-CN" sz="2400">
                          <a:latin typeface="Times New Roman" panose="02020603050405020304" charset="0"/>
                          <a:cs typeface="Times New Roman" panose="02020603050405020304" charset="0"/>
                        </a:rPr>
                        <a:t>once upon a time,  over 90 years old</a:t>
                      </a:r>
                      <a:endParaRPr lang="en-US" altLang="zh-CN" sz="2400">
                        <a:latin typeface="Times New Roman" panose="02020603050405020304" charset="0"/>
                        <a:cs typeface="Times New Roman" panose="02020603050405020304" charset="0"/>
                      </a:endParaRPr>
                    </a:p>
                  </a:txBody>
                  <a:tcPr>
                    <a:noFill/>
                  </a:tcPr>
                </a:tc>
              </a:tr>
              <a:tr h="723265">
                <a:tc>
                  <a:txBody>
                    <a:bodyPr/>
                    <a:p>
                      <a:pPr algn="ctr">
                        <a:buNone/>
                      </a:pPr>
                      <a:r>
                        <a:rPr lang="zh-CN" altLang="en-US" sz="2400">
                          <a:latin typeface="Times New Roman" panose="02020603050405020304" charset="0"/>
                        </a:rPr>
                        <a:t>地点</a:t>
                      </a:r>
                      <a:endParaRPr lang="zh-CN" altLang="en-US" sz="2400">
                        <a:latin typeface="Times New Roman" panose="02020603050405020304" charset="0"/>
                      </a:endParaRPr>
                    </a:p>
                  </a:txBody>
                  <a:tcPr>
                    <a:solidFill>
                      <a:schemeClr val="accent2">
                        <a:lumMod val="20000"/>
                        <a:lumOff val="80000"/>
                      </a:schemeClr>
                    </a:solidFill>
                  </a:tcPr>
                </a:tc>
                <a:tc>
                  <a:txBody>
                    <a:bodyPr/>
                    <a:p>
                      <a:pPr>
                        <a:buNone/>
                      </a:pPr>
                      <a:r>
                        <a:rPr lang="en-US" altLang="zh-CN" sz="2400">
                          <a:latin typeface="Times New Roman" panose="02020603050405020304" charset="0"/>
                          <a:cs typeface="Times New Roman" panose="02020603050405020304" charset="0"/>
                        </a:rPr>
                        <a:t>between</a:t>
                      </a:r>
                      <a:r>
                        <a:rPr lang="zh-CN" altLang="en-US" sz="2400">
                          <a:latin typeface="Times New Roman" panose="02020603050405020304" charset="0"/>
                          <a:cs typeface="Times New Roman" panose="02020603050405020304" charset="0"/>
                        </a:rPr>
                        <a:t> the </a:t>
                      </a:r>
                      <a:r>
                        <a:rPr lang="zh-CN" altLang="en-US" sz="2400">
                          <a:latin typeface="Times New Roman" panose="02020603050405020304" charset="0"/>
                          <a:cs typeface="Times New Roman" panose="02020603050405020304" charset="0"/>
                          <a:sym typeface="+mn-ea"/>
                        </a:rPr>
                        <a:t>Mountain </a:t>
                      </a:r>
                      <a:r>
                        <a:rPr lang="zh-CN" altLang="en-US" sz="2400">
                          <a:latin typeface="Times New Roman" panose="02020603050405020304" charset="0"/>
                          <a:cs typeface="Times New Roman" panose="02020603050405020304" charset="0"/>
                        </a:rPr>
                        <a:t>Taihang </a:t>
                      </a:r>
                      <a:r>
                        <a:rPr lang="en-US" altLang="zh-CN" sz="2400">
                          <a:latin typeface="Times New Roman" panose="02020603050405020304" charset="0"/>
                          <a:cs typeface="Times New Roman" panose="02020603050405020304" charset="0"/>
                        </a:rPr>
                        <a:t>and</a:t>
                      </a:r>
                      <a:r>
                        <a:rPr lang="zh-CN" altLang="en-US" sz="2400">
                          <a:latin typeface="Times New Roman" panose="02020603050405020304" charset="0"/>
                          <a:cs typeface="Times New Roman" panose="02020603050405020304" charset="0"/>
                        </a:rPr>
                        <a:t> the </a:t>
                      </a:r>
                      <a:r>
                        <a:rPr lang="zh-CN" altLang="en-US" sz="2400">
                          <a:latin typeface="Times New Roman" panose="02020603050405020304" charset="0"/>
                          <a:cs typeface="Times New Roman" panose="02020603050405020304" charset="0"/>
                          <a:sym typeface="+mn-ea"/>
                        </a:rPr>
                        <a:t>Mountain </a:t>
                      </a:r>
                      <a:r>
                        <a:rPr lang="zh-CN" altLang="en-US" sz="2400">
                          <a:latin typeface="Times New Roman" panose="02020603050405020304" charset="0"/>
                          <a:cs typeface="Times New Roman" panose="02020603050405020304" charset="0"/>
                        </a:rPr>
                        <a:t>Wangwu</a:t>
                      </a:r>
                      <a:endParaRPr lang="zh-CN" altLang="en-US" sz="2400">
                        <a:latin typeface="Times New Roman" panose="02020603050405020304" charset="0"/>
                        <a:cs typeface="Times New Roman" panose="02020603050405020304" charset="0"/>
                      </a:endParaRPr>
                    </a:p>
                  </a:txBody>
                  <a:tcPr>
                    <a:noFill/>
                  </a:tcPr>
                </a:tc>
              </a:tr>
              <a:tr h="721995">
                <a:tc>
                  <a:txBody>
                    <a:bodyPr/>
                    <a:p>
                      <a:pPr algn="ctr">
                        <a:buNone/>
                      </a:pPr>
                      <a:r>
                        <a:rPr lang="zh-CN" altLang="en-US" sz="2400">
                          <a:latin typeface="Times New Roman" panose="02020603050405020304" charset="0"/>
                        </a:rPr>
                        <a:t>人物</a:t>
                      </a:r>
                      <a:endParaRPr lang="zh-CN" altLang="en-US" sz="2400">
                        <a:latin typeface="Times New Roman" panose="02020603050405020304" charset="0"/>
                      </a:endParaRPr>
                    </a:p>
                  </a:txBody>
                  <a:tcPr>
                    <a:solidFill>
                      <a:schemeClr val="accent4">
                        <a:lumMod val="40000"/>
                        <a:lumOff val="60000"/>
                      </a:schemeClr>
                    </a:solidFill>
                  </a:tcPr>
                </a:tc>
                <a:tc>
                  <a:txBody>
                    <a:bodyPr/>
                    <a:p>
                      <a:pPr>
                        <a:buNone/>
                      </a:pPr>
                      <a:r>
                        <a:rPr lang="en-US" sz="2400">
                          <a:latin typeface="Times New Roman" panose="02020603050405020304" charset="0"/>
                          <a:cs typeface="Times New Roman" panose="02020603050405020304" charset="0"/>
                          <a:sym typeface="+mn-ea"/>
                        </a:rPr>
                        <a:t>the Foolish Old Man</a:t>
                      </a:r>
                      <a:r>
                        <a:rPr lang="en-US" altLang="zh-CN" sz="2400">
                          <a:latin typeface="Times New Roman" panose="02020603050405020304" charset="0"/>
                          <a:cs typeface="Times New Roman" panose="02020603050405020304" charset="0"/>
                        </a:rPr>
                        <a:t>, his family, </a:t>
                      </a:r>
                      <a:r>
                        <a:rPr lang="zh-CN" altLang="en-US" sz="2400">
                          <a:latin typeface="Times New Roman" panose="02020603050405020304" charset="0"/>
                          <a:cs typeface="Times New Roman" panose="02020603050405020304" charset="0"/>
                          <a:sym typeface="+mn-ea"/>
                        </a:rPr>
                        <a:t> </a:t>
                      </a:r>
                      <a:r>
                        <a:rPr lang="en-US" sz="2400">
                          <a:latin typeface="Times New Roman" panose="02020603050405020304" charset="0"/>
                          <a:cs typeface="Times New Roman" panose="02020603050405020304" charset="0"/>
                          <a:sym typeface="+mn-ea"/>
                        </a:rPr>
                        <a:t>the Wise Old Man</a:t>
                      </a:r>
                      <a:endParaRPr lang="en-US" altLang="zh-CN" sz="2400">
                        <a:latin typeface="Times New Roman" panose="02020603050405020304" charset="0"/>
                        <a:cs typeface="Times New Roman" panose="02020603050405020304" charset="0"/>
                      </a:endParaRPr>
                    </a:p>
                  </a:txBody>
                  <a:tcPr>
                    <a:noFill/>
                  </a:tcPr>
                </a:tc>
              </a:tr>
              <a:tr h="901065">
                <a:tc>
                  <a:txBody>
                    <a:bodyPr/>
                    <a:p>
                      <a:pPr algn="ctr">
                        <a:buNone/>
                      </a:pPr>
                      <a:r>
                        <a:rPr lang="zh-CN" altLang="en-US" sz="2400">
                          <a:latin typeface="Times New Roman" panose="02020603050405020304" charset="0"/>
                        </a:rPr>
                        <a:t>起因</a:t>
                      </a:r>
                      <a:endParaRPr lang="zh-CN" altLang="en-US" sz="2400">
                        <a:latin typeface="Times New Roman" panose="02020603050405020304" charset="0"/>
                      </a:endParaRPr>
                    </a:p>
                  </a:txBody>
                  <a:tcPr>
                    <a:solidFill>
                      <a:schemeClr val="tx2">
                        <a:lumMod val="20000"/>
                        <a:lumOff val="80000"/>
                      </a:schemeClr>
                    </a:solidFill>
                  </a:tcPr>
                </a:tc>
                <a:tc>
                  <a:txBody>
                    <a:bodyPr/>
                    <a:p>
                      <a:pPr>
                        <a:buNone/>
                      </a:pPr>
                      <a:r>
                        <a:rPr sz="2400">
                          <a:latin typeface="Times New Roman" panose="02020603050405020304" charset="0"/>
                          <a:cs typeface="Times New Roman" panose="02020603050405020304" charset="0"/>
                          <a:sym typeface="+mn-ea"/>
                        </a:rPr>
                        <a:t>two big mountains sat right in front of his house and everyone in the family </a:t>
                      </a:r>
                      <a:r>
                        <a:rPr lang="en-US" sz="2400">
                          <a:latin typeface="Times New Roman" panose="02020603050405020304" charset="0"/>
                          <a:cs typeface="Times New Roman" panose="02020603050405020304" charset="0"/>
                          <a:sym typeface="+mn-ea"/>
                        </a:rPr>
                        <a:t>had to take a long detour</a:t>
                      </a:r>
                      <a:r>
                        <a:rPr sz="2400">
                          <a:latin typeface="Times New Roman" panose="02020603050405020304" charset="0"/>
                          <a:cs typeface="Times New Roman" panose="02020603050405020304" charset="0"/>
                          <a:sym typeface="+mn-ea"/>
                        </a:rPr>
                        <a:t> </a:t>
                      </a:r>
                      <a:r>
                        <a:rPr lang="en-US" sz="2400">
                          <a:latin typeface="Times New Roman" panose="02020603050405020304" charset="0"/>
                          <a:cs typeface="Times New Roman" panose="02020603050405020304" charset="0"/>
                          <a:sym typeface="+mn-ea"/>
                        </a:rPr>
                        <a:t>whenever they went out</a:t>
                      </a:r>
                      <a:endParaRPr lang="zh-CN" altLang="en-US" sz="2400">
                        <a:latin typeface="Times New Roman" panose="02020603050405020304" charset="0"/>
                        <a:cs typeface="Times New Roman" panose="02020603050405020304" charset="0"/>
                        <a:sym typeface="+mn-ea"/>
                      </a:endParaRPr>
                    </a:p>
                  </a:txBody>
                  <a:tcPr>
                    <a:noFill/>
                  </a:tcPr>
                </a:tc>
              </a:tr>
              <a:tr h="657225">
                <a:tc>
                  <a:txBody>
                    <a:bodyPr/>
                    <a:p>
                      <a:pPr algn="ctr">
                        <a:buNone/>
                      </a:pPr>
                      <a:r>
                        <a:rPr lang="zh-CN" altLang="en-US" sz="2400">
                          <a:latin typeface="Times New Roman" panose="02020603050405020304" charset="0"/>
                        </a:rPr>
                        <a:t>经过</a:t>
                      </a:r>
                      <a:endParaRPr lang="zh-CN" altLang="en-US" sz="2400">
                        <a:latin typeface="Times New Roman" panose="02020603050405020304" charset="0"/>
                      </a:endParaRPr>
                    </a:p>
                  </a:txBody>
                  <a:tcPr>
                    <a:solidFill>
                      <a:schemeClr val="accent5">
                        <a:lumMod val="20000"/>
                        <a:lumOff val="80000"/>
                      </a:schemeClr>
                    </a:solidFill>
                  </a:tcPr>
                </a:tc>
                <a:tc>
                  <a:txBody>
                    <a:bodyPr/>
                    <a:p>
                      <a:pPr>
                        <a:buNone/>
                      </a:pPr>
                      <a:r>
                        <a:rPr lang="en-US" altLang="zh-CN" sz="2400">
                          <a:latin typeface="Times New Roman" panose="02020603050405020304" charset="0"/>
                          <a:cs typeface="Times New Roman" panose="02020603050405020304" charset="0"/>
                        </a:rPr>
                        <a:t>his family worked hard to move the mountains</a:t>
                      </a:r>
                      <a:endParaRPr lang="en-US" altLang="zh-CN" sz="2400">
                        <a:latin typeface="Times New Roman" panose="02020603050405020304" charset="0"/>
                        <a:cs typeface="Times New Roman" panose="02020603050405020304" charset="0"/>
                      </a:endParaRPr>
                    </a:p>
                  </a:txBody>
                  <a:tcPr>
                    <a:noFill/>
                  </a:tcPr>
                </a:tc>
              </a:tr>
              <a:tr h="723265">
                <a:tc>
                  <a:txBody>
                    <a:bodyPr/>
                    <a:p>
                      <a:pPr algn="ctr">
                        <a:buNone/>
                      </a:pPr>
                      <a:r>
                        <a:rPr lang="zh-CN" altLang="en-US" sz="2400">
                          <a:latin typeface="Times New Roman" panose="02020603050405020304" charset="0"/>
                        </a:rPr>
                        <a:t>结果</a:t>
                      </a:r>
                      <a:endParaRPr lang="zh-CN" altLang="en-US" sz="2400">
                        <a:latin typeface="Times New Roman" panose="02020603050405020304" charset="0"/>
                      </a:endParaRPr>
                    </a:p>
                  </a:txBody>
                  <a:tcPr>
                    <a:solidFill>
                      <a:schemeClr val="accent4">
                        <a:lumMod val="20000"/>
                        <a:lumOff val="80000"/>
                      </a:schemeClr>
                    </a:solidFill>
                  </a:tcPr>
                </a:tc>
                <a:tc>
                  <a:txBody>
                    <a:bodyPr/>
                    <a:p>
                      <a:pPr>
                        <a:buNone/>
                      </a:pPr>
                      <a:r>
                        <a:rPr lang="en-US" altLang="zh-CN" sz="2400">
                          <a:latin typeface="Times New Roman" panose="02020603050405020304" charset="0"/>
                          <a:cs typeface="Times New Roman" panose="02020603050405020304" charset="0"/>
                        </a:rPr>
                        <a:t>two mountains moved by </a:t>
                      </a:r>
                      <a:r>
                        <a:rPr lang="zh-CN" altLang="en-US" sz="2400">
                          <a:latin typeface="Times New Roman" panose="02020603050405020304" charset="0"/>
                          <a:cs typeface="Times New Roman" panose="02020603050405020304" charset="0"/>
                          <a:sym typeface="+mn-ea"/>
                        </a:rPr>
                        <a:t>two titans </a:t>
                      </a:r>
                      <a:endParaRPr lang="en-US" altLang="zh-CN" sz="2400">
                        <a:latin typeface="Times New Roman" panose="02020603050405020304" charset="0"/>
                        <a:cs typeface="Times New Roman" panose="02020603050405020304" charset="0"/>
                      </a:endParaRPr>
                    </a:p>
                  </a:txBody>
                  <a:tcPr>
                    <a:no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1400" advTm="3000"/>
    </mc:Choice>
    <mc:Fallback>
      <p:transition spd="slow" advTm="3000"/>
    </mc:Fallback>
  </mc:AlternateContent>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2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577286" y="4214111"/>
            <a:ext cx="3419370" cy="2976219"/>
          </a:xfrm>
          <a:prstGeom prst="rect">
            <a:avLst/>
          </a:prstGeom>
        </p:spPr>
      </p:pic>
      <p:sp>
        <p:nvSpPr>
          <p:cNvPr id="3" name="文本框 2"/>
          <p:cNvSpPr txBox="1"/>
          <p:nvPr/>
        </p:nvSpPr>
        <p:spPr>
          <a:xfrm>
            <a:off x="1734185" y="467360"/>
            <a:ext cx="9537065" cy="460375"/>
          </a:xfrm>
          <a:prstGeom prst="rect">
            <a:avLst/>
          </a:prstGeom>
          <a:noFill/>
        </p:spPr>
        <p:txBody>
          <a:bodyPr wrap="square" rtlCol="0">
            <a:spAutoFit/>
          </a:bodyPr>
          <a:p>
            <a:r>
              <a:rPr lang="en-US" altLang="zh-CN" sz="2400"/>
              <a:t>2. </a:t>
            </a:r>
            <a:r>
              <a:rPr lang="zh-CN" altLang="en-US" sz="2400"/>
              <a:t>学生讨论如何通过语言、动词、副词（短语）创造人物特点</a:t>
            </a:r>
            <a:endParaRPr lang="zh-CN" altLang="en-US" sz="2400"/>
          </a:p>
        </p:txBody>
      </p:sp>
      <p:graphicFrame>
        <p:nvGraphicFramePr>
          <p:cNvPr id="5" name="表格 4"/>
          <p:cNvGraphicFramePr/>
          <p:nvPr/>
        </p:nvGraphicFramePr>
        <p:xfrm>
          <a:off x="1893570" y="1224915"/>
          <a:ext cx="9377680" cy="4492625"/>
        </p:xfrm>
        <a:graphic>
          <a:graphicData uri="http://schemas.openxmlformats.org/drawingml/2006/table">
            <a:tbl>
              <a:tblPr firstRow="1" bandRow="1">
                <a:tableStyleId>{5C22544A-7EE6-4342-B048-85BDC9FD1C3A}</a:tableStyleId>
              </a:tblPr>
              <a:tblGrid>
                <a:gridCol w="1611630"/>
                <a:gridCol w="5424805"/>
                <a:gridCol w="2341245"/>
              </a:tblGrid>
              <a:tr h="739140">
                <a:tc>
                  <a:txBody>
                    <a:bodyPr/>
                    <a:p>
                      <a:pPr algn="ctr">
                        <a:buNone/>
                      </a:pPr>
                      <a:endParaRPr lang="en-US" altLang="zh-CN" sz="2400">
                        <a:solidFill>
                          <a:schemeClr val="tx1"/>
                        </a:solidFill>
                      </a:endParaRPr>
                    </a:p>
                  </a:txBody>
                  <a:tcPr>
                    <a:noFill/>
                  </a:tcPr>
                </a:tc>
                <a:tc>
                  <a:txBody>
                    <a:bodyPr/>
                    <a:p>
                      <a:pPr algn="ctr">
                        <a:buNone/>
                      </a:pPr>
                      <a:r>
                        <a:rPr lang="zh-CN" altLang="en-US" sz="2400">
                          <a:solidFill>
                            <a:schemeClr val="tx1"/>
                          </a:solidFill>
                        </a:rPr>
                        <a:t>举例</a:t>
                      </a:r>
                      <a:endParaRPr lang="zh-CN" altLang="en-US" sz="2400">
                        <a:solidFill>
                          <a:schemeClr val="tx1"/>
                        </a:solidFill>
                      </a:endParaRPr>
                    </a:p>
                  </a:txBody>
                  <a:tcPr>
                    <a:noFill/>
                  </a:tcPr>
                </a:tc>
                <a:tc>
                  <a:txBody>
                    <a:bodyPr/>
                    <a:p>
                      <a:pPr algn="ctr">
                        <a:buNone/>
                      </a:pPr>
                      <a:r>
                        <a:rPr lang="zh-CN" altLang="en-US" sz="2400">
                          <a:solidFill>
                            <a:schemeClr val="tx1"/>
                          </a:solidFill>
                        </a:rPr>
                        <a:t>人物特点</a:t>
                      </a:r>
                      <a:endParaRPr lang="zh-CN" altLang="en-US" sz="2400">
                        <a:solidFill>
                          <a:schemeClr val="tx1"/>
                        </a:solidFill>
                      </a:endParaRPr>
                    </a:p>
                  </a:txBody>
                  <a:tcPr>
                    <a:noFill/>
                  </a:tcPr>
                </a:tc>
              </a:tr>
              <a:tr h="1554480">
                <a:tc>
                  <a:txBody>
                    <a:bodyPr/>
                    <a:p>
                      <a:pPr algn="ctr">
                        <a:buNone/>
                      </a:pPr>
                      <a:r>
                        <a:rPr lang="zh-CN" altLang="en-US" sz="2400">
                          <a:solidFill>
                            <a:schemeClr val="tx1"/>
                          </a:solidFill>
                        </a:rPr>
                        <a:t>人物对话</a:t>
                      </a:r>
                      <a:endParaRPr lang="zh-CN" altLang="en-US" sz="2400">
                        <a:solidFill>
                          <a:schemeClr val="tx1"/>
                        </a:solidFill>
                      </a:endParaRPr>
                    </a:p>
                  </a:txBody>
                  <a:tcPr>
                    <a:solidFill>
                      <a:schemeClr val="accent5">
                        <a:lumMod val="20000"/>
                        <a:lumOff val="80000"/>
                      </a:schemeClr>
                    </a:solidFill>
                  </a:tcPr>
                </a:tc>
                <a:tc>
                  <a:txBody>
                    <a:bodyPr/>
                    <a:p>
                      <a:pPr algn="ctr">
                        <a:buNone/>
                      </a:pPr>
                      <a:r>
                        <a:rPr lang="en-US" sz="2400">
                          <a:solidFill>
                            <a:schemeClr val="tx1"/>
                          </a:solidFill>
                          <a:latin typeface="Times New Roman" panose="02020603050405020304" charset="0"/>
                          <a:cs typeface="Times New Roman" panose="02020603050405020304" charset="0"/>
                          <a:sym typeface="+mn-ea"/>
                        </a:rPr>
                        <a:t>“</a:t>
                      </a:r>
                      <a:r>
                        <a:rPr sz="2400">
                          <a:solidFill>
                            <a:schemeClr val="tx1"/>
                          </a:solidFill>
                          <a:latin typeface="Times New Roman" panose="02020603050405020304" charset="0"/>
                          <a:cs typeface="Times New Roman" panose="02020603050405020304" charset="0"/>
                          <a:sym typeface="+mn-ea"/>
                        </a:rPr>
                        <a:t>Are you going to join me?</a:t>
                      </a:r>
                      <a:r>
                        <a:rPr lang="en-US" sz="2400">
                          <a:solidFill>
                            <a:schemeClr val="tx1"/>
                          </a:solidFill>
                          <a:latin typeface="Times New Roman" panose="02020603050405020304" charset="0"/>
                          <a:cs typeface="Times New Roman" panose="02020603050405020304" charset="0"/>
                          <a:sym typeface="+mn-ea"/>
                        </a:rPr>
                        <a:t>”</a:t>
                      </a:r>
                      <a:endParaRPr lang="zh-CN" sz="2400">
                        <a:solidFill>
                          <a:schemeClr val="tx1"/>
                        </a:solidFill>
                        <a:latin typeface="Times New Roman" panose="02020603050405020304" charset="0"/>
                        <a:cs typeface="Times New Roman" panose="02020603050405020304" charset="0"/>
                        <a:sym typeface="+mn-ea"/>
                      </a:endParaRPr>
                    </a:p>
                    <a:p>
                      <a:pPr algn="ctr">
                        <a:buNone/>
                      </a:pPr>
                      <a:r>
                        <a:rPr lang="en-US" sz="2400">
                          <a:solidFill>
                            <a:schemeClr val="tx1"/>
                          </a:solidFill>
                          <a:latin typeface="Times New Roman" panose="02020603050405020304" charset="0"/>
                          <a:cs typeface="Times New Roman" panose="02020603050405020304" charset="0"/>
                          <a:sym typeface="+mn-ea"/>
                        </a:rPr>
                        <a:t>“</a:t>
                      </a:r>
                      <a:r>
                        <a:rPr sz="2400">
                          <a:solidFill>
                            <a:schemeClr val="tx1"/>
                          </a:solidFill>
                          <a:latin typeface="Times New Roman" panose="02020603050405020304" charset="0"/>
                          <a:cs typeface="Times New Roman" panose="02020603050405020304" charset="0"/>
                          <a:sym typeface="+mn-ea"/>
                        </a:rPr>
                        <a:t>We can dump them in the sea!</a:t>
                      </a:r>
                      <a:r>
                        <a:rPr lang="en-US" sz="2400">
                          <a:solidFill>
                            <a:schemeClr val="tx1"/>
                          </a:solidFill>
                          <a:latin typeface="Times New Roman" panose="02020603050405020304" charset="0"/>
                          <a:cs typeface="Times New Roman" panose="02020603050405020304" charset="0"/>
                          <a:sym typeface="+mn-ea"/>
                        </a:rPr>
                        <a:t>”</a:t>
                      </a:r>
                      <a:endParaRPr sz="2400">
                        <a:solidFill>
                          <a:schemeClr val="tx1"/>
                        </a:solidFill>
                        <a:latin typeface="Times New Roman" panose="02020603050405020304" charset="0"/>
                        <a:cs typeface="Times New Roman" panose="02020603050405020304" charset="0"/>
                        <a:sym typeface="+mn-ea"/>
                      </a:endParaRPr>
                    </a:p>
                    <a:p>
                      <a:pPr algn="ctr">
                        <a:buNone/>
                      </a:pPr>
                      <a:r>
                        <a:rPr lang="en-US" altLang="zh-CN" sz="2400">
                          <a:solidFill>
                            <a:schemeClr val="tx1"/>
                          </a:solidFill>
                          <a:latin typeface="Times New Roman" panose="02020603050405020304" charset="0"/>
                          <a:cs typeface="Times New Roman" panose="02020603050405020304" charset="0"/>
                          <a:sym typeface="+mn-ea"/>
                        </a:rPr>
                        <a:t>“</a:t>
                      </a:r>
                      <a:r>
                        <a:rPr lang="zh-CN" altLang="en-US" sz="2400">
                          <a:latin typeface="Times New Roman" panose="02020603050405020304" charset="0"/>
                          <a:cs typeface="Times New Roman" panose="02020603050405020304" charset="0"/>
                          <a:sym typeface="+mn-ea"/>
                        </a:rPr>
                        <a:t> Why can't they be leveled?</a:t>
                      </a:r>
                      <a:r>
                        <a:rPr lang="en-US" altLang="zh-CN" sz="2400">
                          <a:solidFill>
                            <a:schemeClr val="tx1"/>
                          </a:solidFill>
                          <a:latin typeface="Times New Roman" panose="02020603050405020304" charset="0"/>
                          <a:cs typeface="Times New Roman" panose="02020603050405020304" charset="0"/>
                          <a:sym typeface="+mn-ea"/>
                        </a:rPr>
                        <a:t>”</a:t>
                      </a:r>
                      <a:endParaRPr lang="zh-CN" altLang="en-US" sz="2400">
                        <a:solidFill>
                          <a:schemeClr val="tx1"/>
                        </a:solidFill>
                        <a:latin typeface="Times New Roman" panose="02020603050405020304" charset="0"/>
                        <a:cs typeface="Times New Roman" panose="02020603050405020304" charset="0"/>
                        <a:sym typeface="+mn-ea"/>
                      </a:endParaRPr>
                    </a:p>
                    <a:p>
                      <a:pPr algn="ctr">
                        <a:buNone/>
                      </a:pPr>
                      <a:r>
                        <a:rPr lang="en-US" altLang="zh-CN" sz="2400">
                          <a:solidFill>
                            <a:schemeClr val="tx1"/>
                          </a:solidFill>
                          <a:latin typeface="Times New Roman" panose="02020603050405020304" charset="0"/>
                          <a:cs typeface="Times New Roman" panose="02020603050405020304" charset="0"/>
                          <a:sym typeface="+mn-ea"/>
                        </a:rPr>
                        <a:t>“</a:t>
                      </a:r>
                      <a:r>
                        <a:rPr lang="zh-CN" altLang="en-US" sz="2400">
                          <a:latin typeface="Times New Roman" panose="02020603050405020304" charset="0"/>
                          <a:cs typeface="Times New Roman" panose="02020603050405020304" charset="0"/>
                          <a:sym typeface="+mn-ea"/>
                        </a:rPr>
                        <a:t>It is true that I will die, but my sons will survive and they will have sons. </a:t>
                      </a:r>
                      <a:r>
                        <a:rPr lang="en-US" altLang="zh-CN" sz="2400">
                          <a:solidFill>
                            <a:schemeClr val="tx1"/>
                          </a:solidFill>
                          <a:latin typeface="Times New Roman" panose="02020603050405020304" charset="0"/>
                          <a:cs typeface="Times New Roman" panose="02020603050405020304" charset="0"/>
                          <a:sym typeface="+mn-ea"/>
                        </a:rPr>
                        <a:t>”</a:t>
                      </a:r>
                      <a:endParaRPr lang="en-US" altLang="zh-CN" sz="2400">
                        <a:solidFill>
                          <a:schemeClr val="tx1"/>
                        </a:solidFill>
                        <a:latin typeface="Times New Roman" panose="02020603050405020304" charset="0"/>
                        <a:cs typeface="Times New Roman" panose="02020603050405020304" charset="0"/>
                        <a:sym typeface="+mn-ea"/>
                      </a:endParaRPr>
                    </a:p>
                  </a:txBody>
                  <a:tcPr>
                    <a:noFill/>
                  </a:tcPr>
                </a:tc>
                <a:tc>
                  <a:txBody>
                    <a:bodyPr/>
                    <a:p>
                      <a:pPr algn="ctr">
                        <a:buNone/>
                      </a:pPr>
                      <a:r>
                        <a:rPr lang="en-US" altLang="zh-CN" sz="2400">
                          <a:solidFill>
                            <a:schemeClr val="tx1"/>
                          </a:solidFill>
                          <a:latin typeface="Times New Roman" panose="02020603050405020304" charset="0"/>
                          <a:cs typeface="Times New Roman" panose="02020603050405020304" charset="0"/>
                          <a:sym typeface="+mn-ea"/>
                        </a:rPr>
                        <a:t>determined</a:t>
                      </a:r>
                      <a:endParaRPr lang="en-US" altLang="zh-CN" sz="2400">
                        <a:solidFill>
                          <a:schemeClr val="tx1"/>
                        </a:solidFill>
                        <a:latin typeface="Times New Roman" panose="02020603050405020304" charset="0"/>
                        <a:cs typeface="Times New Roman" panose="02020603050405020304" charset="0"/>
                        <a:sym typeface="+mn-ea"/>
                      </a:endParaRPr>
                    </a:p>
                  </a:txBody>
                  <a:tcPr>
                    <a:noFill/>
                  </a:tcPr>
                </a:tc>
              </a:tr>
              <a:tr h="822960">
                <a:tc>
                  <a:txBody>
                    <a:bodyPr/>
                    <a:p>
                      <a:pPr algn="ctr">
                        <a:buNone/>
                      </a:pPr>
                      <a:r>
                        <a:rPr lang="zh-CN" altLang="en-US" sz="2400">
                          <a:solidFill>
                            <a:schemeClr val="tx1"/>
                          </a:solidFill>
                        </a:rPr>
                        <a:t>动词</a:t>
                      </a:r>
                      <a:endParaRPr lang="zh-CN" altLang="en-US" sz="2400">
                        <a:solidFill>
                          <a:schemeClr val="tx1"/>
                        </a:solidFill>
                      </a:endParaRPr>
                    </a:p>
                  </a:txBody>
                  <a:tcPr>
                    <a:solidFill>
                      <a:schemeClr val="accent4">
                        <a:lumMod val="20000"/>
                        <a:lumOff val="80000"/>
                      </a:schemeClr>
                    </a:solidFill>
                  </a:tcPr>
                </a:tc>
                <a:tc>
                  <a:txBody>
                    <a:bodyPr/>
                    <a:p>
                      <a:pPr algn="ctr">
                        <a:buNone/>
                      </a:pPr>
                      <a:r>
                        <a:rPr lang="en-US" sz="2400">
                          <a:solidFill>
                            <a:schemeClr val="tx1"/>
                          </a:solidFill>
                          <a:latin typeface="Times New Roman" panose="02020603050405020304" charset="0"/>
                          <a:cs typeface="Times New Roman" panose="02020603050405020304" charset="0"/>
                          <a:sym typeface="+mn-ea"/>
                        </a:rPr>
                        <a:t>dump, </a:t>
                      </a:r>
                      <a:r>
                        <a:rPr sz="2400">
                          <a:solidFill>
                            <a:schemeClr val="tx1"/>
                          </a:solidFill>
                          <a:latin typeface="Times New Roman" panose="02020603050405020304" charset="0"/>
                          <a:cs typeface="Times New Roman" panose="02020603050405020304" charset="0"/>
                          <a:sym typeface="+mn-ea"/>
                        </a:rPr>
                        <a:t>pitch</a:t>
                      </a:r>
                      <a:r>
                        <a:rPr lang="zh-CN" sz="2400">
                          <a:solidFill>
                            <a:schemeClr val="tx1"/>
                          </a:solidFill>
                          <a:latin typeface="Times New Roman" panose="02020603050405020304" charset="0"/>
                          <a:cs typeface="Times New Roman" panose="02020603050405020304" charset="0"/>
                          <a:sym typeface="+mn-ea"/>
                        </a:rPr>
                        <a:t>，</a:t>
                      </a:r>
                      <a:r>
                        <a:rPr sz="2400">
                          <a:solidFill>
                            <a:schemeClr val="tx1"/>
                          </a:solidFill>
                          <a:latin typeface="Times New Roman" panose="02020603050405020304" charset="0"/>
                          <a:cs typeface="Times New Roman" panose="02020603050405020304" charset="0"/>
                          <a:sym typeface="+mn-ea"/>
                        </a:rPr>
                        <a:t>dig</a:t>
                      </a:r>
                      <a:r>
                        <a:rPr lang="zh-CN" sz="2400">
                          <a:solidFill>
                            <a:schemeClr val="tx1"/>
                          </a:solidFill>
                          <a:latin typeface="Times New Roman" panose="02020603050405020304" charset="0"/>
                          <a:cs typeface="Times New Roman" panose="02020603050405020304" charset="0"/>
                          <a:sym typeface="+mn-ea"/>
                        </a:rPr>
                        <a:t>，</a:t>
                      </a:r>
                      <a:r>
                        <a:rPr sz="2400">
                          <a:solidFill>
                            <a:schemeClr val="tx1"/>
                          </a:solidFill>
                          <a:latin typeface="Times New Roman" panose="02020603050405020304" charset="0"/>
                          <a:cs typeface="Times New Roman" panose="02020603050405020304" charset="0"/>
                          <a:sym typeface="+mn-ea"/>
                        </a:rPr>
                        <a:t>cart</a:t>
                      </a:r>
                      <a:r>
                        <a:rPr lang="zh-CN" sz="2400">
                          <a:solidFill>
                            <a:schemeClr val="tx1"/>
                          </a:solidFill>
                          <a:latin typeface="Times New Roman" panose="02020603050405020304" charset="0"/>
                          <a:cs typeface="Times New Roman" panose="02020603050405020304" charset="0"/>
                          <a:sym typeface="+mn-ea"/>
                        </a:rPr>
                        <a:t>，</a:t>
                      </a:r>
                      <a:r>
                        <a:rPr sz="2400">
                          <a:solidFill>
                            <a:schemeClr val="tx1"/>
                          </a:solidFill>
                          <a:latin typeface="Times New Roman" panose="02020603050405020304" charset="0"/>
                          <a:cs typeface="Times New Roman" panose="02020603050405020304" charset="0"/>
                          <a:sym typeface="+mn-ea"/>
                        </a:rPr>
                        <a:t>deliver</a:t>
                      </a:r>
                      <a:endParaRPr lang="zh-CN" sz="2400">
                        <a:solidFill>
                          <a:schemeClr val="tx1"/>
                        </a:solidFill>
                        <a:latin typeface="Times New Roman" panose="02020603050405020304" charset="0"/>
                        <a:cs typeface="Times New Roman" panose="02020603050405020304" charset="0"/>
                        <a:sym typeface="+mn-ea"/>
                      </a:endParaRPr>
                    </a:p>
                  </a:txBody>
                  <a:tcPr>
                    <a:noFill/>
                  </a:tcPr>
                </a:tc>
                <a:tc>
                  <a:txBody>
                    <a:bodyPr/>
                    <a:p>
                      <a:pPr algn="ctr">
                        <a:buNone/>
                      </a:pPr>
                      <a:r>
                        <a:rPr lang="en-US" altLang="zh-CN" sz="2400">
                          <a:solidFill>
                            <a:schemeClr val="tx1"/>
                          </a:solidFill>
                          <a:latin typeface="Times New Roman" panose="02020603050405020304" charset="0"/>
                          <a:cs typeface="Times New Roman" panose="02020603050405020304" charset="0"/>
                          <a:sym typeface="+mn-ea"/>
                        </a:rPr>
                        <a:t>hard-working</a:t>
                      </a:r>
                      <a:endParaRPr lang="en-US" altLang="zh-CN" sz="2400">
                        <a:solidFill>
                          <a:schemeClr val="tx1"/>
                        </a:solidFill>
                        <a:latin typeface="Times New Roman" panose="02020603050405020304" charset="0"/>
                        <a:cs typeface="Times New Roman" panose="02020603050405020304" charset="0"/>
                        <a:sym typeface="+mn-ea"/>
                      </a:endParaRPr>
                    </a:p>
                    <a:p>
                      <a:pPr algn="ctr">
                        <a:buNone/>
                      </a:pPr>
                      <a:r>
                        <a:rPr lang="en-US" altLang="zh-CN" sz="2400">
                          <a:solidFill>
                            <a:schemeClr val="tx1"/>
                          </a:solidFill>
                          <a:latin typeface="Times New Roman" panose="02020603050405020304" charset="0"/>
                          <a:cs typeface="Times New Roman" panose="02020603050405020304" charset="0"/>
                          <a:sym typeface="+mn-ea"/>
                        </a:rPr>
                        <a:t>down-to-earth</a:t>
                      </a:r>
                      <a:endParaRPr lang="en-US" altLang="zh-CN" sz="2400">
                        <a:solidFill>
                          <a:schemeClr val="tx1"/>
                        </a:solidFill>
                        <a:latin typeface="Times New Roman" panose="02020603050405020304" charset="0"/>
                        <a:cs typeface="Times New Roman" panose="02020603050405020304" charset="0"/>
                        <a:sym typeface="+mn-ea"/>
                      </a:endParaRPr>
                    </a:p>
                  </a:txBody>
                  <a:tcPr>
                    <a:noFill/>
                  </a:tcPr>
                </a:tc>
              </a:tr>
              <a:tr h="1010285">
                <a:tc>
                  <a:txBody>
                    <a:bodyPr/>
                    <a:p>
                      <a:pPr algn="ctr">
                        <a:buNone/>
                      </a:pPr>
                      <a:r>
                        <a:rPr lang="zh-CN" altLang="en-US" sz="2400">
                          <a:solidFill>
                            <a:schemeClr val="tx1"/>
                          </a:solidFill>
                        </a:rPr>
                        <a:t>副词</a:t>
                      </a:r>
                      <a:endParaRPr lang="zh-CN" altLang="en-US" sz="2400">
                        <a:solidFill>
                          <a:schemeClr val="tx1"/>
                        </a:solidFill>
                      </a:endParaRPr>
                    </a:p>
                    <a:p>
                      <a:pPr algn="ctr">
                        <a:buNone/>
                      </a:pPr>
                      <a:r>
                        <a:rPr lang="en-US" altLang="zh-CN" sz="2400">
                          <a:solidFill>
                            <a:schemeClr val="tx1"/>
                          </a:solidFill>
                        </a:rPr>
                        <a:t>(</a:t>
                      </a:r>
                      <a:r>
                        <a:rPr lang="zh-CN" altLang="en-US" sz="2400">
                          <a:solidFill>
                            <a:schemeClr val="tx1"/>
                          </a:solidFill>
                        </a:rPr>
                        <a:t>短语</a:t>
                      </a:r>
                      <a:r>
                        <a:rPr lang="en-US" altLang="zh-CN" sz="2400">
                          <a:solidFill>
                            <a:schemeClr val="tx1"/>
                          </a:solidFill>
                        </a:rPr>
                        <a:t>)</a:t>
                      </a:r>
                      <a:endParaRPr lang="en-US" altLang="zh-CN" sz="2400">
                        <a:solidFill>
                          <a:schemeClr val="tx1"/>
                        </a:solidFill>
                      </a:endParaRPr>
                    </a:p>
                  </a:txBody>
                  <a:tcPr>
                    <a:solidFill>
                      <a:schemeClr val="accent6">
                        <a:lumMod val="20000"/>
                        <a:lumOff val="80000"/>
                      </a:schemeClr>
                    </a:solidFill>
                  </a:tcPr>
                </a:tc>
                <a:tc>
                  <a:txBody>
                    <a:bodyPr/>
                    <a:p>
                      <a:pPr algn="ctr">
                        <a:buNone/>
                      </a:pPr>
                      <a:r>
                        <a:rPr lang="en-US" altLang="zh-CN" sz="2400">
                          <a:solidFill>
                            <a:schemeClr val="tx1"/>
                          </a:solidFill>
                          <a:latin typeface="Times New Roman" panose="02020603050405020304" charset="0"/>
                          <a:cs typeface="Times New Roman" panose="02020603050405020304" charset="0"/>
                          <a:sym typeface="+mn-ea"/>
                        </a:rPr>
                        <a:t>definitely, firmly,</a:t>
                      </a:r>
                      <a:endParaRPr lang="en-US" altLang="zh-CN" sz="2400">
                        <a:solidFill>
                          <a:schemeClr val="tx1"/>
                        </a:solidFill>
                        <a:latin typeface="Times New Roman" panose="02020603050405020304" charset="0"/>
                        <a:cs typeface="Times New Roman" panose="02020603050405020304" charset="0"/>
                        <a:sym typeface="+mn-ea"/>
                      </a:endParaRPr>
                    </a:p>
                    <a:p>
                      <a:pPr algn="ctr">
                        <a:buNone/>
                      </a:pPr>
                      <a:r>
                        <a:rPr lang="en-US" altLang="zh-CN" sz="2400">
                          <a:solidFill>
                            <a:schemeClr val="tx1"/>
                          </a:solidFill>
                          <a:latin typeface="Times New Roman" panose="02020603050405020304" charset="0"/>
                          <a:cs typeface="Times New Roman" panose="02020603050405020304" charset="0"/>
                          <a:sym typeface="+mn-ea"/>
                        </a:rPr>
                        <a:t>with a quick and meaningful look</a:t>
                      </a:r>
                      <a:endParaRPr lang="en-US" altLang="zh-CN" sz="2400">
                        <a:solidFill>
                          <a:schemeClr val="tx1"/>
                        </a:solidFill>
                        <a:latin typeface="Times New Roman" panose="02020603050405020304" charset="0"/>
                        <a:cs typeface="Times New Roman" panose="02020603050405020304" charset="0"/>
                        <a:sym typeface="+mn-ea"/>
                      </a:endParaRPr>
                    </a:p>
                  </a:txBody>
                  <a:tcPr>
                    <a:noFill/>
                  </a:tcPr>
                </a:tc>
                <a:tc>
                  <a:txBody>
                    <a:bodyPr/>
                    <a:p>
                      <a:pPr algn="ctr">
                        <a:buNone/>
                      </a:pPr>
                      <a:r>
                        <a:rPr lang="en-US" altLang="zh-CN" sz="2400">
                          <a:solidFill>
                            <a:schemeClr val="tx1"/>
                          </a:solidFill>
                          <a:latin typeface="Times New Roman" panose="02020603050405020304" charset="0"/>
                          <a:cs typeface="Times New Roman" panose="02020603050405020304" charset="0"/>
                          <a:sym typeface="+mn-ea"/>
                        </a:rPr>
                        <a:t>strong-willed</a:t>
                      </a:r>
                      <a:endParaRPr lang="en-US" altLang="zh-CN" sz="2400">
                        <a:solidFill>
                          <a:schemeClr val="tx1"/>
                        </a:solidFill>
                        <a:latin typeface="Times New Roman" panose="02020603050405020304" charset="0"/>
                        <a:cs typeface="Times New Roman" panose="02020603050405020304" charset="0"/>
                        <a:sym typeface="+mn-ea"/>
                      </a:endParaRPr>
                    </a:p>
                  </a:txBody>
                  <a:tcPr>
                    <a:no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1400" advTm="3000"/>
    </mc:Choice>
    <mc:Fallback>
      <p:transition spd="slow" advTm="3000"/>
    </mc:Fallback>
  </mc:AlternateContent>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2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577286" y="4214111"/>
            <a:ext cx="3419370" cy="2976219"/>
          </a:xfrm>
          <a:prstGeom prst="rect">
            <a:avLst/>
          </a:prstGeom>
        </p:spPr>
      </p:pic>
      <p:sp>
        <p:nvSpPr>
          <p:cNvPr id="3" name="文本框 2"/>
          <p:cNvSpPr txBox="1"/>
          <p:nvPr/>
        </p:nvSpPr>
        <p:spPr>
          <a:xfrm>
            <a:off x="2079625" y="5008245"/>
            <a:ext cx="9051290" cy="460375"/>
          </a:xfrm>
          <a:prstGeom prst="rect">
            <a:avLst/>
          </a:prstGeom>
          <a:noFill/>
        </p:spPr>
        <p:txBody>
          <a:bodyPr wrap="square" rtlCol="0">
            <a:spAutoFit/>
          </a:bodyPr>
          <a:p>
            <a:r>
              <a:rPr lang="en-US" altLang="zh-CN" sz="2400"/>
              <a:t>4. </a:t>
            </a:r>
            <a:r>
              <a:rPr lang="zh-CN" altLang="en-US" sz="2400"/>
              <a:t>学生讨论</a:t>
            </a:r>
            <a:r>
              <a:rPr lang="en-US" altLang="zh-CN" sz="2400">
                <a:sym typeface="+mn-ea"/>
              </a:rPr>
              <a:t>“</a:t>
            </a:r>
            <a:r>
              <a:rPr lang="zh-CN" altLang="en-US" sz="2400">
                <a:sym typeface="+mn-ea"/>
              </a:rPr>
              <a:t>愚公移山</a:t>
            </a:r>
            <a:r>
              <a:rPr lang="en-US" altLang="zh-CN" sz="2400">
                <a:sym typeface="+mn-ea"/>
              </a:rPr>
              <a:t>”</a:t>
            </a:r>
            <a:r>
              <a:rPr lang="zh-CN" altLang="en-US" sz="2400">
                <a:sym typeface="+mn-ea"/>
              </a:rPr>
              <a:t>精神</a:t>
            </a:r>
            <a:r>
              <a:rPr lang="zh-CN" altLang="en-US" sz="2400"/>
              <a:t>对自己的启示</a:t>
            </a:r>
            <a:endParaRPr lang="zh-CN" altLang="en-US" sz="2400"/>
          </a:p>
        </p:txBody>
      </p:sp>
      <p:sp>
        <p:nvSpPr>
          <p:cNvPr id="2" name="文本框 1"/>
          <p:cNvSpPr txBox="1"/>
          <p:nvPr/>
        </p:nvSpPr>
        <p:spPr>
          <a:xfrm>
            <a:off x="1780540" y="5468620"/>
            <a:ext cx="9540240" cy="460375"/>
          </a:xfrm>
          <a:prstGeom prst="rect">
            <a:avLst/>
          </a:prstGeom>
          <a:noFill/>
        </p:spPr>
        <p:txBody>
          <a:bodyPr wrap="square" rtlCol="0">
            <a:spAutoFit/>
          </a:bodyPr>
          <a:p>
            <a:pPr marL="342900" indent="-342900">
              <a:buFont typeface="Arial" panose="020B0604020202020204" pitchFamily="34" charset="0"/>
              <a:buChar char="•"/>
            </a:pPr>
            <a:r>
              <a:rPr lang="en-US" altLang="zh-CN" sz="2400">
                <a:latin typeface="Times New Roman" panose="02020603050405020304" charset="0"/>
                <a:cs typeface="Times New Roman" panose="02020603050405020304" charset="0"/>
              </a:rPr>
              <a:t>Perseverance, determination and meagerness to surmount difficulty</a:t>
            </a:r>
            <a:endParaRPr lang="en-US" altLang="zh-CN" sz="2400">
              <a:latin typeface="Times New Roman" panose="02020603050405020304" charset="0"/>
              <a:cs typeface="Times New Roman" panose="02020603050405020304" charset="0"/>
            </a:endParaRPr>
          </a:p>
        </p:txBody>
      </p:sp>
      <p:sp>
        <p:nvSpPr>
          <p:cNvPr id="5" name="文本框 4"/>
          <p:cNvSpPr txBox="1"/>
          <p:nvPr/>
        </p:nvSpPr>
        <p:spPr>
          <a:xfrm>
            <a:off x="1633855" y="311785"/>
            <a:ext cx="10445115" cy="460375"/>
          </a:xfrm>
          <a:prstGeom prst="rect">
            <a:avLst/>
          </a:prstGeom>
          <a:noFill/>
        </p:spPr>
        <p:txBody>
          <a:bodyPr wrap="square" rtlCol="0">
            <a:spAutoFit/>
          </a:bodyPr>
          <a:p>
            <a:r>
              <a:rPr lang="en-US" altLang="zh-CN" sz="2400"/>
              <a:t>3. </a:t>
            </a:r>
            <a:r>
              <a:rPr lang="zh-CN" altLang="en-US" sz="2400"/>
              <a:t>学生观看图片或视频，讨论当前中国</a:t>
            </a:r>
            <a:r>
              <a:rPr lang="zh-CN" altLang="en-US" sz="2400">
                <a:sym typeface="+mn-ea"/>
              </a:rPr>
              <a:t>脱贫攻坚战中的 </a:t>
            </a:r>
            <a:r>
              <a:rPr lang="en-US" altLang="zh-CN" sz="2400">
                <a:sym typeface="+mn-ea"/>
              </a:rPr>
              <a:t>“</a:t>
            </a:r>
            <a:r>
              <a:rPr lang="zh-CN" altLang="en-US" sz="2400">
                <a:sym typeface="+mn-ea"/>
              </a:rPr>
              <a:t>愚公移山</a:t>
            </a:r>
            <a:r>
              <a:rPr lang="en-US" altLang="zh-CN" sz="2400">
                <a:sym typeface="+mn-ea"/>
              </a:rPr>
              <a:t>”</a:t>
            </a:r>
            <a:r>
              <a:rPr lang="zh-CN" altLang="en-US" sz="2400">
                <a:sym typeface="+mn-ea"/>
              </a:rPr>
              <a:t>精神</a:t>
            </a:r>
            <a:endParaRPr lang="zh-CN" altLang="en-US" sz="2400"/>
          </a:p>
        </p:txBody>
      </p:sp>
      <p:pic>
        <p:nvPicPr>
          <p:cNvPr id="7" name="图片 6"/>
          <p:cNvPicPr>
            <a:picLocks noChangeAspect="1"/>
          </p:cNvPicPr>
          <p:nvPr/>
        </p:nvPicPr>
        <p:blipFill>
          <a:blip r:embed="rId2"/>
          <a:stretch>
            <a:fillRect/>
          </a:stretch>
        </p:blipFill>
        <p:spPr>
          <a:xfrm>
            <a:off x="2424430" y="900430"/>
            <a:ext cx="3067685" cy="1886585"/>
          </a:xfrm>
          <a:prstGeom prst="rect">
            <a:avLst/>
          </a:prstGeom>
        </p:spPr>
      </p:pic>
      <p:pic>
        <p:nvPicPr>
          <p:cNvPr id="8" name="图片 7"/>
          <p:cNvPicPr>
            <a:picLocks noChangeAspect="1"/>
          </p:cNvPicPr>
          <p:nvPr/>
        </p:nvPicPr>
        <p:blipFill>
          <a:blip r:embed="rId3"/>
          <a:srcRect r="1280" b="16594"/>
          <a:stretch>
            <a:fillRect/>
          </a:stretch>
        </p:blipFill>
        <p:spPr>
          <a:xfrm>
            <a:off x="6664325" y="900430"/>
            <a:ext cx="3035300" cy="1887220"/>
          </a:xfrm>
          <a:prstGeom prst="rect">
            <a:avLst/>
          </a:prstGeom>
        </p:spPr>
      </p:pic>
      <p:pic>
        <p:nvPicPr>
          <p:cNvPr id="9" name="图片 8"/>
          <p:cNvPicPr>
            <a:picLocks noChangeAspect="1"/>
          </p:cNvPicPr>
          <p:nvPr/>
        </p:nvPicPr>
        <p:blipFill>
          <a:blip r:embed="rId4"/>
          <a:srcRect r="249" b="16907"/>
          <a:stretch>
            <a:fillRect/>
          </a:stretch>
        </p:blipFill>
        <p:spPr>
          <a:xfrm>
            <a:off x="2436495" y="2994660"/>
            <a:ext cx="3048000" cy="1805940"/>
          </a:xfrm>
          <a:prstGeom prst="rect">
            <a:avLst/>
          </a:prstGeom>
        </p:spPr>
      </p:pic>
      <p:pic>
        <p:nvPicPr>
          <p:cNvPr id="10" name="图片 9"/>
          <p:cNvPicPr>
            <a:picLocks noChangeAspect="1"/>
          </p:cNvPicPr>
          <p:nvPr/>
        </p:nvPicPr>
        <p:blipFill>
          <a:blip r:embed="rId5"/>
          <a:srcRect r="1280" b="15601"/>
          <a:stretch>
            <a:fillRect/>
          </a:stretch>
        </p:blipFill>
        <p:spPr>
          <a:xfrm>
            <a:off x="6664325" y="3042920"/>
            <a:ext cx="3035300" cy="175704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400" advTm="3000"/>
    </mc:Choice>
    <mc:Fallback>
      <p:transition spd="slow" advTm="3000"/>
    </mc:Fallback>
  </mc:AlternateContent>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anim calcmode="lin" valueType="num">
                                      <p:cBhvr additive="base">
                                        <p:cTn id="29" dur="500" fill="hold"/>
                                        <p:tgtEl>
                                          <p:spTgt spid="3"/>
                                        </p:tgtEl>
                                        <p:attrNameLst>
                                          <p:attrName>ppt_x</p:attrName>
                                        </p:attrNameLst>
                                      </p:cBhvr>
                                      <p:tavLst>
                                        <p:tav tm="0">
                                          <p:val>
                                            <p:strVal val="#ppt_x"/>
                                          </p:val>
                                        </p:tav>
                                        <p:tav tm="100000">
                                          <p:val>
                                            <p:strVal val="#ppt_x"/>
                                          </p:val>
                                        </p:tav>
                                      </p:tavLst>
                                    </p:anim>
                                    <p:anim calcmode="lin" valueType="num">
                                      <p:cBhvr additive="base">
                                        <p:cTn id="30" dur="500" fill="hold"/>
                                        <p:tgtEl>
                                          <p:spTgt spid="3"/>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2"/>
                                        </p:tgtEl>
                                        <p:attrNameLst>
                                          <p:attrName>style.visibility</p:attrName>
                                        </p:attrNameLst>
                                      </p:cBhvr>
                                      <p:to>
                                        <p:strVal val="visible"/>
                                      </p:to>
                                    </p:set>
                                    <p:anim calcmode="lin" valueType="num">
                                      <p:cBhvr additive="base">
                                        <p:cTn id="33" dur="500" fill="hold"/>
                                        <p:tgtEl>
                                          <p:spTgt spid="2"/>
                                        </p:tgtEl>
                                        <p:attrNameLst>
                                          <p:attrName>ppt_x</p:attrName>
                                        </p:attrNameLst>
                                      </p:cBhvr>
                                      <p:tavLst>
                                        <p:tav tm="0">
                                          <p:val>
                                            <p:strVal val="#ppt_x"/>
                                          </p:val>
                                        </p:tav>
                                        <p:tav tm="100000">
                                          <p:val>
                                            <p:strVal val="#ppt_x"/>
                                          </p:val>
                                        </p:tav>
                                      </p:tavLst>
                                    </p:anim>
                                    <p:anim calcmode="lin" valueType="num">
                                      <p:cBhvr additive="base">
                                        <p:cTn id="3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kumimoji="1" lang="zh-CN" altLang="en-US"/>
          </a:p>
        </p:txBody>
      </p:sp>
      <p:pic>
        <p:nvPicPr>
          <p:cNvPr id="4" name="内容占位符 3"/>
          <p:cNvPicPr>
            <a:picLocks noGrp="1" noChangeAspect="1"/>
          </p:cNvPicPr>
          <p:nvPr>
            <p:ph idx="1"/>
          </p:nvPr>
        </p:nvPicPr>
        <p:blipFill>
          <a:blip r:embed="rId1"/>
          <a:srcRect t="6077" b="6077"/>
          <a:stretch>
            <a:fillRect/>
          </a:stretch>
        </p:blipFill>
        <p:spPr>
          <a:xfrm>
            <a:off x="0" y="-1"/>
            <a:ext cx="12267717" cy="6858001"/>
          </a:xfrm>
        </p:spPr>
      </p:pic>
      <p:sp>
        <p:nvSpPr>
          <p:cNvPr id="5" name="文本框 4"/>
          <p:cNvSpPr txBox="1"/>
          <p:nvPr/>
        </p:nvSpPr>
        <p:spPr>
          <a:xfrm>
            <a:off x="3247216" y="2131608"/>
            <a:ext cx="6248400" cy="1568450"/>
          </a:xfrm>
          <a:prstGeom prst="rect">
            <a:avLst/>
          </a:prstGeom>
          <a:noFill/>
        </p:spPr>
        <p:txBody>
          <a:bodyPr wrap="none" rtlCol="0">
            <a:spAutoFit/>
          </a:bodyPr>
          <a:lstStyle/>
          <a:p>
            <a:r>
              <a:rPr kumimoji="1" lang="en-US" altLang="zh-CN" sz="9600" b="1" dirty="0" smtClean="0">
                <a:latin typeface="Times New Roman" panose="02020603050405020304"/>
                <a:cs typeface="Times New Roman" panose="02020603050405020304"/>
              </a:rPr>
              <a:t>Thank you!</a:t>
            </a:r>
            <a:endParaRPr kumimoji="1" lang="zh-CN" altLang="en-US" sz="9600" b="1" dirty="0">
              <a:latin typeface="Times New Roman" panose="02020603050405020304"/>
              <a:cs typeface="Times New Roman" panose="02020603050405020304"/>
            </a:endParaRPr>
          </a:p>
        </p:txBody>
      </p:sp>
    </p:spTree>
  </p:cSld>
  <p:clrMapOvr>
    <a:masterClrMapping/>
  </p:clrMapOvr>
  <mc:AlternateContent xmlns:mc="http://schemas.openxmlformats.org/markup-compatibility/2006">
    <mc:Choice xmlns:p14="http://schemas.microsoft.com/office/powerpoint/2010/main" Requires="p14">
      <p:transition spd="slow" p14:dur="1399" advTm="3000"/>
    </mc:Choice>
    <mc:Fallback>
      <p:transition spd="slow" advTm="3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图片 33"/>
          <p:cNvPicPr>
            <a:picLocks noChangeAspect="1"/>
          </p:cNvPicPr>
          <p:nvPr/>
        </p:nvPicPr>
        <p:blipFill rotWithShape="1">
          <a:blip r:embed="rId1" cstate="print">
            <a:extLst>
              <a:ext uri="{28A0092B-C50C-407E-A947-70E740481C1C}">
                <a14:useLocalDpi xmlns:a14="http://schemas.microsoft.com/office/drawing/2010/main" val="0"/>
              </a:ext>
            </a:extLst>
          </a:blip>
          <a:srcRect r="7766"/>
          <a:stretch>
            <a:fillRect/>
          </a:stretch>
        </p:blipFill>
        <p:spPr>
          <a:xfrm>
            <a:off x="2767" y="-7605"/>
            <a:ext cx="12186693" cy="6872589"/>
          </a:xfrm>
          <a:prstGeom prst="rect">
            <a:avLst/>
          </a:prstGeom>
        </p:spPr>
      </p:pic>
      <p:grpSp>
        <p:nvGrpSpPr>
          <p:cNvPr id="37" name="组合 36"/>
          <p:cNvGrpSpPr/>
          <p:nvPr/>
        </p:nvGrpSpPr>
        <p:grpSpPr>
          <a:xfrm>
            <a:off x="6267867" y="1971789"/>
            <a:ext cx="988957" cy="3528060"/>
            <a:chOff x="4372392" y="2037194"/>
            <a:chExt cx="988957" cy="3528060"/>
          </a:xfrm>
        </p:grpSpPr>
        <p:pic>
          <p:nvPicPr>
            <p:cNvPr id="16" name="Picture 4" descr="E:\水墨图表素材\5356.png"/>
            <p:cNvPicPr>
              <a:picLocks noChangeAspect="1" noChangeArrowheads="1"/>
            </p:cNvPicPr>
            <p:nvPr/>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4372392" y="2037194"/>
              <a:ext cx="728026" cy="693974"/>
            </a:xfrm>
            <a:prstGeom prst="rect">
              <a:avLst/>
            </a:prstGeom>
            <a:noFill/>
            <a:extLst>
              <a:ext uri="{909E8E84-426E-40DD-AFC4-6F175D3DCCD1}">
                <a14:hiddenFill xmlns:a14="http://schemas.microsoft.com/office/drawing/2010/main">
                  <a:solidFill>
                    <a:srgbClr val="FFFFFF"/>
                  </a:solidFill>
                </a14:hiddenFill>
              </a:ext>
            </a:extLst>
          </p:spPr>
        </p:pic>
        <p:sp>
          <p:nvSpPr>
            <p:cNvPr id="21" name="文本框 20"/>
            <p:cNvSpPr txBox="1"/>
            <p:nvPr/>
          </p:nvSpPr>
          <p:spPr>
            <a:xfrm>
              <a:off x="4389012" y="2088253"/>
              <a:ext cx="738664" cy="776901"/>
            </a:xfrm>
            <a:prstGeom prst="rect">
              <a:avLst/>
            </a:prstGeom>
            <a:noFill/>
          </p:spPr>
          <p:txBody>
            <a:bodyPr vert="eaVert" wrap="square" rtlCol="0">
              <a:spAutoFit/>
            </a:bodyPr>
            <a:lstStyle/>
            <a:p>
              <a:r>
                <a:rPr lang="zh-CN" altLang="en-US" sz="3600" dirty="0">
                  <a:latin typeface="字魂36号-正文宋楷" panose="00000500000000000000" pitchFamily="2" charset="-122"/>
                  <a:ea typeface="字魂36号-正文宋楷" panose="00000500000000000000" pitchFamily="2" charset="-122"/>
                  <a:cs typeface="钟齐王庆华毛笔简体" panose="02000600000000000000" pitchFamily="2" charset="-122"/>
                </a:rPr>
                <a:t>贰</a:t>
              </a:r>
              <a:endParaRPr lang="zh-CN" altLang="en-US" sz="3600" dirty="0">
                <a:latin typeface="字魂36号-正文宋楷" panose="00000500000000000000" pitchFamily="2" charset="-122"/>
                <a:ea typeface="字魂36号-正文宋楷" panose="00000500000000000000" pitchFamily="2" charset="-122"/>
                <a:cs typeface="钟齐王庆华毛笔简体" panose="02000600000000000000" pitchFamily="2" charset="-122"/>
              </a:endParaRPr>
            </a:p>
          </p:txBody>
        </p:sp>
        <p:sp>
          <p:nvSpPr>
            <p:cNvPr id="25" name="文本框 24"/>
            <p:cNvSpPr txBox="1"/>
            <p:nvPr/>
          </p:nvSpPr>
          <p:spPr>
            <a:xfrm>
              <a:off x="4513759" y="2868409"/>
              <a:ext cx="490220" cy="2696845"/>
            </a:xfrm>
            <a:prstGeom prst="rect">
              <a:avLst/>
            </a:prstGeom>
            <a:noFill/>
          </p:spPr>
          <p:txBody>
            <a:bodyPr vert="eaVert" wrap="square" rtlCol="0">
              <a:spAutoFit/>
            </a:bodyPr>
            <a:lstStyle/>
            <a:p>
              <a:r>
                <a:rPr lang="zh-CN" altLang="en-US" sz="2000" dirty="0">
                  <a:latin typeface="字魂36号-正文宋楷" panose="00000500000000000000" pitchFamily="2" charset="-122"/>
                  <a:ea typeface="字魂36号-正文宋楷" panose="00000500000000000000" pitchFamily="2" charset="-122"/>
                  <a:cs typeface="钟齐王庆华毛笔简体" panose="02000600000000000000" pitchFamily="2" charset="-122"/>
                </a:rPr>
                <a:t>记叙文写作教学设计</a:t>
              </a:r>
              <a:endParaRPr lang="zh-CN" altLang="en-US" sz="2000" dirty="0">
                <a:latin typeface="字魂36号-正文宋楷" panose="00000500000000000000" pitchFamily="2" charset="-122"/>
                <a:ea typeface="字魂36号-正文宋楷" panose="00000500000000000000" pitchFamily="2" charset="-122"/>
                <a:cs typeface="钟齐王庆华毛笔简体" panose="02000600000000000000" pitchFamily="2" charset="-122"/>
              </a:endParaRPr>
            </a:p>
          </p:txBody>
        </p:sp>
        <p:cxnSp>
          <p:nvCxnSpPr>
            <p:cNvPr id="30" name="直接连接符 29"/>
            <p:cNvCxnSpPr/>
            <p:nvPr/>
          </p:nvCxnSpPr>
          <p:spPr>
            <a:xfrm>
              <a:off x="5361349" y="2088253"/>
              <a:ext cx="0" cy="3052413"/>
            </a:xfrm>
            <a:prstGeom prst="line">
              <a:avLst/>
            </a:prstGeom>
          </p:spPr>
          <p:style>
            <a:lnRef idx="1">
              <a:schemeClr val="dk1"/>
            </a:lnRef>
            <a:fillRef idx="0">
              <a:schemeClr val="dk1"/>
            </a:fillRef>
            <a:effectRef idx="0">
              <a:schemeClr val="dk1"/>
            </a:effectRef>
            <a:fontRef idx="minor">
              <a:schemeClr val="tx1"/>
            </a:fontRef>
          </p:style>
        </p:cxnSp>
      </p:grpSp>
      <p:grpSp>
        <p:nvGrpSpPr>
          <p:cNvPr id="36" name="组合 35"/>
          <p:cNvGrpSpPr/>
          <p:nvPr/>
        </p:nvGrpSpPr>
        <p:grpSpPr>
          <a:xfrm>
            <a:off x="3820552" y="1971789"/>
            <a:ext cx="905731" cy="3234055"/>
            <a:chOff x="3209682" y="2037194"/>
            <a:chExt cx="905731" cy="3234055"/>
          </a:xfrm>
        </p:grpSpPr>
        <p:pic>
          <p:nvPicPr>
            <p:cNvPr id="19" name="Picture 4" descr="E:\水墨图表素材\5356.png"/>
            <p:cNvPicPr>
              <a:picLocks noChangeAspect="1" noChangeArrowheads="1"/>
            </p:cNvPicPr>
            <p:nvPr/>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220281" y="2037194"/>
              <a:ext cx="728026" cy="693974"/>
            </a:xfrm>
            <a:prstGeom prst="rect">
              <a:avLst/>
            </a:prstGeom>
            <a:noFill/>
            <a:extLst>
              <a:ext uri="{909E8E84-426E-40DD-AFC4-6F175D3DCCD1}">
                <a14:hiddenFill xmlns:a14="http://schemas.microsoft.com/office/drawing/2010/main">
                  <a:solidFill>
                    <a:srgbClr val="FFFFFF"/>
                  </a:solidFill>
                </a14:hiddenFill>
              </a:ext>
            </a:extLst>
          </p:spPr>
        </p:pic>
        <p:sp>
          <p:nvSpPr>
            <p:cNvPr id="20" name="文本框 19"/>
            <p:cNvSpPr txBox="1"/>
            <p:nvPr/>
          </p:nvSpPr>
          <p:spPr>
            <a:xfrm>
              <a:off x="3209682" y="2088253"/>
              <a:ext cx="738664" cy="776901"/>
            </a:xfrm>
            <a:prstGeom prst="rect">
              <a:avLst/>
            </a:prstGeom>
            <a:noFill/>
          </p:spPr>
          <p:txBody>
            <a:bodyPr vert="eaVert" wrap="square" rtlCol="0">
              <a:spAutoFit/>
            </a:bodyPr>
            <a:lstStyle/>
            <a:p>
              <a:r>
                <a:rPr lang="zh-CN" altLang="en-US" sz="3600" dirty="0">
                  <a:latin typeface="字魂36号-正文宋楷" panose="00000500000000000000" pitchFamily="2" charset="-122"/>
                  <a:ea typeface="字魂36号-正文宋楷" panose="00000500000000000000" pitchFamily="2" charset="-122"/>
                  <a:cs typeface="钟齐王庆华毛笔简体" panose="02000600000000000000" pitchFamily="2" charset="-122"/>
                </a:rPr>
                <a:t>壹</a:t>
              </a:r>
              <a:endParaRPr lang="zh-CN" altLang="en-US" sz="3600" dirty="0">
                <a:latin typeface="字魂36号-正文宋楷" panose="00000500000000000000" pitchFamily="2" charset="-122"/>
                <a:ea typeface="字魂36号-正文宋楷" panose="00000500000000000000" pitchFamily="2" charset="-122"/>
                <a:cs typeface="钟齐王庆华毛笔简体" panose="02000600000000000000" pitchFamily="2" charset="-122"/>
              </a:endParaRPr>
            </a:p>
          </p:txBody>
        </p:sp>
        <p:sp>
          <p:nvSpPr>
            <p:cNvPr id="24" name="文本框 23"/>
            <p:cNvSpPr txBox="1"/>
            <p:nvPr/>
          </p:nvSpPr>
          <p:spPr>
            <a:xfrm>
              <a:off x="3333491" y="2731249"/>
              <a:ext cx="490220" cy="2540000"/>
            </a:xfrm>
            <a:prstGeom prst="rect">
              <a:avLst/>
            </a:prstGeom>
            <a:noFill/>
          </p:spPr>
          <p:txBody>
            <a:bodyPr vert="eaVert" wrap="square" rtlCol="0">
              <a:spAutoFit/>
            </a:bodyPr>
            <a:lstStyle/>
            <a:p>
              <a:r>
                <a:rPr lang="zh-CN" altLang="en-US" sz="2000" dirty="0">
                  <a:latin typeface="字魂36号-正文宋楷" panose="00000500000000000000" pitchFamily="2" charset="-122"/>
                  <a:ea typeface="字魂36号-正文宋楷" panose="00000500000000000000" pitchFamily="2" charset="-122"/>
                  <a:cs typeface="钟齐王庆华毛笔简体" panose="02000600000000000000" pitchFamily="2" charset="-122"/>
                </a:rPr>
                <a:t>《愚公移山》欣赏</a:t>
              </a:r>
              <a:endParaRPr lang="zh-CN" altLang="en-US" sz="2000" dirty="0">
                <a:latin typeface="字魂36号-正文宋楷" panose="00000500000000000000" pitchFamily="2" charset="-122"/>
                <a:ea typeface="字魂36号-正文宋楷" panose="00000500000000000000" pitchFamily="2" charset="-122"/>
                <a:cs typeface="钟齐王庆华毛笔简体" panose="02000600000000000000" pitchFamily="2" charset="-122"/>
              </a:endParaRPr>
            </a:p>
          </p:txBody>
        </p:sp>
        <p:cxnSp>
          <p:nvCxnSpPr>
            <p:cNvPr id="31" name="直接连接符 30"/>
            <p:cNvCxnSpPr/>
            <p:nvPr/>
          </p:nvCxnSpPr>
          <p:spPr>
            <a:xfrm>
              <a:off x="4115413" y="2088253"/>
              <a:ext cx="0" cy="3052413"/>
            </a:xfrm>
            <a:prstGeom prst="line">
              <a:avLst/>
            </a:prstGeom>
          </p:spPr>
          <p:style>
            <a:lnRef idx="1">
              <a:schemeClr val="dk1"/>
            </a:lnRef>
            <a:fillRef idx="0">
              <a:schemeClr val="dk1"/>
            </a:fillRef>
            <a:effectRef idx="0">
              <a:schemeClr val="dk1"/>
            </a:effectRef>
            <a:fontRef idx="minor">
              <a:schemeClr val="tx1"/>
            </a:fontRef>
          </p:style>
        </p:cxnSp>
      </p:grpSp>
      <p:sp>
        <p:nvSpPr>
          <p:cNvPr id="32" name="文本框 31"/>
          <p:cNvSpPr txBox="1"/>
          <p:nvPr/>
        </p:nvSpPr>
        <p:spPr>
          <a:xfrm>
            <a:off x="9656204" y="605589"/>
            <a:ext cx="1292662" cy="2125579"/>
          </a:xfrm>
          <a:prstGeom prst="rect">
            <a:avLst/>
          </a:prstGeom>
          <a:noFill/>
        </p:spPr>
        <p:txBody>
          <a:bodyPr vert="eaVert" wrap="square" rtlCol="0">
            <a:spAutoFit/>
          </a:bodyPr>
          <a:lstStyle/>
          <a:p>
            <a:r>
              <a:rPr lang="zh-CN" altLang="en-US" sz="7200" spc="-100" dirty="0">
                <a:latin typeface="字魂36号-正文宋楷" panose="00000500000000000000" pitchFamily="2" charset="-122"/>
                <a:ea typeface="字魂36号-正文宋楷" panose="00000500000000000000" pitchFamily="2" charset="-122"/>
              </a:rPr>
              <a:t>目录</a:t>
            </a:r>
            <a:endParaRPr lang="zh-CN" altLang="en-US" sz="7200" spc="-100" dirty="0">
              <a:latin typeface="字魂36号-正文宋楷" panose="00000500000000000000" pitchFamily="2" charset="-122"/>
              <a:ea typeface="字魂36号-正文宋楷" panose="00000500000000000000" pitchFamily="2" charset="-122"/>
            </a:endParaRPr>
          </a:p>
        </p:txBody>
      </p:sp>
      <p:pic>
        <p:nvPicPr>
          <p:cNvPr id="33" name="图片 32"/>
          <p:cNvPicPr>
            <a:picLocks noChangeAspect="1"/>
          </p:cNvPicPr>
          <p:nvPr/>
        </p:nvPicPr>
        <p:blipFill rotWithShape="1">
          <a:blip r:embed="rId3" cstate="print">
            <a:extLst>
              <a:ext uri="{28A0092B-C50C-407E-A947-70E740481C1C}">
                <a14:useLocalDpi xmlns:a14="http://schemas.microsoft.com/office/drawing/2010/main" val="0"/>
              </a:ext>
            </a:extLst>
          </a:blip>
          <a:srcRect l="9917" t="66641" r="49854" b="6539"/>
          <a:stretch>
            <a:fillRect/>
          </a:stretch>
        </p:blipFill>
        <p:spPr>
          <a:xfrm>
            <a:off x="2148499" y="5498432"/>
            <a:ext cx="719664" cy="641440"/>
          </a:xfrm>
          <a:prstGeom prst="rect">
            <a:avLst/>
          </a:prstGeom>
        </p:spPr>
      </p:pic>
      <p:pic>
        <p:nvPicPr>
          <p:cNvPr id="35" name="图片 3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88135" y="1971784"/>
            <a:ext cx="1786739" cy="1786739"/>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000"/>
    </mc:Choice>
    <mc:Fallback>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1000"/>
                                        <p:tgtEl>
                                          <p:spTgt spid="32"/>
                                        </p:tgtEl>
                                      </p:cBhvr>
                                    </p:animEffect>
                                    <p:anim calcmode="lin" valueType="num">
                                      <p:cBhvr>
                                        <p:cTn id="8" dur="1000" fill="hold"/>
                                        <p:tgtEl>
                                          <p:spTgt spid="32"/>
                                        </p:tgtEl>
                                        <p:attrNameLst>
                                          <p:attrName>ppt_x</p:attrName>
                                        </p:attrNameLst>
                                      </p:cBhvr>
                                      <p:tavLst>
                                        <p:tav tm="0">
                                          <p:val>
                                            <p:strVal val="#ppt_x"/>
                                          </p:val>
                                        </p:tav>
                                        <p:tav tm="100000">
                                          <p:val>
                                            <p:strVal val="#ppt_x"/>
                                          </p:val>
                                        </p:tav>
                                      </p:tavLst>
                                    </p:anim>
                                    <p:anim calcmode="lin" valueType="num">
                                      <p:cBhvr>
                                        <p:cTn id="9"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3"/>
                                        </p:tgtEl>
                                        <p:attrNameLst>
                                          <p:attrName>style.visibility</p:attrName>
                                        </p:attrNameLst>
                                      </p:cBhvr>
                                      <p:to>
                                        <p:strVal val="visible"/>
                                      </p:to>
                                    </p:set>
                                    <p:anim calcmode="lin" valueType="num">
                                      <p:cBhvr>
                                        <p:cTn id="14" dur="500" fill="hold"/>
                                        <p:tgtEl>
                                          <p:spTgt spid="33"/>
                                        </p:tgtEl>
                                        <p:attrNameLst>
                                          <p:attrName>ppt_w</p:attrName>
                                        </p:attrNameLst>
                                      </p:cBhvr>
                                      <p:tavLst>
                                        <p:tav tm="0">
                                          <p:val>
                                            <p:fltVal val="0"/>
                                          </p:val>
                                        </p:tav>
                                        <p:tav tm="100000">
                                          <p:val>
                                            <p:strVal val="#ppt_w"/>
                                          </p:val>
                                        </p:tav>
                                      </p:tavLst>
                                    </p:anim>
                                    <p:anim calcmode="lin" valueType="num">
                                      <p:cBhvr>
                                        <p:cTn id="15" dur="500" fill="hold"/>
                                        <p:tgtEl>
                                          <p:spTgt spid="33"/>
                                        </p:tgtEl>
                                        <p:attrNameLst>
                                          <p:attrName>ppt_h</p:attrName>
                                        </p:attrNameLst>
                                      </p:cBhvr>
                                      <p:tavLst>
                                        <p:tav tm="0">
                                          <p:val>
                                            <p:fltVal val="0"/>
                                          </p:val>
                                        </p:tav>
                                        <p:tav tm="100000">
                                          <p:val>
                                            <p:strVal val="#ppt_h"/>
                                          </p:val>
                                        </p:tav>
                                      </p:tavLst>
                                    </p:anim>
                                    <p:animEffect transition="in" filter="fade">
                                      <p:cBhvr>
                                        <p:cTn id="16" dur="500"/>
                                        <p:tgtEl>
                                          <p:spTgt spid="33"/>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fade">
                                      <p:cBhvr>
                                        <p:cTn id="21" dur="1000"/>
                                        <p:tgtEl>
                                          <p:spTgt spid="36"/>
                                        </p:tgtEl>
                                      </p:cBhvr>
                                    </p:animEffect>
                                    <p:anim calcmode="lin" valueType="num">
                                      <p:cBhvr>
                                        <p:cTn id="22" dur="1000" fill="hold"/>
                                        <p:tgtEl>
                                          <p:spTgt spid="36"/>
                                        </p:tgtEl>
                                        <p:attrNameLst>
                                          <p:attrName>ppt_x</p:attrName>
                                        </p:attrNameLst>
                                      </p:cBhvr>
                                      <p:tavLst>
                                        <p:tav tm="0">
                                          <p:val>
                                            <p:strVal val="#ppt_x"/>
                                          </p:val>
                                        </p:tav>
                                        <p:tav tm="100000">
                                          <p:val>
                                            <p:strVal val="#ppt_x"/>
                                          </p:val>
                                        </p:tav>
                                      </p:tavLst>
                                    </p:anim>
                                    <p:anim calcmode="lin" valueType="num">
                                      <p:cBhvr>
                                        <p:cTn id="23"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7"/>
                                        </p:tgtEl>
                                        <p:attrNameLst>
                                          <p:attrName>style.visibility</p:attrName>
                                        </p:attrNameLst>
                                      </p:cBhvr>
                                      <p:to>
                                        <p:strVal val="visible"/>
                                      </p:to>
                                    </p:set>
                                    <p:animEffect transition="in" filter="fade">
                                      <p:cBhvr>
                                        <p:cTn id="28" dur="1000"/>
                                        <p:tgtEl>
                                          <p:spTgt spid="37"/>
                                        </p:tgtEl>
                                      </p:cBhvr>
                                    </p:animEffect>
                                    <p:anim calcmode="lin" valueType="num">
                                      <p:cBhvr>
                                        <p:cTn id="29" dur="1000" fill="hold"/>
                                        <p:tgtEl>
                                          <p:spTgt spid="37"/>
                                        </p:tgtEl>
                                        <p:attrNameLst>
                                          <p:attrName>ppt_x</p:attrName>
                                        </p:attrNameLst>
                                      </p:cBhvr>
                                      <p:tavLst>
                                        <p:tav tm="0">
                                          <p:val>
                                            <p:strVal val="#ppt_x"/>
                                          </p:val>
                                        </p:tav>
                                        <p:tav tm="100000">
                                          <p:val>
                                            <p:strVal val="#ppt_x"/>
                                          </p:val>
                                        </p:tav>
                                      </p:tavLst>
                                    </p:anim>
                                    <p:anim calcmode="lin" valueType="num">
                                      <p:cBhvr>
                                        <p:cTn id="30"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rotWithShape="1">
          <a:blip r:embed="rId1" cstate="print">
            <a:extLst>
              <a:ext uri="{28A0092B-C50C-407E-A947-70E740481C1C}">
                <a14:useLocalDpi xmlns:a14="http://schemas.microsoft.com/office/drawing/2010/main" val="0"/>
              </a:ext>
            </a:extLst>
          </a:blip>
          <a:srcRect r="6890"/>
          <a:stretch>
            <a:fillRect/>
          </a:stretch>
        </p:blipFill>
        <p:spPr>
          <a:xfrm>
            <a:off x="0" y="0"/>
            <a:ext cx="12260179" cy="6858000"/>
          </a:xfrm>
          <a:prstGeom prst="rect">
            <a:avLst/>
          </a:prstGeom>
        </p:spPr>
      </p:pic>
      <p:pic>
        <p:nvPicPr>
          <p:cNvPr id="13" name="图片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6766" y="2221556"/>
            <a:ext cx="5875604" cy="5114125"/>
          </a:xfrm>
          <a:prstGeom prst="rect">
            <a:avLst/>
          </a:prstGeom>
        </p:spPr>
      </p:pic>
      <p:grpSp>
        <p:nvGrpSpPr>
          <p:cNvPr id="15" name="组合 14"/>
          <p:cNvGrpSpPr/>
          <p:nvPr/>
        </p:nvGrpSpPr>
        <p:grpSpPr>
          <a:xfrm>
            <a:off x="5925489" y="0"/>
            <a:ext cx="5245768" cy="5245768"/>
            <a:chOff x="5925489" y="0"/>
            <a:chExt cx="5245768" cy="5245768"/>
          </a:xfrm>
        </p:grpSpPr>
        <p:pic>
          <p:nvPicPr>
            <p:cNvPr id="10" name="图片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25489" y="0"/>
              <a:ext cx="5245768" cy="5245768"/>
            </a:xfrm>
            <a:prstGeom prst="rect">
              <a:avLst/>
            </a:prstGeom>
          </p:spPr>
        </p:pic>
        <p:sp>
          <p:nvSpPr>
            <p:cNvPr id="4" name="文本框 3"/>
            <p:cNvSpPr txBox="1"/>
            <p:nvPr/>
          </p:nvSpPr>
          <p:spPr>
            <a:xfrm>
              <a:off x="7778931" y="1920392"/>
              <a:ext cx="1538883" cy="2187566"/>
            </a:xfrm>
            <a:prstGeom prst="rect">
              <a:avLst/>
            </a:prstGeom>
            <a:noFill/>
          </p:spPr>
          <p:txBody>
            <a:bodyPr vert="eaVert" wrap="square" rtlCol="0">
              <a:spAutoFit/>
            </a:bodyPr>
            <a:lstStyle/>
            <a:p>
              <a:pPr algn="ctr"/>
              <a:r>
                <a:rPr lang="zh-CN" altLang="en-US" sz="8800" dirty="0">
                  <a:solidFill>
                    <a:schemeClr val="bg1"/>
                  </a:solidFill>
                  <a:latin typeface="字魂36号-正文宋楷" panose="00000500000000000000" pitchFamily="2" charset="-122"/>
                  <a:ea typeface="字魂36号-正文宋楷" panose="00000500000000000000" pitchFamily="2" charset="-122"/>
                  <a:cs typeface="+mn-ea"/>
                  <a:sym typeface="字魂36号-正文宋楷" panose="00000500000000000000" pitchFamily="2" charset="-122"/>
                </a:rPr>
                <a:t>壹</a:t>
              </a:r>
              <a:endParaRPr lang="zh-CN" altLang="en-US" sz="8800" dirty="0">
                <a:solidFill>
                  <a:schemeClr val="bg1"/>
                </a:solidFill>
                <a:latin typeface="字魂36号-正文宋楷" panose="00000500000000000000" pitchFamily="2" charset="-122"/>
                <a:ea typeface="字魂36号-正文宋楷" panose="00000500000000000000" pitchFamily="2" charset="-122"/>
                <a:cs typeface="+mn-ea"/>
                <a:sym typeface="字魂36号-正文宋楷" panose="00000500000000000000" pitchFamily="2" charset="-122"/>
              </a:endParaRPr>
            </a:p>
          </p:txBody>
        </p:sp>
      </p:grpSp>
      <p:pic>
        <p:nvPicPr>
          <p:cNvPr id="6" name="图片 5"/>
          <p:cNvPicPr>
            <a:picLocks noChangeAspect="1"/>
          </p:cNvPicPr>
          <p:nvPr/>
        </p:nvPicPr>
        <p:blipFill rotWithShape="1">
          <a:blip r:embed="rId4" cstate="print">
            <a:extLst>
              <a:ext uri="{28A0092B-C50C-407E-A947-70E740481C1C}">
                <a14:useLocalDpi xmlns:a14="http://schemas.microsoft.com/office/drawing/2010/main" val="0"/>
              </a:ext>
            </a:extLst>
          </a:blip>
          <a:srcRect l="9917" t="66641" r="49854" b="6539"/>
          <a:stretch>
            <a:fillRect/>
          </a:stretch>
        </p:blipFill>
        <p:spPr>
          <a:xfrm>
            <a:off x="4043719" y="4925048"/>
            <a:ext cx="719664" cy="641440"/>
          </a:xfrm>
          <a:prstGeom prst="rect">
            <a:avLst/>
          </a:prstGeom>
        </p:spPr>
      </p:pic>
      <p:pic>
        <p:nvPicPr>
          <p:cNvPr id="7" name="图片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34061" y="134781"/>
            <a:ext cx="2249400" cy="2249400"/>
          </a:xfrm>
          <a:prstGeom prst="rect">
            <a:avLst/>
          </a:prstGeom>
        </p:spPr>
      </p:pic>
      <p:pic>
        <p:nvPicPr>
          <p:cNvPr id="8" name="图片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00281" y="3189478"/>
            <a:ext cx="3497697" cy="3497697"/>
          </a:xfrm>
          <a:prstGeom prst="rect">
            <a:avLst/>
          </a:prstGeom>
        </p:spPr>
      </p:pic>
      <p:sp>
        <p:nvSpPr>
          <p:cNvPr id="2" name="文本框 1"/>
          <p:cNvSpPr txBox="1"/>
          <p:nvPr/>
        </p:nvSpPr>
        <p:spPr>
          <a:xfrm>
            <a:off x="5572760" y="725170"/>
            <a:ext cx="798195" cy="4199890"/>
          </a:xfrm>
          <a:prstGeom prst="rect">
            <a:avLst/>
          </a:prstGeom>
          <a:noFill/>
        </p:spPr>
        <p:txBody>
          <a:bodyPr vert="eaVert" wrap="square" rtlCol="0">
            <a:spAutoFit/>
          </a:bodyPr>
          <a:p>
            <a:r>
              <a:rPr lang="zh-CN" altLang="en-US" sz="4000" dirty="0">
                <a:latin typeface="字魂36号-正文宋楷" panose="00000500000000000000" pitchFamily="2" charset="-122"/>
                <a:ea typeface="字魂36号-正文宋楷" panose="00000500000000000000" pitchFamily="2" charset="-122"/>
                <a:cs typeface="钟齐王庆华毛笔简体" panose="02000600000000000000" pitchFamily="2" charset="-122"/>
              </a:rPr>
              <a:t>《愚公移山》欣赏</a:t>
            </a:r>
            <a:endParaRPr lang="zh-CN" altLang="en-US" sz="4000" dirty="0">
              <a:latin typeface="字魂36号-正文宋楷" panose="00000500000000000000" pitchFamily="2" charset="-122"/>
              <a:ea typeface="字魂36号-正文宋楷" panose="00000500000000000000" pitchFamily="2" charset="-122"/>
              <a:cs typeface="钟齐王庆华毛笔简体" panose="02000600000000000000"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2000" advTm="3000"/>
    </mc:Choice>
    <mc:Fallback>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fade">
                                      <p:cBhvr>
                                        <p:cTn id="35" dur="1000"/>
                                        <p:tgtEl>
                                          <p:spTgt spid="2"/>
                                        </p:tgtEl>
                                      </p:cBhvr>
                                    </p:animEffect>
                                    <p:anim calcmode="lin" valueType="num">
                                      <p:cBhvr>
                                        <p:cTn id="36" dur="1000" fill="hold"/>
                                        <p:tgtEl>
                                          <p:spTgt spid="2"/>
                                        </p:tgtEl>
                                        <p:attrNameLst>
                                          <p:attrName>ppt_x</p:attrName>
                                        </p:attrNameLst>
                                      </p:cBhvr>
                                      <p:tavLst>
                                        <p:tav tm="0">
                                          <p:val>
                                            <p:strVal val="#ppt_x"/>
                                          </p:val>
                                        </p:tav>
                                        <p:tav tm="100000">
                                          <p:val>
                                            <p:strVal val="#ppt_x"/>
                                          </p:val>
                                        </p:tav>
                                      </p:tavLst>
                                    </p:anim>
                                    <p:anim calcmode="lin" valueType="num">
                                      <p:cBhvr>
                                        <p:cTn id="3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278990" y="4097047"/>
            <a:ext cx="3419370" cy="2976219"/>
          </a:xfrm>
          <a:prstGeom prst="rect">
            <a:avLst/>
          </a:prstGeom>
        </p:spPr>
      </p:pic>
      <p:sp>
        <p:nvSpPr>
          <p:cNvPr id="4" name="内容占位符 3"/>
          <p:cNvSpPr>
            <a:spLocks noGrp="1"/>
          </p:cNvSpPr>
          <p:nvPr>
            <p:ph idx="1"/>
          </p:nvPr>
        </p:nvSpPr>
        <p:spPr>
          <a:xfrm>
            <a:off x="414020" y="822960"/>
            <a:ext cx="9310370" cy="5544820"/>
          </a:xfrm>
          <a:solidFill>
            <a:schemeClr val="bg1"/>
          </a:solidFill>
        </p:spPr>
        <p:txBody>
          <a:bodyPr>
            <a:normAutofit lnSpcReduction="10000"/>
          </a:bodyPr>
          <a:p>
            <a:pPr fontAlgn="auto">
              <a:lnSpc>
                <a:spcPct val="100000"/>
              </a:lnSpc>
            </a:pPr>
            <a:r>
              <a:rPr lang="en-US" altLang="zh-CN" sz="2400">
                <a:latin typeface="Times New Roman" panose="02020603050405020304" charset="0"/>
                <a:cs typeface="Times New Roman" panose="02020603050405020304" charset="0"/>
              </a:rPr>
              <a:t>    </a:t>
            </a:r>
            <a:r>
              <a:rPr lang="en-US" sz="2400">
                <a:latin typeface="Times New Roman" panose="02020603050405020304" charset="0"/>
                <a:cs typeface="Times New Roman" panose="02020603050405020304" charset="0"/>
              </a:rPr>
              <a:t>The Foolish Old Man,</a:t>
            </a:r>
            <a:r>
              <a:rPr sz="2400">
                <a:latin typeface="Times New Roman" panose="02020603050405020304" charset="0"/>
                <a:cs typeface="Times New Roman" panose="02020603050405020304" charset="0"/>
              </a:rPr>
              <a:t> </a:t>
            </a:r>
            <a:r>
              <a:rPr lang="en-US" sz="2400">
                <a:latin typeface="Times New Roman" panose="02020603050405020304" charset="0"/>
                <a:cs typeface="Times New Roman" panose="02020603050405020304" charset="0"/>
              </a:rPr>
              <a:t>o</a:t>
            </a:r>
            <a:r>
              <a:rPr sz="2400">
                <a:latin typeface="Times New Roman" panose="02020603050405020304" charset="0"/>
                <a:cs typeface="Times New Roman" panose="02020603050405020304" charset="0"/>
              </a:rPr>
              <a:t>ver 90 years old as he was, was still in good health and enjoying his time in the big family with many children and grandchildren. With lovely kids and friendly neighbors, he led a simple happy life.</a:t>
            </a:r>
            <a:endParaRPr sz="2400">
              <a:latin typeface="Times New Roman" panose="02020603050405020304" charset="0"/>
              <a:cs typeface="Times New Roman" panose="02020603050405020304" charset="0"/>
            </a:endParaRPr>
          </a:p>
          <a:p>
            <a:pPr fontAlgn="auto">
              <a:lnSpc>
                <a:spcPct val="100000"/>
              </a:lnSpc>
            </a:pPr>
            <a:r>
              <a:rPr sz="2400">
                <a:latin typeface="Times New Roman" panose="02020603050405020304" charset="0"/>
                <a:cs typeface="Times New Roman" panose="02020603050405020304" charset="0"/>
              </a:rPr>
              <a:t>    Only one thing annoyed him: two </a:t>
            </a:r>
            <a:r>
              <a:rPr lang="en-US" sz="2400">
                <a:latin typeface="Times New Roman" panose="02020603050405020304" charset="0"/>
                <a:cs typeface="Times New Roman" panose="02020603050405020304" charset="0"/>
              </a:rPr>
              <a:t>huge</a:t>
            </a:r>
            <a:r>
              <a:rPr sz="2400">
                <a:latin typeface="Times New Roman" panose="02020603050405020304" charset="0"/>
                <a:cs typeface="Times New Roman" panose="02020603050405020304" charset="0"/>
              </a:rPr>
              <a:t> mountains </a:t>
            </a:r>
            <a:r>
              <a:rPr lang="en-US" sz="2400">
                <a:latin typeface="Times New Roman" panose="02020603050405020304" charset="0"/>
                <a:cs typeface="Times New Roman" panose="02020603050405020304" charset="0"/>
              </a:rPr>
              <a:t>lay directly</a:t>
            </a:r>
            <a:r>
              <a:rPr sz="2400">
                <a:latin typeface="Times New Roman" panose="02020603050405020304" charset="0"/>
                <a:cs typeface="Times New Roman" panose="02020603050405020304" charset="0"/>
              </a:rPr>
              <a:t> in front of his house</a:t>
            </a:r>
            <a:r>
              <a:rPr lang="en-US" sz="2400">
                <a:latin typeface="Times New Roman" panose="02020603050405020304" charset="0"/>
                <a:cs typeface="Times New Roman" panose="02020603050405020304" charset="0"/>
              </a:rPr>
              <a:t>. One was the </a:t>
            </a:r>
            <a:r>
              <a:rPr lang="en-US" sz="2400">
                <a:latin typeface="Times New Roman" panose="02020603050405020304" charset="0"/>
                <a:cs typeface="Times New Roman" panose="02020603050405020304" charset="0"/>
                <a:sym typeface="+mn-ea"/>
              </a:rPr>
              <a:t>Mountain </a:t>
            </a:r>
            <a:r>
              <a:rPr lang="en-US" sz="2400">
                <a:latin typeface="Times New Roman" panose="02020603050405020304" charset="0"/>
                <a:cs typeface="Times New Roman" panose="02020603050405020304" charset="0"/>
              </a:rPr>
              <a:t>Taihang, the other the Mountain </a:t>
            </a:r>
            <a:r>
              <a:rPr lang="en-US" sz="2400">
                <a:latin typeface="Times New Roman" panose="02020603050405020304" charset="0"/>
                <a:cs typeface="Times New Roman" panose="02020603050405020304" charset="0"/>
                <a:sym typeface="+mn-ea"/>
              </a:rPr>
              <a:t>Wangwu</a:t>
            </a:r>
            <a:r>
              <a:rPr lang="en-US" sz="2400">
                <a:latin typeface="Times New Roman" panose="02020603050405020304" charset="0"/>
                <a:cs typeface="Times New Roman" panose="02020603050405020304" charset="0"/>
              </a:rPr>
              <a:t>.</a:t>
            </a:r>
            <a:r>
              <a:rPr sz="2400">
                <a:latin typeface="Times New Roman" panose="02020603050405020304" charset="0"/>
                <a:cs typeface="Times New Roman" panose="02020603050405020304" charset="0"/>
              </a:rPr>
              <a:t> </a:t>
            </a:r>
            <a:r>
              <a:rPr lang="en-US" sz="2400">
                <a:latin typeface="Times New Roman" panose="02020603050405020304" charset="0"/>
                <a:cs typeface="Times New Roman" panose="02020603050405020304" charset="0"/>
              </a:rPr>
              <a:t>E</a:t>
            </a:r>
            <a:r>
              <a:rPr sz="2400">
                <a:latin typeface="Times New Roman" panose="02020603050405020304" charset="0"/>
                <a:cs typeface="Times New Roman" panose="02020603050405020304" charset="0"/>
              </a:rPr>
              <a:t>veryone in the family had to </a:t>
            </a:r>
            <a:r>
              <a:rPr lang="en-US" sz="2400">
                <a:latin typeface="Times New Roman" panose="02020603050405020304" charset="0"/>
                <a:cs typeface="Times New Roman" panose="02020603050405020304" charset="0"/>
              </a:rPr>
              <a:t>take a long detour</a:t>
            </a:r>
            <a:r>
              <a:rPr sz="2400">
                <a:latin typeface="Times New Roman" panose="02020603050405020304" charset="0"/>
                <a:cs typeface="Times New Roman" panose="02020603050405020304" charset="0"/>
              </a:rPr>
              <a:t> </a:t>
            </a:r>
            <a:r>
              <a:rPr lang="en-US" sz="2400">
                <a:latin typeface="Times New Roman" panose="02020603050405020304" charset="0"/>
                <a:cs typeface="Times New Roman" panose="02020603050405020304" charset="0"/>
              </a:rPr>
              <a:t>whenever they went out</a:t>
            </a:r>
            <a:r>
              <a:rPr sz="2400">
                <a:latin typeface="Times New Roman" panose="02020603050405020304" charset="0"/>
                <a:cs typeface="Times New Roman" panose="02020603050405020304" charset="0"/>
              </a:rPr>
              <a:t>.</a:t>
            </a:r>
            <a:endParaRPr sz="2400">
              <a:latin typeface="Times New Roman" panose="02020603050405020304" charset="0"/>
              <a:cs typeface="Times New Roman" panose="02020603050405020304" charset="0"/>
            </a:endParaRPr>
          </a:p>
          <a:p>
            <a:pPr fontAlgn="auto">
              <a:lnSpc>
                <a:spcPct val="100000"/>
              </a:lnSpc>
            </a:pPr>
            <a:r>
              <a:rPr sz="2400">
                <a:latin typeface="Times New Roman" panose="02020603050405020304" charset="0"/>
                <a:cs typeface="Times New Roman" panose="02020603050405020304" charset="0"/>
              </a:rPr>
              <a:t>    </a:t>
            </a:r>
            <a:r>
              <a:rPr lang="en-US" sz="2400">
                <a:latin typeface="Times New Roman" panose="02020603050405020304" charset="0"/>
                <a:cs typeface="Times New Roman" panose="02020603050405020304" charset="0"/>
              </a:rPr>
              <a:t>To get rid of this inconvenience, o</a:t>
            </a:r>
            <a:r>
              <a:rPr sz="2400">
                <a:latin typeface="Times New Roman" panose="02020603050405020304" charset="0"/>
                <a:cs typeface="Times New Roman" panose="02020603050405020304" charset="0"/>
              </a:rPr>
              <a:t>ne day </a:t>
            </a:r>
            <a:r>
              <a:rPr lang="en-US" sz="2400">
                <a:latin typeface="Times New Roman" panose="02020603050405020304" charset="0"/>
                <a:cs typeface="Times New Roman" panose="02020603050405020304" charset="0"/>
                <a:sym typeface="+mn-ea"/>
              </a:rPr>
              <a:t>the Foolish Old Man</a:t>
            </a:r>
            <a:r>
              <a:rPr sz="2400">
                <a:latin typeface="Times New Roman" panose="02020603050405020304" charset="0"/>
                <a:cs typeface="Times New Roman" panose="02020603050405020304" charset="0"/>
              </a:rPr>
              <a:t> said to the rest of the family. "I've been thinking for a long time. I will move the mountains. Are you going to join me?"</a:t>
            </a:r>
            <a:endParaRPr sz="2400">
              <a:latin typeface="Times New Roman" panose="02020603050405020304" charset="0"/>
              <a:cs typeface="Times New Roman" panose="02020603050405020304" charset="0"/>
            </a:endParaRPr>
          </a:p>
          <a:p>
            <a:pPr fontAlgn="auto">
              <a:lnSpc>
                <a:spcPct val="100000"/>
              </a:lnSpc>
            </a:pPr>
            <a:r>
              <a:rPr sz="2400">
                <a:latin typeface="Times New Roman" panose="02020603050405020304" charset="0"/>
                <a:cs typeface="Times New Roman" panose="02020603050405020304" charset="0"/>
              </a:rPr>
              <a:t>    They all nodded, except his wife, who asked, "Where can we put the mountain rocks?" </a:t>
            </a:r>
            <a:endParaRPr sz="2400">
              <a:latin typeface="Times New Roman" panose="02020603050405020304" charset="0"/>
              <a:cs typeface="Times New Roman" panose="02020603050405020304" charset="0"/>
            </a:endParaRPr>
          </a:p>
          <a:p>
            <a:pPr fontAlgn="auto">
              <a:lnSpc>
                <a:spcPct val="100000"/>
              </a:lnSpc>
            </a:pPr>
            <a:r>
              <a:rPr sz="2400">
                <a:latin typeface="Times New Roman" panose="02020603050405020304" charset="0"/>
                <a:cs typeface="Times New Roman" panose="02020603050405020304" charset="0"/>
              </a:rPr>
              <a:t>    He answered </a:t>
            </a:r>
            <a:r>
              <a:rPr lang="en-US" sz="2400">
                <a:latin typeface="Times New Roman" panose="02020603050405020304" charset="0"/>
                <a:cs typeface="Times New Roman" panose="02020603050405020304" charset="0"/>
              </a:rPr>
              <a:t>definitely</a:t>
            </a:r>
            <a:r>
              <a:rPr sz="2400">
                <a:latin typeface="Times New Roman" panose="02020603050405020304" charset="0"/>
                <a:cs typeface="Times New Roman" panose="02020603050405020304" charset="0"/>
              </a:rPr>
              <a:t>, "We can dump them in the sea!"</a:t>
            </a:r>
            <a:r>
              <a:rPr lang="zh-CN" altLang="en-US" sz="2400">
                <a:latin typeface="Times New Roman" panose="02020603050405020304" charset="0"/>
                <a:cs typeface="Times New Roman" panose="02020603050405020304" charset="0"/>
              </a:rPr>
              <a:t>  </a:t>
            </a:r>
            <a:endParaRPr lang="zh-CN" altLang="en-US" sz="2400">
              <a:latin typeface="Times New Roman" panose="02020603050405020304" charset="0"/>
              <a:cs typeface="Times New Roman" panose="02020603050405020304" charset="0"/>
            </a:endParaRPr>
          </a:p>
          <a:p>
            <a:pPr marL="0" indent="0" fontAlgn="auto">
              <a:lnSpc>
                <a:spcPct val="100000"/>
              </a:lnSpc>
              <a:buNone/>
            </a:pPr>
            <a:endParaRPr lang="zh-CN" altLang="en-US" sz="2400">
              <a:latin typeface="Times New Roman" panose="02020603050405020304" charset="0"/>
              <a:cs typeface="Times New Roman" panose="02020603050405020304" charset="0"/>
            </a:endParaRPr>
          </a:p>
          <a:p>
            <a:pPr fontAlgn="auto">
              <a:lnSpc>
                <a:spcPct val="100000"/>
              </a:lnSpc>
            </a:pPr>
            <a:endParaRPr lang="zh-CN" altLang="en-US" sz="2400">
              <a:latin typeface="Times New Roman" panose="02020603050405020304" charset="0"/>
              <a:cs typeface="Times New Roman" panose="02020603050405020304" charset="0"/>
            </a:endParaRPr>
          </a:p>
          <a:p>
            <a:pPr fontAlgn="auto">
              <a:lnSpc>
                <a:spcPct val="100000"/>
              </a:lnSpc>
            </a:pPr>
            <a:endParaRPr lang="zh-CN" altLang="en-US" sz="2400">
              <a:latin typeface="Times New Roman" panose="02020603050405020304" charset="0"/>
              <a:cs typeface="Times New Roman" panose="02020603050405020304" charset="0"/>
            </a:endParaRPr>
          </a:p>
        </p:txBody>
      </p:sp>
      <p:sp>
        <p:nvSpPr>
          <p:cNvPr id="6" name="文本框 5"/>
          <p:cNvSpPr txBox="1"/>
          <p:nvPr/>
        </p:nvSpPr>
        <p:spPr>
          <a:xfrm>
            <a:off x="11324590" y="1130300"/>
            <a:ext cx="459740" cy="2428875"/>
          </a:xfrm>
          <a:prstGeom prst="rect">
            <a:avLst/>
          </a:prstGeom>
          <a:noFill/>
        </p:spPr>
        <p:txBody>
          <a:bodyPr vert="eaVert" wrap="square" rtlCol="0">
            <a:spAutoFit/>
          </a:bodyPr>
          <a:p>
            <a:r>
              <a:rPr lang="en-US" altLang="zh-CN"/>
              <a:t>Beginning--</a:t>
            </a:r>
            <a:r>
              <a:rPr lang="zh-CN" altLang="en-US"/>
              <a:t>故事起因</a:t>
            </a:r>
            <a:endParaRPr lang="zh-CN" altLang="en-US"/>
          </a:p>
        </p:txBody>
      </p:sp>
      <p:sp>
        <p:nvSpPr>
          <p:cNvPr id="3" name="文本框 2"/>
          <p:cNvSpPr txBox="1"/>
          <p:nvPr/>
        </p:nvSpPr>
        <p:spPr>
          <a:xfrm>
            <a:off x="200025" y="362585"/>
            <a:ext cx="9738995" cy="460375"/>
          </a:xfrm>
          <a:prstGeom prst="rect">
            <a:avLst/>
          </a:prstGeom>
          <a:noFill/>
        </p:spPr>
        <p:txBody>
          <a:bodyPr wrap="square" rtlCol="0">
            <a:spAutoFit/>
          </a:bodyPr>
          <a:p>
            <a:pPr algn="ctr"/>
            <a:r>
              <a:rPr lang="en-US" altLang="zh-CN" sz="2400" b="1">
                <a:latin typeface="Times New Roman" panose="02020603050405020304" charset="0"/>
                <a:cs typeface="Times New Roman" panose="02020603050405020304" charset="0"/>
              </a:rPr>
              <a:t>The Foolish Old Man Who Moved the Mountains</a:t>
            </a:r>
            <a:endParaRPr lang="en-US" altLang="zh-CN" sz="2400" b="1">
              <a:latin typeface="Times New Roman" panose="02020603050405020304" charset="0"/>
              <a:cs typeface="Times New Roman" panose="02020603050405020304" charset="0"/>
            </a:endParaRPr>
          </a:p>
        </p:txBody>
      </p:sp>
    </p:spTree>
  </p:cSld>
  <p:clrMapOvr>
    <a:masterClrMapping/>
  </p:clrMapOvr>
  <mc:AlternateContent xmlns:mc="http://schemas.openxmlformats.org/markup-compatibility/2006">
    <mc:Choice xmlns:p14="http://schemas.microsoft.com/office/powerpoint/2010/main" Requires="p14">
      <p:transition spd="slow" p14:dur="2000" advTm="3000"/>
    </mc:Choice>
    <mc:Fallback>
      <p:transition spd="slow" advTm="3000"/>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263115" y="4097047"/>
            <a:ext cx="3419370" cy="2976219"/>
          </a:xfrm>
          <a:prstGeom prst="rect">
            <a:avLst/>
          </a:prstGeom>
        </p:spPr>
      </p:pic>
      <p:sp>
        <p:nvSpPr>
          <p:cNvPr id="4" name="内容占位符 3"/>
          <p:cNvSpPr>
            <a:spLocks noGrp="1"/>
          </p:cNvSpPr>
          <p:nvPr>
            <p:ph idx="1"/>
          </p:nvPr>
        </p:nvSpPr>
        <p:spPr>
          <a:xfrm>
            <a:off x="444500" y="744220"/>
            <a:ext cx="9015095" cy="5575300"/>
          </a:xfrm>
          <a:solidFill>
            <a:schemeClr val="bg1"/>
          </a:solidFill>
        </p:spPr>
        <p:txBody>
          <a:bodyPr>
            <a:normAutofit lnSpcReduction="10000"/>
          </a:bodyPr>
          <a:p>
            <a:pPr algn="l" fontAlgn="auto">
              <a:lnSpc>
                <a:spcPct val="100000"/>
              </a:lnSpc>
            </a:pPr>
            <a:r>
              <a:rPr lang="en-US" altLang="zh-CN" sz="2400">
                <a:solidFill>
                  <a:schemeClr val="tx1"/>
                </a:solidFill>
                <a:latin typeface="Times New Roman" panose="02020603050405020304" charset="0"/>
                <a:cs typeface="Times New Roman" panose="02020603050405020304" charset="0"/>
              </a:rPr>
              <a:t>    </a:t>
            </a:r>
            <a:r>
              <a:rPr lang="en-US" altLang="zh-CN" sz="2400">
                <a:solidFill>
                  <a:schemeClr val="tx1"/>
                </a:solidFill>
                <a:latin typeface="Times New Roman" panose="02020603050405020304" charset="0"/>
                <a:cs typeface="Times New Roman" panose="02020603050405020304" charset="0"/>
                <a:sym typeface="+mn-ea"/>
              </a:rPr>
              <a:t> </a:t>
            </a:r>
            <a:r>
              <a:rPr sz="2400">
                <a:solidFill>
                  <a:schemeClr val="tx1"/>
                </a:solidFill>
                <a:latin typeface="Times New Roman" panose="02020603050405020304" charset="0"/>
                <a:cs typeface="Times New Roman" panose="02020603050405020304" charset="0"/>
                <a:sym typeface="+mn-ea"/>
              </a:rPr>
              <a:t>He started to work the next day. Everyone in the family pitched in, men digging and carting while women delivering food and supplies.</a:t>
            </a:r>
            <a:endParaRPr sz="2400">
              <a:solidFill>
                <a:schemeClr val="tx1"/>
              </a:solidFill>
              <a:latin typeface="Times New Roman" panose="02020603050405020304" charset="0"/>
              <a:cs typeface="Times New Roman" panose="02020603050405020304" charset="0"/>
            </a:endParaRPr>
          </a:p>
          <a:p>
            <a:pPr algn="l" fontAlgn="auto">
              <a:lnSpc>
                <a:spcPct val="100000"/>
              </a:lnSpc>
            </a:pPr>
            <a:r>
              <a:rPr sz="2400">
                <a:solidFill>
                  <a:schemeClr val="tx1"/>
                </a:solidFill>
                <a:latin typeface="Times New Roman" panose="02020603050405020304" charset="0"/>
                <a:cs typeface="Times New Roman" panose="02020603050405020304" charset="0"/>
                <a:sym typeface="+mn-ea"/>
              </a:rPr>
              <a:t>     The sea was so far away from their home that it would take a whole year to cart the rocks to the sea and come back on foot.</a:t>
            </a:r>
            <a:endParaRPr sz="2400">
              <a:solidFill>
                <a:schemeClr val="tx1"/>
              </a:solidFill>
              <a:latin typeface="Times New Roman" panose="02020603050405020304" charset="0"/>
              <a:cs typeface="Times New Roman" panose="02020603050405020304" charset="0"/>
            </a:endParaRPr>
          </a:p>
          <a:p>
            <a:pPr algn="l" fontAlgn="auto">
              <a:lnSpc>
                <a:spcPct val="100000"/>
              </a:lnSpc>
            </a:pPr>
            <a:r>
              <a:rPr sz="2400">
                <a:solidFill>
                  <a:schemeClr val="tx1"/>
                </a:solidFill>
                <a:latin typeface="Times New Roman" panose="02020603050405020304" charset="0"/>
                <a:cs typeface="Times New Roman" panose="02020603050405020304" charset="0"/>
                <a:sym typeface="+mn-ea"/>
              </a:rPr>
              <a:t>      A neighbor's boy, about six or seven years old, also joined the team. Young as he was, he was eager to help and worked hard with </a:t>
            </a:r>
            <a:r>
              <a:rPr lang="en-US" sz="2400">
                <a:latin typeface="Times New Roman" panose="02020603050405020304" charset="0"/>
                <a:cs typeface="Times New Roman" panose="02020603050405020304" charset="0"/>
                <a:sym typeface="+mn-ea"/>
              </a:rPr>
              <a:t>the Foolish Old Man</a:t>
            </a:r>
            <a:r>
              <a:rPr sz="2400">
                <a:solidFill>
                  <a:schemeClr val="tx1"/>
                </a:solidFill>
                <a:latin typeface="Times New Roman" panose="02020603050405020304" charset="0"/>
                <a:cs typeface="Times New Roman" panose="02020603050405020304" charset="0"/>
                <a:sym typeface="+mn-ea"/>
              </a:rPr>
              <a:t>'s grandchildren to cart the rocks.</a:t>
            </a:r>
            <a:endParaRPr sz="2400">
              <a:solidFill>
                <a:schemeClr val="tx1"/>
              </a:solidFill>
              <a:latin typeface="Times New Roman" panose="02020603050405020304" charset="0"/>
              <a:cs typeface="Times New Roman" panose="02020603050405020304" charset="0"/>
            </a:endParaRPr>
          </a:p>
          <a:p>
            <a:pPr algn="l" fontAlgn="auto">
              <a:lnSpc>
                <a:spcPct val="100000"/>
              </a:lnSpc>
            </a:pPr>
            <a:r>
              <a:rPr sz="2400">
                <a:solidFill>
                  <a:schemeClr val="tx1"/>
                </a:solidFill>
                <a:latin typeface="Times New Roman" panose="02020603050405020304" charset="0"/>
                <a:cs typeface="Times New Roman" panose="02020603050405020304" charset="0"/>
                <a:sym typeface="+mn-ea"/>
              </a:rPr>
              <a:t>      Another old man in the village, </a:t>
            </a:r>
            <a:r>
              <a:rPr lang="en-US" sz="2400">
                <a:latin typeface="Times New Roman" panose="02020603050405020304" charset="0"/>
                <a:cs typeface="Times New Roman" panose="02020603050405020304" charset="0"/>
                <a:sym typeface="+mn-ea"/>
              </a:rPr>
              <a:t>the Wise Old Man</a:t>
            </a:r>
            <a:r>
              <a:rPr sz="2400">
                <a:solidFill>
                  <a:schemeClr val="tx1"/>
                </a:solidFill>
                <a:latin typeface="Times New Roman" panose="02020603050405020304" charset="0"/>
                <a:cs typeface="Times New Roman" panose="02020603050405020304" charset="0"/>
                <a:sym typeface="+mn-ea"/>
              </a:rPr>
              <a:t>, thought </a:t>
            </a:r>
            <a:r>
              <a:rPr lang="en-US" sz="2400">
                <a:latin typeface="Times New Roman" panose="02020603050405020304" charset="0"/>
                <a:cs typeface="Times New Roman" panose="02020603050405020304" charset="0"/>
                <a:sym typeface="+mn-ea"/>
              </a:rPr>
              <a:t>the Foolish Old Man</a:t>
            </a:r>
            <a:r>
              <a:rPr sz="2400">
                <a:solidFill>
                  <a:schemeClr val="tx1"/>
                </a:solidFill>
                <a:latin typeface="Times New Roman" panose="02020603050405020304" charset="0"/>
                <a:cs typeface="Times New Roman" panose="02020603050405020304" charset="0"/>
                <a:sym typeface="+mn-ea"/>
              </a:rPr>
              <a:t> was making a rod for his own back and laughed at him.</a:t>
            </a:r>
            <a:endParaRPr sz="2400">
              <a:solidFill>
                <a:schemeClr val="tx1"/>
              </a:solidFill>
              <a:latin typeface="Times New Roman" panose="02020603050405020304" charset="0"/>
              <a:cs typeface="Times New Roman" panose="02020603050405020304" charset="0"/>
            </a:endParaRPr>
          </a:p>
          <a:p>
            <a:pPr algn="l" fontAlgn="auto">
              <a:lnSpc>
                <a:spcPct val="100000"/>
              </a:lnSpc>
            </a:pPr>
            <a:r>
              <a:rPr sz="2400">
                <a:solidFill>
                  <a:schemeClr val="tx1"/>
                </a:solidFill>
                <a:latin typeface="Times New Roman" panose="02020603050405020304" charset="0"/>
                <a:cs typeface="Times New Roman" panose="02020603050405020304" charset="0"/>
                <a:sym typeface="+mn-ea"/>
              </a:rPr>
              <a:t>     </a:t>
            </a:r>
            <a:r>
              <a:rPr lang="en-US" sz="2400">
                <a:latin typeface="Times New Roman" panose="02020603050405020304" charset="0"/>
                <a:cs typeface="Times New Roman" panose="02020603050405020304" charset="0"/>
                <a:sym typeface="+mn-ea"/>
              </a:rPr>
              <a:t>The Wise Old Man</a:t>
            </a:r>
            <a:r>
              <a:rPr sz="2400">
                <a:solidFill>
                  <a:schemeClr val="tx1"/>
                </a:solidFill>
                <a:latin typeface="Times New Roman" panose="02020603050405020304" charset="0"/>
                <a:cs typeface="Times New Roman" panose="02020603050405020304" charset="0"/>
                <a:sym typeface="+mn-ea"/>
              </a:rPr>
              <a:t> said to </a:t>
            </a:r>
            <a:r>
              <a:rPr lang="en-US" sz="2400">
                <a:latin typeface="Times New Roman" panose="02020603050405020304" charset="0"/>
                <a:cs typeface="Times New Roman" panose="02020603050405020304" charset="0"/>
                <a:sym typeface="+mn-ea"/>
              </a:rPr>
              <a:t>the Foolish Old Man</a:t>
            </a:r>
            <a:r>
              <a:rPr sz="2400">
                <a:solidFill>
                  <a:schemeClr val="tx1"/>
                </a:solidFill>
                <a:latin typeface="Times New Roman" panose="02020603050405020304" charset="0"/>
                <a:cs typeface="Times New Roman" panose="02020603050405020304" charset="0"/>
                <a:sym typeface="+mn-ea"/>
              </a:rPr>
              <a:t>, "</a:t>
            </a:r>
            <a:r>
              <a:rPr lang="en-US" sz="2400">
                <a:solidFill>
                  <a:schemeClr val="tx1"/>
                </a:solidFill>
                <a:latin typeface="Times New Roman" panose="02020603050405020304" charset="0"/>
                <a:cs typeface="Times New Roman" panose="02020603050405020304" charset="0"/>
                <a:sym typeface="+mn-ea"/>
              </a:rPr>
              <a:t>You're really too foolish! With the few years and little strength that you still have, you wouldn't even be able to fell a tree on the mountain. How can you possibly move all the soil and rocks?"</a:t>
            </a:r>
            <a:endParaRPr sz="2400">
              <a:solidFill>
                <a:schemeClr val="tx1"/>
              </a:solidFill>
              <a:latin typeface="Times New Roman" panose="02020603050405020304" charset="0"/>
              <a:cs typeface="Times New Roman" panose="02020603050405020304" charset="0"/>
              <a:sym typeface="+mn-ea"/>
            </a:endParaRPr>
          </a:p>
        </p:txBody>
      </p:sp>
      <p:sp>
        <p:nvSpPr>
          <p:cNvPr id="6" name="文本框 5"/>
          <p:cNvSpPr txBox="1"/>
          <p:nvPr/>
        </p:nvSpPr>
        <p:spPr>
          <a:xfrm>
            <a:off x="11324590" y="1130300"/>
            <a:ext cx="459740" cy="3164205"/>
          </a:xfrm>
          <a:prstGeom prst="rect">
            <a:avLst/>
          </a:prstGeom>
          <a:noFill/>
        </p:spPr>
        <p:txBody>
          <a:bodyPr vert="eaVert" wrap="square" rtlCol="0">
            <a:spAutoFit/>
          </a:bodyPr>
          <a:p>
            <a:r>
              <a:rPr lang="en-US" altLang="zh-CN"/>
              <a:t>Developing--</a:t>
            </a:r>
            <a:r>
              <a:rPr lang="zh-CN" altLang="en-US"/>
              <a:t>故事经过</a:t>
            </a:r>
            <a:endParaRPr lang="zh-CN" altLang="en-US"/>
          </a:p>
        </p:txBody>
      </p:sp>
      <p:sp>
        <p:nvSpPr>
          <p:cNvPr id="3" name="文本框 2"/>
          <p:cNvSpPr txBox="1"/>
          <p:nvPr/>
        </p:nvSpPr>
        <p:spPr>
          <a:xfrm>
            <a:off x="200025" y="189865"/>
            <a:ext cx="9738995" cy="460375"/>
          </a:xfrm>
          <a:prstGeom prst="rect">
            <a:avLst/>
          </a:prstGeom>
          <a:noFill/>
        </p:spPr>
        <p:txBody>
          <a:bodyPr wrap="square" rtlCol="0">
            <a:spAutoFit/>
          </a:bodyPr>
          <a:p>
            <a:pPr algn="ctr"/>
            <a:r>
              <a:rPr lang="en-US" altLang="zh-CN" sz="2400" b="1">
                <a:latin typeface="Times New Roman" panose="02020603050405020304" charset="0"/>
                <a:cs typeface="Times New Roman" panose="02020603050405020304" charset="0"/>
              </a:rPr>
              <a:t>The Foolish Old Man Who Moved the Mountains</a:t>
            </a:r>
            <a:endParaRPr lang="en-US" altLang="zh-CN" sz="2400" b="1">
              <a:latin typeface="Times New Roman" panose="02020603050405020304" charset="0"/>
              <a:cs typeface="Times New Roman" panose="02020603050405020304" charset="0"/>
            </a:endParaRPr>
          </a:p>
        </p:txBody>
      </p:sp>
    </p:spTree>
  </p:cSld>
  <p:clrMapOvr>
    <a:masterClrMapping/>
  </p:clrMapOvr>
  <mc:AlternateContent xmlns:mc="http://schemas.openxmlformats.org/markup-compatibility/2006">
    <mc:Choice xmlns:p14="http://schemas.microsoft.com/office/powerpoint/2010/main" Requires="p14">
      <p:transition spd="slow" p14:dur="2000" advTm="3000"/>
    </mc:Choice>
    <mc:Fallback>
      <p:transition spd="slow" advTm="3000"/>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263115" y="4097047"/>
            <a:ext cx="3419370" cy="2976219"/>
          </a:xfrm>
          <a:prstGeom prst="rect">
            <a:avLst/>
          </a:prstGeom>
        </p:spPr>
      </p:pic>
      <p:sp>
        <p:nvSpPr>
          <p:cNvPr id="4" name="内容占位符 3"/>
          <p:cNvSpPr>
            <a:spLocks noGrp="1"/>
          </p:cNvSpPr>
          <p:nvPr>
            <p:ph idx="1"/>
          </p:nvPr>
        </p:nvSpPr>
        <p:spPr>
          <a:xfrm>
            <a:off x="492760" y="697865"/>
            <a:ext cx="9154160" cy="5702935"/>
          </a:xfrm>
          <a:solidFill>
            <a:schemeClr val="bg1"/>
          </a:solidFill>
        </p:spPr>
        <p:txBody>
          <a:bodyPr>
            <a:normAutofit fontScale="90000" lnSpcReduction="20000"/>
          </a:bodyPr>
          <a:p>
            <a:pPr fontAlgn="auto">
              <a:lnSpc>
                <a:spcPct val="150000"/>
              </a:lnSpc>
            </a:pPr>
            <a:r>
              <a:rPr lang="en-US" altLang="zh-CN" sz="2400">
                <a:latin typeface="Times New Roman" panose="02020603050405020304" charset="0"/>
                <a:cs typeface="Times New Roman" panose="02020603050405020304" charset="0"/>
              </a:rPr>
              <a:t>    </a:t>
            </a:r>
            <a:r>
              <a:rPr lang="zh-CN" altLang="en-US" sz="2400">
                <a:latin typeface="Times New Roman" panose="02020603050405020304" charset="0"/>
                <a:cs typeface="Times New Roman" panose="02020603050405020304" charset="0"/>
                <a:sym typeface="+mn-ea"/>
              </a:rPr>
              <a:t> </a:t>
            </a:r>
            <a:r>
              <a:rPr lang="en-US" sz="2400">
                <a:latin typeface="Times New Roman" panose="02020603050405020304" charset="0"/>
                <a:cs typeface="Times New Roman" panose="02020603050405020304" charset="0"/>
                <a:sym typeface="+mn-ea"/>
              </a:rPr>
              <a:t>The Foolish Old Man</a:t>
            </a:r>
            <a:r>
              <a:rPr lang="en-US" altLang="zh-CN" sz="2400">
                <a:latin typeface="Times New Roman" panose="02020603050405020304" charset="0"/>
                <a:cs typeface="Times New Roman" panose="02020603050405020304" charset="0"/>
                <a:sym typeface="+mn-ea"/>
              </a:rPr>
              <a:t>, with a quick and meaningful look,</a:t>
            </a:r>
            <a:r>
              <a:rPr lang="zh-CN" altLang="en-US" sz="2400">
                <a:latin typeface="Times New Roman" panose="02020603050405020304" charset="0"/>
                <a:cs typeface="Times New Roman" panose="02020603050405020304" charset="0"/>
                <a:sym typeface="+mn-ea"/>
              </a:rPr>
              <a:t> pointed to the working scene and said </a:t>
            </a:r>
            <a:r>
              <a:rPr lang="en-US" altLang="zh-CN" sz="2400">
                <a:latin typeface="Times New Roman" panose="02020603050405020304" charset="0"/>
                <a:cs typeface="Times New Roman" panose="02020603050405020304" charset="0"/>
                <a:sym typeface="+mn-ea"/>
              </a:rPr>
              <a:t>firmly</a:t>
            </a:r>
            <a:r>
              <a:rPr lang="zh-CN" altLang="en-US" sz="2400">
                <a:latin typeface="Times New Roman" panose="02020603050405020304" charset="0"/>
                <a:cs typeface="Times New Roman" panose="02020603050405020304" charset="0"/>
                <a:sym typeface="+mn-ea"/>
              </a:rPr>
              <a:t>, "You are so pigheaded! Even widows and orphans know better. It is true that I will die, but my sons will survive and they will have sons. Then their sons will have sons, and those sons will also have sons, and I will have endless sons and grandsons, but these two mountains will grow no higher. Why can't they be leveled?"</a:t>
            </a:r>
            <a:endParaRPr lang="zh-CN" altLang="en-US" sz="2400">
              <a:latin typeface="Times New Roman" panose="02020603050405020304" charset="0"/>
              <a:cs typeface="Times New Roman" panose="02020603050405020304" charset="0"/>
              <a:sym typeface="+mn-ea"/>
            </a:endParaRPr>
          </a:p>
          <a:p>
            <a:pPr fontAlgn="auto">
              <a:lnSpc>
                <a:spcPct val="150000"/>
              </a:lnSpc>
            </a:pPr>
            <a:r>
              <a:rPr lang="zh-CN" altLang="en-US" sz="2400">
                <a:latin typeface="Times New Roman" panose="02020603050405020304" charset="0"/>
                <a:cs typeface="Times New Roman" panose="02020603050405020304" charset="0"/>
                <a:sym typeface="+mn-ea"/>
              </a:rPr>
              <a:t>      Surprised by and disappointed at the stubborn man, </a:t>
            </a:r>
            <a:r>
              <a:rPr lang="en-US" sz="2400">
                <a:latin typeface="Times New Roman" panose="02020603050405020304" charset="0"/>
                <a:cs typeface="Times New Roman" panose="02020603050405020304" charset="0"/>
                <a:sym typeface="+mn-ea"/>
              </a:rPr>
              <a:t>the Wise Old Man</a:t>
            </a:r>
            <a:r>
              <a:rPr sz="2400">
                <a:latin typeface="Times New Roman" panose="02020603050405020304" charset="0"/>
                <a:cs typeface="Times New Roman" panose="02020603050405020304" charset="0"/>
                <a:sym typeface="+mn-ea"/>
              </a:rPr>
              <a:t> </a:t>
            </a:r>
            <a:r>
              <a:rPr lang="zh-CN" altLang="en-US" sz="2400">
                <a:latin typeface="Times New Roman" panose="02020603050405020304" charset="0"/>
                <a:cs typeface="Times New Roman" panose="02020603050405020304" charset="0"/>
                <a:sym typeface="+mn-ea"/>
              </a:rPr>
              <a:t> shook his head and went away.</a:t>
            </a:r>
            <a:endParaRPr lang="zh-CN" altLang="en-US" sz="2400">
              <a:latin typeface="Times New Roman" panose="02020603050405020304" charset="0"/>
              <a:cs typeface="Times New Roman" panose="02020603050405020304" charset="0"/>
              <a:sym typeface="+mn-ea"/>
            </a:endParaRPr>
          </a:p>
          <a:p>
            <a:pPr fontAlgn="auto">
              <a:lnSpc>
                <a:spcPct val="150000"/>
              </a:lnSpc>
            </a:pPr>
            <a:r>
              <a:rPr lang="zh-CN" altLang="en-US" sz="2400">
                <a:latin typeface="Times New Roman" panose="02020603050405020304" charset="0"/>
                <a:cs typeface="Times New Roman" panose="02020603050405020304" charset="0"/>
                <a:sym typeface="+mn-ea"/>
              </a:rPr>
              <a:t>     </a:t>
            </a:r>
            <a:r>
              <a:rPr lang="en-US" sz="2400">
                <a:latin typeface="Times New Roman" panose="02020603050405020304" charset="0"/>
                <a:cs typeface="Times New Roman" panose="02020603050405020304" charset="0"/>
                <a:sym typeface="+mn-ea"/>
              </a:rPr>
              <a:t>The Foolish Old Man</a:t>
            </a:r>
            <a:r>
              <a:rPr lang="zh-CN" altLang="en-US" sz="2400">
                <a:latin typeface="Times New Roman" panose="02020603050405020304" charset="0"/>
                <a:cs typeface="Times New Roman" panose="02020603050405020304" charset="0"/>
                <a:sym typeface="+mn-ea"/>
              </a:rPr>
              <a:t> and his family continued their work </a:t>
            </a:r>
            <a:r>
              <a:rPr lang="en-US" altLang="zh-CN" sz="2400">
                <a:latin typeface="Times New Roman" panose="02020603050405020304" charset="0"/>
                <a:cs typeface="Times New Roman" panose="02020603050405020304" charset="0"/>
                <a:sym typeface="+mn-ea"/>
              </a:rPr>
              <a:t>despite jeers of the Wise Old Man</a:t>
            </a:r>
            <a:r>
              <a:rPr lang="zh-CN" altLang="en-US" sz="2400">
                <a:latin typeface="Times New Roman" panose="02020603050405020304" charset="0"/>
                <a:cs typeface="Times New Roman" panose="02020603050405020304" charset="0"/>
                <a:sym typeface="+mn-ea"/>
              </a:rPr>
              <a:t>. Their fatigue was relieved by clean drinking water brought by their loved ones and the pathway stretching further ahead with each passing day.  </a:t>
            </a:r>
            <a:endParaRPr lang="zh-CN" altLang="en-US" sz="2400">
              <a:latin typeface="Times New Roman" panose="02020603050405020304" charset="0"/>
              <a:cs typeface="Times New Roman" panose="02020603050405020304" charset="0"/>
            </a:endParaRPr>
          </a:p>
        </p:txBody>
      </p:sp>
      <p:sp>
        <p:nvSpPr>
          <p:cNvPr id="2" name="文本框 1"/>
          <p:cNvSpPr txBox="1"/>
          <p:nvPr/>
        </p:nvSpPr>
        <p:spPr>
          <a:xfrm>
            <a:off x="11324590" y="1130300"/>
            <a:ext cx="459740" cy="2668905"/>
          </a:xfrm>
          <a:prstGeom prst="rect">
            <a:avLst/>
          </a:prstGeom>
          <a:noFill/>
        </p:spPr>
        <p:txBody>
          <a:bodyPr vert="eaVert" wrap="square" rtlCol="0">
            <a:spAutoFit/>
          </a:bodyPr>
          <a:p>
            <a:r>
              <a:rPr lang="en-US" altLang="zh-CN"/>
              <a:t>Developing--</a:t>
            </a:r>
            <a:r>
              <a:rPr lang="zh-CN" altLang="en-US"/>
              <a:t>故事经过</a:t>
            </a:r>
            <a:endParaRPr lang="zh-CN" altLang="en-US"/>
          </a:p>
        </p:txBody>
      </p:sp>
      <p:sp>
        <p:nvSpPr>
          <p:cNvPr id="3" name="文本框 2"/>
          <p:cNvSpPr txBox="1"/>
          <p:nvPr/>
        </p:nvSpPr>
        <p:spPr>
          <a:xfrm>
            <a:off x="309880" y="127635"/>
            <a:ext cx="9738995" cy="460375"/>
          </a:xfrm>
          <a:prstGeom prst="rect">
            <a:avLst/>
          </a:prstGeom>
          <a:noFill/>
        </p:spPr>
        <p:txBody>
          <a:bodyPr wrap="square" rtlCol="0">
            <a:spAutoFit/>
          </a:bodyPr>
          <a:p>
            <a:pPr algn="ctr"/>
            <a:r>
              <a:rPr lang="en-US" altLang="zh-CN" sz="2400" b="1">
                <a:latin typeface="Times New Roman" panose="02020603050405020304" charset="0"/>
                <a:cs typeface="Times New Roman" panose="02020603050405020304" charset="0"/>
              </a:rPr>
              <a:t>The Foolish Old Man Who Moved the Mountains</a:t>
            </a:r>
            <a:endParaRPr lang="en-US" altLang="zh-CN" sz="2400" b="1">
              <a:latin typeface="Times New Roman" panose="02020603050405020304" charset="0"/>
              <a:cs typeface="Times New Roman" panose="02020603050405020304" charset="0"/>
            </a:endParaRPr>
          </a:p>
        </p:txBody>
      </p:sp>
    </p:spTree>
  </p:cSld>
  <p:clrMapOvr>
    <a:masterClrMapping/>
  </p:clrMapOvr>
  <mc:AlternateContent xmlns:mc="http://schemas.openxmlformats.org/markup-compatibility/2006">
    <mc:Choice xmlns:p14="http://schemas.microsoft.com/office/powerpoint/2010/main" Requires="p14">
      <p:transition spd="slow" p14:dur="2000" advTm="3000"/>
    </mc:Choice>
    <mc:Fallback>
      <p:transition spd="slow" advTm="3000"/>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263115" y="4097047"/>
            <a:ext cx="3419370" cy="2976219"/>
          </a:xfrm>
          <a:prstGeom prst="rect">
            <a:avLst/>
          </a:prstGeom>
        </p:spPr>
      </p:pic>
      <p:sp>
        <p:nvSpPr>
          <p:cNvPr id="4" name="内容占位符 3"/>
          <p:cNvSpPr>
            <a:spLocks noGrp="1"/>
          </p:cNvSpPr>
          <p:nvPr>
            <p:ph idx="1"/>
          </p:nvPr>
        </p:nvSpPr>
        <p:spPr>
          <a:xfrm>
            <a:off x="469900" y="923925"/>
            <a:ext cx="8793480" cy="4558030"/>
          </a:xfrm>
          <a:solidFill>
            <a:schemeClr val="bg1"/>
          </a:solidFill>
        </p:spPr>
        <p:txBody>
          <a:bodyPr>
            <a:normAutofit lnSpcReduction="10000"/>
          </a:bodyPr>
          <a:p>
            <a:pPr fontAlgn="auto">
              <a:lnSpc>
                <a:spcPct val="150000"/>
              </a:lnSpc>
            </a:pPr>
            <a:r>
              <a:rPr lang="en-US" altLang="zh-CN" sz="2400">
                <a:latin typeface="Times New Roman" panose="02020603050405020304" charset="0"/>
                <a:cs typeface="Times New Roman" panose="02020603050405020304" charset="0"/>
              </a:rPr>
              <a:t>    </a:t>
            </a:r>
            <a:r>
              <a:rPr lang="en-US" altLang="zh-CN" sz="2400">
                <a:latin typeface="Times New Roman" panose="02020603050405020304" charset="0"/>
                <a:cs typeface="Times New Roman" panose="02020603050405020304" charset="0"/>
                <a:sym typeface="+mn-ea"/>
              </a:rPr>
              <a:t> </a:t>
            </a:r>
            <a:r>
              <a:rPr lang="zh-CN" altLang="en-US" sz="2400">
                <a:latin typeface="Times New Roman" panose="02020603050405020304" charset="0"/>
                <a:cs typeface="Times New Roman" panose="02020603050405020304" charset="0"/>
                <a:sym typeface="+mn-ea"/>
              </a:rPr>
              <a:t>The gods of the two mountains got to know </a:t>
            </a:r>
            <a:r>
              <a:rPr lang="en-US" sz="2400">
                <a:latin typeface="Times New Roman" panose="02020603050405020304" charset="0"/>
                <a:cs typeface="Times New Roman" panose="02020603050405020304" charset="0"/>
                <a:sym typeface="+mn-ea"/>
              </a:rPr>
              <a:t>the Foolish Old Man</a:t>
            </a:r>
            <a:r>
              <a:rPr lang="zh-CN" altLang="en-US" sz="2400">
                <a:latin typeface="Times New Roman" panose="02020603050405020304" charset="0"/>
                <a:cs typeface="Times New Roman" panose="02020603050405020304" charset="0"/>
                <a:sym typeface="+mn-ea"/>
              </a:rPr>
              <a:t>'s endeavor and reported it to Emperor Jade, "The stubborn old guy is indeed persistent. What a spirit! Well, let us give me a hand!"</a:t>
            </a:r>
            <a:endParaRPr lang="zh-CN" altLang="en-US" sz="2400">
              <a:latin typeface="Times New Roman" panose="02020603050405020304" charset="0"/>
              <a:cs typeface="Times New Roman" panose="02020603050405020304" charset="0"/>
              <a:sym typeface="+mn-ea"/>
            </a:endParaRPr>
          </a:p>
          <a:p>
            <a:pPr fontAlgn="auto">
              <a:lnSpc>
                <a:spcPct val="150000"/>
              </a:lnSpc>
            </a:pPr>
            <a:r>
              <a:rPr lang="zh-CN" altLang="en-US" sz="2400">
                <a:latin typeface="Times New Roman" panose="02020603050405020304" charset="0"/>
                <a:cs typeface="Times New Roman" panose="02020603050405020304" charset="0"/>
                <a:sym typeface="+mn-ea"/>
              </a:rPr>
              <a:t>      Emperor Jade agreed and sent two titans to help the hard-working family. They each carried a mountain and moved them.</a:t>
            </a:r>
            <a:endParaRPr lang="zh-CN" altLang="en-US" sz="2400">
              <a:latin typeface="Times New Roman" panose="02020603050405020304" charset="0"/>
              <a:cs typeface="Times New Roman" panose="02020603050405020304" charset="0"/>
              <a:sym typeface="+mn-ea"/>
            </a:endParaRPr>
          </a:p>
          <a:p>
            <a:pPr fontAlgn="auto">
              <a:lnSpc>
                <a:spcPct val="150000"/>
              </a:lnSpc>
            </a:pPr>
            <a:r>
              <a:rPr lang="zh-CN" altLang="en-US" sz="2400">
                <a:latin typeface="Times New Roman" panose="02020603050405020304" charset="0"/>
                <a:cs typeface="Times New Roman" panose="02020603050405020304" charset="0"/>
                <a:sym typeface="+mn-ea"/>
              </a:rPr>
              <a:t>      With no mountains in their way anymore, </a:t>
            </a:r>
            <a:r>
              <a:rPr lang="en-US" sz="2400">
                <a:latin typeface="Times New Roman" panose="02020603050405020304" charset="0"/>
                <a:cs typeface="Times New Roman" panose="02020603050405020304" charset="0"/>
                <a:sym typeface="+mn-ea"/>
              </a:rPr>
              <a:t>the Foolish Old Man</a:t>
            </a:r>
            <a:r>
              <a:rPr lang="zh-CN" altLang="en-US" sz="2400">
                <a:latin typeface="Times New Roman" panose="02020603050405020304" charset="0"/>
                <a:cs typeface="Times New Roman" panose="02020603050405020304" charset="0"/>
                <a:sym typeface="+mn-ea"/>
              </a:rPr>
              <a:t> and his family as well as their fellow villagers lived happily thereafter.</a:t>
            </a:r>
            <a:endParaRPr lang="zh-CN" altLang="en-US" sz="2400">
              <a:latin typeface="Times New Roman" panose="02020603050405020304" charset="0"/>
              <a:cs typeface="Times New Roman" panose="02020603050405020304" charset="0"/>
            </a:endParaRPr>
          </a:p>
        </p:txBody>
      </p:sp>
      <p:sp>
        <p:nvSpPr>
          <p:cNvPr id="6" name="文本框 5"/>
          <p:cNvSpPr txBox="1"/>
          <p:nvPr/>
        </p:nvSpPr>
        <p:spPr>
          <a:xfrm>
            <a:off x="11324590" y="1130300"/>
            <a:ext cx="459740" cy="2428875"/>
          </a:xfrm>
          <a:prstGeom prst="rect">
            <a:avLst/>
          </a:prstGeom>
          <a:noFill/>
        </p:spPr>
        <p:txBody>
          <a:bodyPr vert="eaVert" wrap="square" rtlCol="0">
            <a:spAutoFit/>
          </a:bodyPr>
          <a:p>
            <a:r>
              <a:rPr lang="en-US" altLang="zh-CN"/>
              <a:t>Ending--</a:t>
            </a:r>
            <a:r>
              <a:rPr lang="zh-CN" altLang="en-US"/>
              <a:t>故事结局</a:t>
            </a:r>
            <a:endParaRPr lang="zh-CN" altLang="en-US"/>
          </a:p>
        </p:txBody>
      </p:sp>
      <p:sp>
        <p:nvSpPr>
          <p:cNvPr id="3" name="文本框 2"/>
          <p:cNvSpPr txBox="1"/>
          <p:nvPr/>
        </p:nvSpPr>
        <p:spPr>
          <a:xfrm>
            <a:off x="200025" y="362585"/>
            <a:ext cx="9738995" cy="460375"/>
          </a:xfrm>
          <a:prstGeom prst="rect">
            <a:avLst/>
          </a:prstGeom>
          <a:noFill/>
        </p:spPr>
        <p:txBody>
          <a:bodyPr wrap="square" rtlCol="0">
            <a:spAutoFit/>
          </a:bodyPr>
          <a:p>
            <a:pPr algn="ctr"/>
            <a:r>
              <a:rPr lang="en-US" altLang="zh-CN" sz="2400" b="1">
                <a:latin typeface="Times New Roman" panose="02020603050405020304" charset="0"/>
                <a:cs typeface="Times New Roman" panose="02020603050405020304" charset="0"/>
              </a:rPr>
              <a:t>The Foolish Old Man Who Moved the Mountains</a:t>
            </a:r>
            <a:endParaRPr lang="en-US" altLang="zh-CN" sz="2400" b="1">
              <a:latin typeface="Times New Roman" panose="02020603050405020304" charset="0"/>
              <a:cs typeface="Times New Roman" panose="02020603050405020304" charset="0"/>
            </a:endParaRPr>
          </a:p>
        </p:txBody>
      </p:sp>
    </p:spTree>
  </p:cSld>
  <p:clrMapOvr>
    <a:masterClrMapping/>
  </p:clrMapOvr>
  <mc:AlternateContent xmlns:mc="http://schemas.openxmlformats.org/markup-compatibility/2006">
    <mc:Choice xmlns:p14="http://schemas.microsoft.com/office/powerpoint/2010/main" Requires="p14">
      <p:transition spd="slow" p14:dur="2000" advTm="3000"/>
    </mc:Choice>
    <mc:Fallback>
      <p:transition spd="slow" advTm="3000"/>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rotWithShape="1">
          <a:blip r:embed="rId1" cstate="print">
            <a:extLst>
              <a:ext uri="{28A0092B-C50C-407E-A947-70E740481C1C}">
                <a14:useLocalDpi xmlns:a14="http://schemas.microsoft.com/office/drawing/2010/main" val="0"/>
              </a:ext>
            </a:extLst>
          </a:blip>
          <a:srcRect r="6890"/>
          <a:stretch>
            <a:fillRect/>
          </a:stretch>
        </p:blipFill>
        <p:spPr>
          <a:xfrm>
            <a:off x="0" y="0"/>
            <a:ext cx="12260179" cy="6858000"/>
          </a:xfrm>
          <a:prstGeom prst="rect">
            <a:avLst/>
          </a:prstGeom>
        </p:spPr>
      </p:pic>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01300" y="782052"/>
            <a:ext cx="7326602" cy="7326602"/>
          </a:xfrm>
          <a:prstGeom prst="rect">
            <a:avLst/>
          </a:prstGeom>
        </p:spPr>
      </p:pic>
      <p:grpSp>
        <p:nvGrpSpPr>
          <p:cNvPr id="3" name="组合 2"/>
          <p:cNvGrpSpPr/>
          <p:nvPr/>
        </p:nvGrpSpPr>
        <p:grpSpPr>
          <a:xfrm>
            <a:off x="5925489" y="0"/>
            <a:ext cx="5245768" cy="5245768"/>
            <a:chOff x="5925489" y="0"/>
            <a:chExt cx="5245768" cy="5245768"/>
          </a:xfrm>
        </p:grpSpPr>
        <p:pic>
          <p:nvPicPr>
            <p:cNvPr id="10" name="图片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25489" y="0"/>
              <a:ext cx="5245768" cy="5245768"/>
            </a:xfrm>
            <a:prstGeom prst="rect">
              <a:avLst/>
            </a:prstGeom>
          </p:spPr>
        </p:pic>
        <p:sp>
          <p:nvSpPr>
            <p:cNvPr id="4" name="文本框 3"/>
            <p:cNvSpPr txBox="1"/>
            <p:nvPr/>
          </p:nvSpPr>
          <p:spPr>
            <a:xfrm>
              <a:off x="7778931" y="1920392"/>
              <a:ext cx="1538883" cy="2187566"/>
            </a:xfrm>
            <a:prstGeom prst="rect">
              <a:avLst/>
            </a:prstGeom>
            <a:noFill/>
          </p:spPr>
          <p:txBody>
            <a:bodyPr vert="eaVert" wrap="square" rtlCol="0">
              <a:spAutoFit/>
            </a:bodyPr>
            <a:lstStyle/>
            <a:p>
              <a:pPr algn="ctr"/>
              <a:r>
                <a:rPr lang="zh-CN" altLang="en-US" sz="8800" dirty="0" smtClean="0">
                  <a:solidFill>
                    <a:schemeClr val="bg1"/>
                  </a:solidFill>
                  <a:latin typeface="字魂36号-正文宋楷" panose="00000500000000000000" pitchFamily="2" charset="-122"/>
                  <a:ea typeface="字魂36号-正文宋楷" panose="00000500000000000000" pitchFamily="2" charset="-122"/>
                  <a:cs typeface="+mn-ea"/>
                  <a:sym typeface="字魂36号-正文宋楷" panose="00000500000000000000" pitchFamily="2" charset="-122"/>
                </a:rPr>
                <a:t>贰</a:t>
              </a:r>
              <a:endParaRPr lang="zh-CN" altLang="en-US" sz="8800" dirty="0">
                <a:solidFill>
                  <a:schemeClr val="bg1"/>
                </a:solidFill>
                <a:latin typeface="字魂36号-正文宋楷" panose="00000500000000000000" pitchFamily="2" charset="-122"/>
                <a:ea typeface="字魂36号-正文宋楷" panose="00000500000000000000" pitchFamily="2" charset="-122"/>
                <a:cs typeface="+mn-ea"/>
                <a:sym typeface="字魂36号-正文宋楷" panose="00000500000000000000" pitchFamily="2" charset="-122"/>
              </a:endParaRPr>
            </a:p>
          </p:txBody>
        </p:sp>
      </p:grpSp>
      <p:sp>
        <p:nvSpPr>
          <p:cNvPr id="5" name="文本框 4"/>
          <p:cNvSpPr txBox="1"/>
          <p:nvPr/>
        </p:nvSpPr>
        <p:spPr>
          <a:xfrm>
            <a:off x="6019165" y="1304290"/>
            <a:ext cx="613410" cy="4716780"/>
          </a:xfrm>
          <a:prstGeom prst="rect">
            <a:avLst/>
          </a:prstGeom>
          <a:noFill/>
        </p:spPr>
        <p:txBody>
          <a:bodyPr vert="eaVert" wrap="square" rtlCol="0">
            <a:spAutoFit/>
          </a:bodyPr>
          <a:lstStyle/>
          <a:p>
            <a:r>
              <a:rPr lang="zh-CN" altLang="en-US" sz="2800" dirty="0">
                <a:latin typeface="字魂36号-正文宋楷" panose="00000500000000000000" pitchFamily="2" charset="-122"/>
                <a:ea typeface="字魂36号-正文宋楷" panose="00000500000000000000" pitchFamily="2" charset="-122"/>
                <a:cs typeface="钟齐王庆华毛笔简体" panose="02000600000000000000" pitchFamily="2" charset="-122"/>
              </a:rPr>
              <a:t>记叙文写作教学环节设计</a:t>
            </a:r>
            <a:endParaRPr lang="zh-CN" altLang="en-US" sz="2800" dirty="0">
              <a:latin typeface="字魂36号-正文宋楷" panose="00000500000000000000" pitchFamily="2" charset="-122"/>
              <a:ea typeface="字魂36号-正文宋楷" panose="00000500000000000000" pitchFamily="2" charset="-122"/>
              <a:cs typeface="钟齐王庆华毛笔简体" panose="02000600000000000000" pitchFamily="2" charset="-122"/>
            </a:endParaRPr>
          </a:p>
        </p:txBody>
      </p:sp>
      <p:pic>
        <p:nvPicPr>
          <p:cNvPr id="6" name="图片 5"/>
          <p:cNvPicPr>
            <a:picLocks noChangeAspect="1"/>
          </p:cNvPicPr>
          <p:nvPr/>
        </p:nvPicPr>
        <p:blipFill rotWithShape="1">
          <a:blip r:embed="rId4" cstate="print">
            <a:extLst>
              <a:ext uri="{28A0092B-C50C-407E-A947-70E740481C1C}">
                <a14:useLocalDpi xmlns:a14="http://schemas.microsoft.com/office/drawing/2010/main" val="0"/>
              </a:ext>
            </a:extLst>
          </a:blip>
          <a:srcRect l="9917" t="66641" r="49854" b="6539"/>
          <a:stretch>
            <a:fillRect/>
          </a:stretch>
        </p:blipFill>
        <p:spPr>
          <a:xfrm>
            <a:off x="4043719" y="4925048"/>
            <a:ext cx="719664" cy="641440"/>
          </a:xfrm>
          <a:prstGeom prst="rect">
            <a:avLst/>
          </a:prstGeom>
        </p:spPr>
      </p:pic>
      <p:pic>
        <p:nvPicPr>
          <p:cNvPr id="7" name="图片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62001" y="477681"/>
            <a:ext cx="2249400" cy="2249400"/>
          </a:xfrm>
          <a:prstGeom prst="rect">
            <a:avLst/>
          </a:prstGeom>
        </p:spPr>
      </p:pic>
      <p:pic>
        <p:nvPicPr>
          <p:cNvPr id="8" name="图片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00281" y="3189478"/>
            <a:ext cx="3497697" cy="3497697"/>
          </a:xfrm>
          <a:prstGeom prst="rect">
            <a:avLst/>
          </a:prstGeom>
        </p:spPr>
      </p:pic>
    </p:spTree>
  </p:cSld>
  <p:clrMapOvr>
    <a:masterClrMapping/>
  </p:clrMapOvr>
  <p:transition spd="slow" advTm="3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2"/>
                                        </p:tgtEl>
                                        <p:attrNameLst>
                                          <p:attrName>style.visibility</p:attrName>
                                        </p:attrNameLst>
                                      </p:cBhvr>
                                      <p:to>
                                        <p:strVal val="visible"/>
                                      </p:to>
                                    </p:set>
                                    <p:animEffect transition="in" filter="fade">
                                      <p:cBhvr>
                                        <p:cTn id="33" dur="1000"/>
                                        <p:tgtEl>
                                          <p:spTgt spid="2"/>
                                        </p:tgtEl>
                                      </p:cBhvr>
                                    </p:animEffect>
                                    <p:anim calcmode="lin" valueType="num">
                                      <p:cBhvr>
                                        <p:cTn id="34" dur="1000" fill="hold"/>
                                        <p:tgtEl>
                                          <p:spTgt spid="2"/>
                                        </p:tgtEl>
                                        <p:attrNameLst>
                                          <p:attrName>ppt_x</p:attrName>
                                        </p:attrNameLst>
                                      </p:cBhvr>
                                      <p:tavLst>
                                        <p:tav tm="0">
                                          <p:val>
                                            <p:strVal val="#ppt_x"/>
                                          </p:val>
                                        </p:tav>
                                        <p:tav tm="100000">
                                          <p:val>
                                            <p:strVal val="#ppt_x"/>
                                          </p:val>
                                        </p:tav>
                                      </p:tavLst>
                                    </p:anim>
                                    <p:anim calcmode="lin" valueType="num">
                                      <p:cBhvr>
                                        <p:cTn id="3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kumimoji="1" lang="zh-CN" altLang="en-US"/>
          </a:p>
        </p:txBody>
      </p:sp>
      <p:pic>
        <p:nvPicPr>
          <p:cNvPr id="4" name="内容占位符 3"/>
          <p:cNvPicPr>
            <a:picLocks noGrp="1" noChangeAspect="1"/>
          </p:cNvPicPr>
          <p:nvPr>
            <p:ph idx="1"/>
          </p:nvPr>
        </p:nvPicPr>
        <p:blipFill>
          <a:blip r:embed="rId1"/>
          <a:srcRect t="9720" b="9720"/>
          <a:stretch>
            <a:fillRect/>
          </a:stretch>
        </p:blipFill>
        <p:spPr>
          <a:xfrm>
            <a:off x="-1" y="0"/>
            <a:ext cx="12219420" cy="6858000"/>
          </a:xfrm>
        </p:spPr>
      </p:pic>
      <p:sp>
        <p:nvSpPr>
          <p:cNvPr id="5" name="文本框 4"/>
          <p:cNvSpPr txBox="1"/>
          <p:nvPr/>
        </p:nvSpPr>
        <p:spPr>
          <a:xfrm>
            <a:off x="4581963" y="577725"/>
            <a:ext cx="2621280" cy="829945"/>
          </a:xfrm>
          <a:prstGeom prst="rect">
            <a:avLst/>
          </a:prstGeom>
          <a:noFill/>
        </p:spPr>
        <p:txBody>
          <a:bodyPr wrap="none" rtlCol="0">
            <a:spAutoFit/>
          </a:bodyPr>
          <a:lstStyle/>
          <a:p>
            <a:r>
              <a:rPr kumimoji="1" lang="zh-CN" altLang="en-US" sz="4800" dirty="0" smtClean="0">
                <a:latin typeface="华文行楷" panose="02010800040101010101" charset="-122"/>
                <a:ea typeface="华文行楷" panose="02010800040101010101" charset="-122"/>
                <a:cs typeface="华文行楷" panose="02010800040101010101" charset="-122"/>
              </a:rPr>
              <a:t>故事小结</a:t>
            </a:r>
            <a:endParaRPr kumimoji="1" lang="zh-CN" altLang="en-US" sz="4800" dirty="0">
              <a:latin typeface="华文行楷" panose="02010800040101010101" charset="-122"/>
              <a:ea typeface="华文行楷" panose="02010800040101010101" charset="-122"/>
              <a:cs typeface="华文行楷" panose="02010800040101010101" charset="-122"/>
            </a:endParaRPr>
          </a:p>
        </p:txBody>
      </p:sp>
      <p:sp>
        <p:nvSpPr>
          <p:cNvPr id="6" name="文本框 5"/>
          <p:cNvSpPr txBox="1"/>
          <p:nvPr/>
        </p:nvSpPr>
        <p:spPr>
          <a:xfrm>
            <a:off x="1106954" y="1879900"/>
            <a:ext cx="10356964" cy="3538220"/>
          </a:xfrm>
          <a:prstGeom prst="rect">
            <a:avLst/>
          </a:prstGeom>
          <a:noFill/>
        </p:spPr>
        <p:txBody>
          <a:bodyPr wrap="square" rtlCol="0">
            <a:spAutoFit/>
          </a:bodyPr>
          <a:lstStyle/>
          <a:p>
            <a:r>
              <a:rPr kumimoji="1" lang="en-US" altLang="zh-CN" sz="3200" b="1" dirty="0" smtClean="0"/>
              <a:t>     </a:t>
            </a:r>
            <a:r>
              <a:rPr kumimoji="1" lang="zh-CN" altLang="en-US" sz="3200" b="1" dirty="0" smtClean="0"/>
              <a:t>故事从第三人称的角度讲述了近九十岁的愚公，</a:t>
            </a:r>
            <a:r>
              <a:rPr kumimoji="1" lang="zh-CN" altLang="en-US" sz="3200" b="1" dirty="0" smtClean="0">
                <a:sym typeface="+mn-ea"/>
              </a:rPr>
              <a:t>不论严寒和酷暑，</a:t>
            </a:r>
            <a:r>
              <a:rPr kumimoji="1" lang="zh-CN" altLang="en-US" sz="3200" b="1" dirty="0" smtClean="0"/>
              <a:t>带领家人靠双手移走了挡在家门口的两座大山</a:t>
            </a:r>
            <a:r>
              <a:rPr kumimoji="1" lang="en-US" altLang="zh-CN" sz="3200" b="1" dirty="0" smtClean="0"/>
              <a:t>,</a:t>
            </a:r>
            <a:r>
              <a:rPr kumimoji="1" lang="zh-CN" altLang="en-US" sz="3200" b="1" dirty="0" smtClean="0"/>
              <a:t>体现了锲而不舍、知难而上的精神</a:t>
            </a:r>
            <a:r>
              <a:rPr kumimoji="1" lang="en-US" altLang="zh-CN" sz="3200" b="1" dirty="0" smtClean="0"/>
              <a:t>,</a:t>
            </a:r>
            <a:r>
              <a:rPr kumimoji="1" lang="zh-CN" altLang="en-US" sz="3200" b="1" dirty="0" smtClean="0"/>
              <a:t>能够很好的与英语记叙文</a:t>
            </a:r>
            <a:r>
              <a:rPr kumimoji="1" lang="zh-CN" altLang="en-US" sz="3200" b="1" dirty="0" smtClean="0">
                <a:sym typeface="+mn-ea"/>
              </a:rPr>
              <a:t>写作</a:t>
            </a:r>
            <a:r>
              <a:rPr kumimoji="1" lang="zh-CN" altLang="en-US" sz="3200" b="1" dirty="0" smtClean="0"/>
              <a:t>相结合。</a:t>
            </a:r>
            <a:endParaRPr kumimoji="1" lang="en-US" altLang="zh-CN" sz="3200" b="1" dirty="0" smtClean="0"/>
          </a:p>
          <a:p>
            <a:r>
              <a:rPr kumimoji="1" lang="zh-CN" altLang="en-US" sz="3200" b="1" dirty="0" smtClean="0"/>
              <a:t>    </a:t>
            </a:r>
            <a:r>
              <a:rPr kumimoji="1" lang="zh-CN" altLang="zh-CN" sz="3200" b="1" dirty="0" smtClean="0"/>
              <a:t>《英语写作</a:t>
            </a:r>
            <a:r>
              <a:rPr kumimoji="1" lang="en-US" altLang="zh-CN" sz="3200" b="1" dirty="0" smtClean="0"/>
              <a:t>II》</a:t>
            </a:r>
            <a:r>
              <a:rPr kumimoji="1" lang="zh-CN" altLang="en-US" sz="3200" b="1" dirty="0" smtClean="0"/>
              <a:t>第</a:t>
            </a:r>
            <a:r>
              <a:rPr kumimoji="1" lang="en-US" altLang="zh-CN" sz="3200" b="1" dirty="0" smtClean="0"/>
              <a:t>6</a:t>
            </a:r>
            <a:r>
              <a:rPr kumimoji="1" lang="zh-CN" altLang="en-US" sz="3200" b="1" dirty="0" smtClean="0"/>
              <a:t>章记叙文写作，可以通过中国神话故事</a:t>
            </a:r>
            <a:r>
              <a:rPr kumimoji="1" lang="en-US" altLang="zh-CN" sz="3200" b="1" dirty="0" smtClean="0"/>
              <a:t>--</a:t>
            </a:r>
            <a:r>
              <a:rPr kumimoji="1" lang="zh-CN" altLang="en-US" sz="3200" b="1" dirty="0" smtClean="0"/>
              <a:t>《愚公移山》，引导学生了解记叙文的六大要素以及人物的创设。</a:t>
            </a:r>
            <a:endParaRPr kumimoji="1" lang="zh-CN" altLang="en-US" sz="3200" b="1" dirty="0">
              <a:solidFill>
                <a:srgbClr val="FF0000"/>
              </a:solidFill>
            </a:endParaRPr>
          </a:p>
        </p:txBody>
      </p:sp>
    </p:spTree>
  </p:cSld>
  <p:clrMapOvr>
    <a:masterClrMapping/>
  </p:clrMapOvr>
  <mc:AlternateContent xmlns:mc="http://schemas.openxmlformats.org/markup-compatibility/2006">
    <mc:Choice xmlns:p14="http://schemas.microsoft.com/office/powerpoint/2010/main" Requires="p14">
      <p:transition spd="slow" p14:dur="1399" advTm="3000"/>
    </mc:Choice>
    <mc:Fallback>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4195</Words>
  <Application>WPS 演示</Application>
  <PresentationFormat>宽屏</PresentationFormat>
  <Paragraphs>138</Paragraphs>
  <Slides>13</Slides>
  <Notes>24</Notes>
  <HiddenSlides>0</HiddenSlides>
  <MMClips>0</MMClips>
  <ScaleCrop>false</ScaleCrop>
  <HeadingPairs>
    <vt:vector size="6" baseType="variant">
      <vt:variant>
        <vt:lpstr>已用的字体</vt:lpstr>
      </vt:variant>
      <vt:variant>
        <vt:i4>14</vt:i4>
      </vt:variant>
      <vt:variant>
        <vt:lpstr>主题</vt:lpstr>
      </vt:variant>
      <vt:variant>
        <vt:i4>2</vt:i4>
      </vt:variant>
      <vt:variant>
        <vt:lpstr>幻灯片标题</vt:lpstr>
      </vt:variant>
      <vt:variant>
        <vt:i4>13</vt:i4>
      </vt:variant>
    </vt:vector>
  </HeadingPairs>
  <TitlesOfParts>
    <vt:vector size="29" baseType="lpstr">
      <vt:lpstr>Arial</vt:lpstr>
      <vt:lpstr>宋体</vt:lpstr>
      <vt:lpstr>Wingdings</vt:lpstr>
      <vt:lpstr>字魂36号-正文宋楷</vt:lpstr>
      <vt:lpstr>钟齐王庆华毛笔简体</vt:lpstr>
      <vt:lpstr>Charter Black</vt:lpstr>
      <vt:lpstr>华文行楷</vt:lpstr>
      <vt:lpstr>Times New Roman</vt:lpstr>
      <vt:lpstr>Times New Roman</vt:lpstr>
      <vt:lpstr>等线 Light</vt:lpstr>
      <vt:lpstr>等线</vt:lpstr>
      <vt:lpstr>Segoe Print</vt:lpstr>
      <vt:lpstr>微软雅黑</vt:lpstr>
      <vt:lpstr>Arial Unicode MS</vt:lpstr>
      <vt:lpstr>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梦南 徐</dc:creator>
  <cp:lastModifiedBy>yl珂睿</cp:lastModifiedBy>
  <cp:revision>64</cp:revision>
  <dcterms:created xsi:type="dcterms:W3CDTF">2019-12-12T10:46:00Z</dcterms:created>
  <dcterms:modified xsi:type="dcterms:W3CDTF">2021-02-28T05:54:50Z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2052-10.1.0.7698</vt:lpwstr>
  </property>
</Properties>
</file>