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01" r:id="rId2"/>
    <p:sldId id="256" r:id="rId3"/>
    <p:sldId id="288" r:id="rId4"/>
    <p:sldId id="290" r:id="rId5"/>
    <p:sldId id="260" r:id="rId6"/>
    <p:sldId id="292" r:id="rId7"/>
    <p:sldId id="293" r:id="rId8"/>
    <p:sldId id="289" r:id="rId9"/>
    <p:sldId id="294" r:id="rId10"/>
    <p:sldId id="295" r:id="rId11"/>
    <p:sldId id="297" r:id="rId12"/>
    <p:sldId id="296" r:id="rId13"/>
    <p:sldId id="298" r:id="rId14"/>
    <p:sldId id="299" r:id="rId15"/>
    <p:sldId id="302" r:id="rId16"/>
    <p:sldId id="304" r:id="rId17"/>
    <p:sldId id="303"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5"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p l" initials="k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CC46F"/>
    <a:srgbClr val="9E8B74"/>
    <a:srgbClr val="D9E291"/>
    <a:srgbClr val="EFF3E2"/>
    <a:srgbClr val="9E27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115" d="100"/>
          <a:sy n="115" d="100"/>
        </p:scale>
        <p:origin x="224" y="496"/>
      </p:cViewPr>
      <p:guideLst>
        <p:guide orient="horz" pos="4315"/>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commentAuthors" Target="commentAuthors.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2021/3/5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568240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2021/3/5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2021/3/5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1.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jpeg"/><Relationship Id="rId1" Type="http://schemas.openxmlformats.org/officeDocument/2006/relationships/tags" Target="../tags/tag9.xml"/><Relationship Id="rId2"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jpe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jpeg"/><Relationship Id="rId1" Type="http://schemas.openxmlformats.org/officeDocument/2006/relationships/tags" Target="../tags/tag10.xml"/><Relationship Id="rId2"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jpeg"/><Relationship Id="rId5" Type="http://schemas.openxmlformats.org/officeDocument/2006/relationships/image" Target="../media/image26.jpeg"/><Relationship Id="rId6" Type="http://schemas.openxmlformats.org/officeDocument/2006/relationships/image" Target="../media/image27.jpeg"/><Relationship Id="rId7" Type="http://schemas.openxmlformats.org/officeDocument/2006/relationships/image" Target="../media/image28.jpeg"/><Relationship Id="rId8" Type="http://schemas.openxmlformats.org/officeDocument/2006/relationships/image" Target="../media/image29.jpeg"/><Relationship Id="rId1" Type="http://schemas.openxmlformats.org/officeDocument/2006/relationships/tags" Target="../tags/tag11.xml"/><Relationship Id="rId2"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1.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microsoft.com/office/2007/relationships/hdphoto" Target="../media/hdphoto1.wdp"/><Relationship Id="rId1" Type="http://schemas.openxmlformats.org/officeDocument/2006/relationships/tags" Target="../tags/tag2.xml"/><Relationship Id="rId2"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1.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1.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slideLayout" Target="../slideLayouts/slideLayout1.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1" Type="http://schemas.openxmlformats.org/officeDocument/2006/relationships/tags" Target="../tags/tag7.xml"/><Relationship Id="rId2"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2"/>
          <a:stretch>
            <a:fillRect/>
          </a:stretch>
        </p:blipFill>
        <p:spPr>
          <a:xfrm>
            <a:off x="-16101" y="-18888"/>
            <a:ext cx="12208101" cy="6876888"/>
          </a:xfrm>
          <a:prstGeom prst="rect">
            <a:avLst/>
          </a:prstGeom>
        </p:spPr>
      </p:pic>
      <p:sp>
        <p:nvSpPr>
          <p:cNvPr id="4" name="文本框 3"/>
          <p:cNvSpPr txBox="1"/>
          <p:nvPr/>
        </p:nvSpPr>
        <p:spPr>
          <a:xfrm>
            <a:off x="3067920" y="1617465"/>
            <a:ext cx="5570756" cy="995209"/>
          </a:xfrm>
          <a:prstGeom prst="rect">
            <a:avLst/>
          </a:prstGeom>
          <a:noFill/>
        </p:spPr>
        <p:txBody>
          <a:bodyPr wrap="none" rtlCol="0">
            <a:spAutoFit/>
          </a:bodyPr>
          <a:lstStyle/>
          <a:p>
            <a:r>
              <a:rPr kumimoji="1" lang="en-US" altLang="zh-CN" sz="5867" dirty="0">
                <a:latin typeface="Charter Black"/>
                <a:cs typeface="Charter Black"/>
              </a:rPr>
              <a:t>CHINA STORY</a:t>
            </a:r>
            <a:endParaRPr kumimoji="1" lang="zh-CN" altLang="en-US" sz="5867" dirty="0">
              <a:latin typeface="Charter Black"/>
              <a:cs typeface="Charter Black"/>
            </a:endParaRPr>
          </a:p>
        </p:txBody>
      </p:sp>
      <p:sp>
        <p:nvSpPr>
          <p:cNvPr id="6" name="文本框 5"/>
          <p:cNvSpPr txBox="1"/>
          <p:nvPr/>
        </p:nvSpPr>
        <p:spPr>
          <a:xfrm>
            <a:off x="4283138" y="2708961"/>
            <a:ext cx="3191899" cy="995209"/>
          </a:xfrm>
          <a:prstGeom prst="rect">
            <a:avLst/>
          </a:prstGeom>
          <a:noFill/>
        </p:spPr>
        <p:txBody>
          <a:bodyPr wrap="none" rtlCol="0">
            <a:spAutoFit/>
          </a:bodyPr>
          <a:lstStyle/>
          <a:p>
            <a:r>
              <a:rPr kumimoji="1" lang="zh-CN" altLang="en-US" sz="5867" b="1" dirty="0">
                <a:latin typeface="华文行楷"/>
                <a:ea typeface="华文行楷"/>
                <a:cs typeface="华文行楷"/>
              </a:rPr>
              <a:t>中国故事</a:t>
            </a:r>
            <a:endParaRPr kumimoji="1" lang="zh-CN" altLang="en-US" sz="5867" b="1" dirty="0">
              <a:latin typeface="华文行楷"/>
              <a:ea typeface="华文行楷"/>
              <a:cs typeface="华文行楷"/>
            </a:endParaRPr>
          </a:p>
        </p:txBody>
      </p:sp>
      <p:sp>
        <p:nvSpPr>
          <p:cNvPr id="7" name="文本框 6"/>
          <p:cNvSpPr txBox="1"/>
          <p:nvPr/>
        </p:nvSpPr>
        <p:spPr>
          <a:xfrm>
            <a:off x="737099" y="5239373"/>
            <a:ext cx="4010265" cy="461665"/>
          </a:xfrm>
          <a:prstGeom prst="rect">
            <a:avLst/>
          </a:prstGeom>
          <a:noFill/>
        </p:spPr>
        <p:txBody>
          <a:bodyPr wrap="none" rtlCol="0">
            <a:spAutoFit/>
          </a:bodyPr>
          <a:lstStyle/>
          <a:p>
            <a:r>
              <a:rPr kumimoji="1" lang="en-US" altLang="zh-CN" sz="2400" b="1" i="1" dirty="0">
                <a:latin typeface="Times New Roman"/>
                <a:cs typeface="Times New Roman"/>
              </a:rPr>
              <a:t>Tells the </a:t>
            </a:r>
            <a:r>
              <a:rPr kumimoji="1" lang="en-US" altLang="zh-CN" sz="2400" b="1" i="1" dirty="0">
                <a:latin typeface="Times New Roman"/>
                <a:cs typeface="Times New Roman"/>
              </a:rPr>
              <a:t>story </a:t>
            </a:r>
            <a:r>
              <a:rPr kumimoji="1" lang="en-US" altLang="zh-CN" sz="2400" b="1" i="1" dirty="0">
                <a:latin typeface="Times New Roman"/>
                <a:cs typeface="Times New Roman"/>
              </a:rPr>
              <a:t>of</a:t>
            </a:r>
            <a:r>
              <a:rPr kumimoji="1" lang="zh-CN" altLang="en-US" sz="2400" b="1" i="1" dirty="0">
                <a:latin typeface="Times New Roman"/>
                <a:cs typeface="Times New Roman"/>
              </a:rPr>
              <a:t> </a:t>
            </a:r>
            <a:r>
              <a:rPr kumimoji="1" lang="en-US" altLang="zh-CN" sz="2400" b="1" i="1" dirty="0">
                <a:latin typeface="Times New Roman"/>
                <a:cs typeface="Times New Roman"/>
              </a:rPr>
              <a:t>a</a:t>
            </a:r>
            <a:r>
              <a:rPr kumimoji="1" lang="zh-CN" altLang="en-US" sz="2400" b="1" i="1" dirty="0">
                <a:latin typeface="Times New Roman"/>
                <a:cs typeface="Times New Roman"/>
              </a:rPr>
              <a:t> </a:t>
            </a:r>
            <a:r>
              <a:rPr kumimoji="1" lang="en-US" altLang="zh-CN" sz="2400" b="1" i="1" dirty="0">
                <a:latin typeface="Times New Roman"/>
                <a:cs typeface="Times New Roman"/>
              </a:rPr>
              <a:t>real China </a:t>
            </a:r>
            <a:endParaRPr kumimoji="1" lang="zh-CN" altLang="en-US" sz="2400" b="1" i="1" dirty="0">
              <a:latin typeface="Times New Roman"/>
              <a:cs typeface="Times New Roman"/>
            </a:endParaRPr>
          </a:p>
        </p:txBody>
      </p:sp>
      <p:sp>
        <p:nvSpPr>
          <p:cNvPr id="8" name="文本框 7"/>
          <p:cNvSpPr txBox="1"/>
          <p:nvPr/>
        </p:nvSpPr>
        <p:spPr>
          <a:xfrm>
            <a:off x="914401" y="5762930"/>
            <a:ext cx="2954655" cy="461665"/>
          </a:xfrm>
          <a:prstGeom prst="rect">
            <a:avLst/>
          </a:prstGeom>
          <a:noFill/>
        </p:spPr>
        <p:txBody>
          <a:bodyPr wrap="none" rtlCol="0">
            <a:spAutoFit/>
          </a:bodyPr>
          <a:lstStyle/>
          <a:p>
            <a:r>
              <a:rPr kumimoji="1" lang="zh-CN" altLang="en-US" sz="2400" b="1" dirty="0">
                <a:latin typeface="华文行楷"/>
                <a:ea typeface="华文行楷"/>
                <a:cs typeface="华文行楷"/>
              </a:rPr>
              <a:t>讲述一个真实的中国</a:t>
            </a:r>
            <a:endParaRPr kumimoji="1" lang="zh-CN" altLang="en-US" sz="2400" b="1" dirty="0">
              <a:latin typeface="华文行楷"/>
              <a:ea typeface="华文行楷"/>
              <a:cs typeface="华文行楷"/>
            </a:endParaRPr>
          </a:p>
        </p:txBody>
      </p:sp>
    </p:spTree>
    <p:extLst>
      <p:ext uri="{BB962C8B-B14F-4D97-AF65-F5344CB8AC3E}">
        <p14:creationId xmlns:p14="http://schemas.microsoft.com/office/powerpoint/2010/main" val="377872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椭圆 24">
            <a:extLst>
              <a:ext uri="{FF2B5EF4-FFF2-40B4-BE49-F238E27FC236}">
                <a16:creationId xmlns:a16="http://schemas.microsoft.com/office/drawing/2014/main" xmlns="" id="{BCB5FF89-2C80-4D3F-A693-CF59D71641F0}"/>
              </a:ext>
            </a:extLst>
          </p:cNvPr>
          <p:cNvSpPr/>
          <p:nvPr/>
        </p:nvSpPr>
        <p:spPr>
          <a:xfrm>
            <a:off x="8653670" y="3328517"/>
            <a:ext cx="5304495" cy="530449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5" name="矩形 4"/>
          <p:cNvSpPr/>
          <p:nvPr/>
        </p:nvSpPr>
        <p:spPr>
          <a:xfrm>
            <a:off x="1090293" y="433859"/>
            <a:ext cx="5721323"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Categories of Chinese Tea</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4" name="椭圆 23">
            <a:extLst>
              <a:ext uri="{FF2B5EF4-FFF2-40B4-BE49-F238E27FC236}">
                <a16:creationId xmlns:a16="http://schemas.microsoft.com/office/drawing/2014/main" xmlns="" id="{799577A1-1083-4B59-9520-36E665EC6F3A}"/>
              </a:ext>
            </a:extLst>
          </p:cNvPr>
          <p:cNvSpPr/>
          <p:nvPr/>
        </p:nvSpPr>
        <p:spPr>
          <a:xfrm>
            <a:off x="7886028" y="5801724"/>
            <a:ext cx="3789136" cy="3789136"/>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pic>
        <p:nvPicPr>
          <p:cNvPr id="6" name="图片 5">
            <a:extLst>
              <a:ext uri="{FF2B5EF4-FFF2-40B4-BE49-F238E27FC236}">
                <a16:creationId xmlns:a16="http://schemas.microsoft.com/office/drawing/2014/main" xmlns="" id="{74DB7E5C-64BC-4467-AE96-FD82C73E16DB}"/>
              </a:ext>
            </a:extLst>
          </p:cNvPr>
          <p:cNvPicPr>
            <a:picLocks noChangeAspect="1"/>
          </p:cNvPicPr>
          <p:nvPr/>
        </p:nvPicPr>
        <p:blipFill>
          <a:blip r:embed="rId3"/>
          <a:stretch>
            <a:fillRect/>
          </a:stretch>
        </p:blipFill>
        <p:spPr>
          <a:xfrm>
            <a:off x="1090293" y="1095387"/>
            <a:ext cx="10134298" cy="566161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012864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椭圆 24">
            <a:extLst>
              <a:ext uri="{FF2B5EF4-FFF2-40B4-BE49-F238E27FC236}">
                <a16:creationId xmlns:a16="http://schemas.microsoft.com/office/drawing/2014/main" xmlns="" id="{BCB5FF89-2C80-4D3F-A693-CF59D71641F0}"/>
              </a:ext>
            </a:extLst>
          </p:cNvPr>
          <p:cNvSpPr/>
          <p:nvPr/>
        </p:nvSpPr>
        <p:spPr>
          <a:xfrm>
            <a:off x="8653670" y="3328517"/>
            <a:ext cx="5304495" cy="530449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5" name="矩形 4"/>
          <p:cNvSpPr/>
          <p:nvPr/>
        </p:nvSpPr>
        <p:spPr>
          <a:xfrm>
            <a:off x="1090293" y="433859"/>
            <a:ext cx="5721323"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Top 10 Chinese Teas</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4" name="椭圆 23">
            <a:extLst>
              <a:ext uri="{FF2B5EF4-FFF2-40B4-BE49-F238E27FC236}">
                <a16:creationId xmlns:a16="http://schemas.microsoft.com/office/drawing/2014/main" xmlns="" id="{799577A1-1083-4B59-9520-36E665EC6F3A}"/>
              </a:ext>
            </a:extLst>
          </p:cNvPr>
          <p:cNvSpPr/>
          <p:nvPr/>
        </p:nvSpPr>
        <p:spPr>
          <a:xfrm>
            <a:off x="7886028" y="5801724"/>
            <a:ext cx="3789136" cy="3789136"/>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grpSp>
        <p:nvGrpSpPr>
          <p:cNvPr id="2" name="组合 1">
            <a:extLst>
              <a:ext uri="{FF2B5EF4-FFF2-40B4-BE49-F238E27FC236}">
                <a16:creationId xmlns:a16="http://schemas.microsoft.com/office/drawing/2014/main" xmlns="" id="{44840E9F-A7A1-427C-B9EA-CD85F2746C5F}"/>
              </a:ext>
            </a:extLst>
          </p:cNvPr>
          <p:cNvGrpSpPr/>
          <p:nvPr/>
        </p:nvGrpSpPr>
        <p:grpSpPr>
          <a:xfrm>
            <a:off x="424070" y="1484599"/>
            <a:ext cx="3829878" cy="1843917"/>
            <a:chOff x="2469929" y="3857526"/>
            <a:chExt cx="3829878" cy="1843917"/>
          </a:xfrm>
        </p:grpSpPr>
        <p:sp>
          <p:nvSpPr>
            <p:cNvPr id="19" name="圆角矩形 54">
              <a:extLst>
                <a:ext uri="{FF2B5EF4-FFF2-40B4-BE49-F238E27FC236}">
                  <a16:creationId xmlns:a16="http://schemas.microsoft.com/office/drawing/2014/main" xmlns="" id="{AC931F3E-F6C1-4965-BD48-A66C4A2E275F}"/>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0" name="椭圆 19">
              <a:extLst>
                <a:ext uri="{FF2B5EF4-FFF2-40B4-BE49-F238E27FC236}">
                  <a16:creationId xmlns:a16="http://schemas.microsoft.com/office/drawing/2014/main" xmlns="" id="{39612E9C-D046-4D42-BF6B-556FED2888DA}"/>
                </a:ext>
              </a:extLst>
            </p:cNvPr>
            <p:cNvSpPr/>
            <p:nvPr/>
          </p:nvSpPr>
          <p:spPr>
            <a:xfrm>
              <a:off x="2871510" y="3857526"/>
              <a:ext cx="1004491" cy="1004491"/>
            </a:xfrm>
            <a:prstGeom prst="ellipse">
              <a:avLst/>
            </a:prstGeom>
            <a:blipFill>
              <a:blip r:embed="rId3"/>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22" name="文本框 21">
              <a:extLst>
                <a:ext uri="{FF2B5EF4-FFF2-40B4-BE49-F238E27FC236}">
                  <a16:creationId xmlns:a16="http://schemas.microsoft.com/office/drawing/2014/main" xmlns="" id="{22909C3D-1D98-4927-B49C-F32179873530}"/>
                </a:ext>
              </a:extLst>
            </p:cNvPr>
            <p:cNvSpPr txBox="1"/>
            <p:nvPr/>
          </p:nvSpPr>
          <p:spPr>
            <a:xfrm>
              <a:off x="4147806" y="4647474"/>
              <a:ext cx="1966469" cy="757643"/>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green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West Lake, Hangzhou, Zhejiang Province</a:t>
              </a:r>
            </a:p>
          </p:txBody>
        </p:sp>
        <p:grpSp>
          <p:nvGrpSpPr>
            <p:cNvPr id="23" name="组合 22">
              <a:extLst>
                <a:ext uri="{FF2B5EF4-FFF2-40B4-BE49-F238E27FC236}">
                  <a16:creationId xmlns:a16="http://schemas.microsoft.com/office/drawing/2014/main" xmlns="" id="{DD2C177A-31B7-496C-B75B-D757523809F0}"/>
                </a:ext>
              </a:extLst>
            </p:cNvPr>
            <p:cNvGrpSpPr/>
            <p:nvPr/>
          </p:nvGrpSpPr>
          <p:grpSpPr>
            <a:xfrm>
              <a:off x="2623357" y="5081667"/>
              <a:ext cx="1500796" cy="348787"/>
              <a:chOff x="7612259" y="1457981"/>
              <a:chExt cx="1698625" cy="365323"/>
            </a:xfrm>
          </p:grpSpPr>
          <p:sp>
            <p:nvSpPr>
              <p:cNvPr id="40" name="圆角矩形 59">
                <a:extLst>
                  <a:ext uri="{FF2B5EF4-FFF2-40B4-BE49-F238E27FC236}">
                    <a16:creationId xmlns:a16="http://schemas.microsoft.com/office/drawing/2014/main" xmlns="" id="{5F275E31-4F23-4333-9F95-51F17D1CE366}"/>
                  </a:ext>
                </a:extLst>
              </p:cNvPr>
              <p:cNvSpPr/>
              <p:nvPr/>
            </p:nvSpPr>
            <p:spPr>
              <a:xfrm>
                <a:off x="7612259" y="1457981"/>
                <a:ext cx="1698625" cy="365323"/>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55000" lnSpcReduction="2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1" name="文本框 40">
                <a:extLst>
                  <a:ext uri="{FF2B5EF4-FFF2-40B4-BE49-F238E27FC236}">
                    <a16:creationId xmlns:a16="http://schemas.microsoft.com/office/drawing/2014/main" xmlns="" id="{8526DCA9-3550-49FE-A359-01CA3BDB2DEA}"/>
                  </a:ext>
                </a:extLst>
              </p:cNvPr>
              <p:cNvSpPr txBox="1"/>
              <p:nvPr/>
            </p:nvSpPr>
            <p:spPr>
              <a:xfrm>
                <a:off x="7756618" y="1474397"/>
                <a:ext cx="1409908" cy="322369"/>
              </a:xfrm>
              <a:prstGeom prst="rect">
                <a:avLst/>
              </a:prstGeom>
              <a:noFill/>
            </p:spPr>
            <p:txBody>
              <a:bodyPr wrap="square" rtlCol="0">
                <a:spAutoFit/>
              </a:bodyPr>
              <a:lstStyle/>
              <a:p>
                <a:pPr algn="ctr"/>
                <a:r>
                  <a:rPr lang="en-US" altLang="zh-CN" sz="1400" b="1" dirty="0" err="1">
                    <a:solidFill>
                      <a:schemeClr val="bg1"/>
                    </a:solidFill>
                    <a:latin typeface="微软雅黑" panose="020B0503020204020204" pitchFamily="34" charset="-122"/>
                    <a:ea typeface="微软雅黑" panose="020B0503020204020204" pitchFamily="34" charset="-122"/>
                  </a:rPr>
                  <a:t>Longjing</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grpSp>
        <p:nvGrpSpPr>
          <p:cNvPr id="80" name="组合 79">
            <a:extLst>
              <a:ext uri="{FF2B5EF4-FFF2-40B4-BE49-F238E27FC236}">
                <a16:creationId xmlns:a16="http://schemas.microsoft.com/office/drawing/2014/main" xmlns="" id="{73A146EB-B91F-4A3C-8980-ABF120742A40}"/>
              </a:ext>
            </a:extLst>
          </p:cNvPr>
          <p:cNvGrpSpPr/>
          <p:nvPr/>
        </p:nvGrpSpPr>
        <p:grpSpPr>
          <a:xfrm>
            <a:off x="4297874" y="1484599"/>
            <a:ext cx="3829878" cy="1843917"/>
            <a:chOff x="2469929" y="3857526"/>
            <a:chExt cx="3829878" cy="1843917"/>
          </a:xfrm>
        </p:grpSpPr>
        <p:sp>
          <p:nvSpPr>
            <p:cNvPr id="81" name="圆角矩形 54">
              <a:extLst>
                <a:ext uri="{FF2B5EF4-FFF2-40B4-BE49-F238E27FC236}">
                  <a16:creationId xmlns:a16="http://schemas.microsoft.com/office/drawing/2014/main" xmlns="" id="{FE9DF6AA-3067-4F81-9774-49CB25E543F8}"/>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82" name="椭圆 81">
              <a:extLst>
                <a:ext uri="{FF2B5EF4-FFF2-40B4-BE49-F238E27FC236}">
                  <a16:creationId xmlns:a16="http://schemas.microsoft.com/office/drawing/2014/main" xmlns="" id="{BDEA17B9-B7DC-4331-B403-617E35CBEB28}"/>
                </a:ext>
              </a:extLst>
            </p:cNvPr>
            <p:cNvSpPr/>
            <p:nvPr/>
          </p:nvSpPr>
          <p:spPr>
            <a:xfrm>
              <a:off x="2871510" y="3857526"/>
              <a:ext cx="1004491" cy="1004491"/>
            </a:xfrm>
            <a:prstGeom prst="ellipse">
              <a:avLst/>
            </a:prstGeom>
            <a:blipFill>
              <a:blip r:embed="rId4"/>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83" name="文本框 82">
              <a:extLst>
                <a:ext uri="{FF2B5EF4-FFF2-40B4-BE49-F238E27FC236}">
                  <a16:creationId xmlns:a16="http://schemas.microsoft.com/office/drawing/2014/main" xmlns="" id="{943F6DB9-CE90-4702-AF60-9B32E7588A08}"/>
                </a:ext>
              </a:extLst>
            </p:cNvPr>
            <p:cNvSpPr txBox="1"/>
            <p:nvPr/>
          </p:nvSpPr>
          <p:spPr>
            <a:xfrm>
              <a:off x="4147806" y="4647474"/>
              <a:ext cx="1966469" cy="988476"/>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green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Dongting</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Mountain near Lake Tai, Jiangsu Province</a:t>
              </a:r>
            </a:p>
          </p:txBody>
        </p:sp>
        <p:grpSp>
          <p:nvGrpSpPr>
            <p:cNvPr id="84" name="组合 83">
              <a:extLst>
                <a:ext uri="{FF2B5EF4-FFF2-40B4-BE49-F238E27FC236}">
                  <a16:creationId xmlns:a16="http://schemas.microsoft.com/office/drawing/2014/main" xmlns="" id="{BB0215C6-2817-4A44-B8AB-00726A7C55FC}"/>
                </a:ext>
              </a:extLst>
            </p:cNvPr>
            <p:cNvGrpSpPr/>
            <p:nvPr/>
          </p:nvGrpSpPr>
          <p:grpSpPr>
            <a:xfrm>
              <a:off x="2623357" y="5081667"/>
              <a:ext cx="1500796" cy="348787"/>
              <a:chOff x="7612259" y="1457981"/>
              <a:chExt cx="1698625" cy="365323"/>
            </a:xfrm>
          </p:grpSpPr>
          <p:sp>
            <p:nvSpPr>
              <p:cNvPr id="85" name="圆角矩形 59">
                <a:extLst>
                  <a:ext uri="{FF2B5EF4-FFF2-40B4-BE49-F238E27FC236}">
                    <a16:creationId xmlns:a16="http://schemas.microsoft.com/office/drawing/2014/main" xmlns="" id="{B765A7B5-2B99-4AD3-9310-00A4E97AA315}"/>
                  </a:ext>
                </a:extLst>
              </p:cNvPr>
              <p:cNvSpPr/>
              <p:nvPr/>
            </p:nvSpPr>
            <p:spPr>
              <a:xfrm>
                <a:off x="7612259" y="1457981"/>
                <a:ext cx="1698625" cy="365323"/>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55000" lnSpcReduction="2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86" name="文本框 85">
                <a:extLst>
                  <a:ext uri="{FF2B5EF4-FFF2-40B4-BE49-F238E27FC236}">
                    <a16:creationId xmlns:a16="http://schemas.microsoft.com/office/drawing/2014/main" xmlns="" id="{131F18FA-7525-4D2C-8C05-64525C3F8CE5}"/>
                  </a:ext>
                </a:extLst>
              </p:cNvPr>
              <p:cNvSpPr txBox="1"/>
              <p:nvPr/>
            </p:nvSpPr>
            <p:spPr>
              <a:xfrm>
                <a:off x="7756618" y="1474397"/>
                <a:ext cx="1409908" cy="322369"/>
              </a:xfrm>
              <a:prstGeom prst="rect">
                <a:avLst/>
              </a:prstGeom>
              <a:noFill/>
            </p:spPr>
            <p:txBody>
              <a:bodyPr wrap="square" rtlCol="0">
                <a:spAutoFit/>
              </a:bodyPr>
              <a:lstStyle/>
              <a:p>
                <a:pPr algn="ctr"/>
                <a:r>
                  <a:rPr lang="en-US" altLang="zh-CN" sz="1400" b="1" dirty="0" err="1">
                    <a:solidFill>
                      <a:schemeClr val="bg1"/>
                    </a:solidFill>
                    <a:latin typeface="微软雅黑" panose="020B0503020204020204" pitchFamily="34" charset="-122"/>
                    <a:ea typeface="微软雅黑" panose="020B0503020204020204" pitchFamily="34" charset="-122"/>
                  </a:rPr>
                  <a:t>Biluochun</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grpSp>
        <p:nvGrpSpPr>
          <p:cNvPr id="87" name="组合 86">
            <a:extLst>
              <a:ext uri="{FF2B5EF4-FFF2-40B4-BE49-F238E27FC236}">
                <a16:creationId xmlns:a16="http://schemas.microsoft.com/office/drawing/2014/main" xmlns="" id="{264A5C34-BA4E-4767-B574-6446781B936E}"/>
              </a:ext>
            </a:extLst>
          </p:cNvPr>
          <p:cNvGrpSpPr/>
          <p:nvPr/>
        </p:nvGrpSpPr>
        <p:grpSpPr>
          <a:xfrm>
            <a:off x="8175114" y="1484599"/>
            <a:ext cx="3829878" cy="1843917"/>
            <a:chOff x="2469929" y="3857526"/>
            <a:chExt cx="3829878" cy="1843917"/>
          </a:xfrm>
        </p:grpSpPr>
        <p:sp>
          <p:nvSpPr>
            <p:cNvPr id="88" name="圆角矩形 54">
              <a:extLst>
                <a:ext uri="{FF2B5EF4-FFF2-40B4-BE49-F238E27FC236}">
                  <a16:creationId xmlns:a16="http://schemas.microsoft.com/office/drawing/2014/main" xmlns="" id="{08A0B3E3-AA14-491F-9672-C92C624B2346}"/>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89" name="椭圆 88">
              <a:extLst>
                <a:ext uri="{FF2B5EF4-FFF2-40B4-BE49-F238E27FC236}">
                  <a16:creationId xmlns:a16="http://schemas.microsoft.com/office/drawing/2014/main" xmlns="" id="{926ED2F2-1A62-495B-AC79-AC9E54486AA4}"/>
                </a:ext>
              </a:extLst>
            </p:cNvPr>
            <p:cNvSpPr/>
            <p:nvPr/>
          </p:nvSpPr>
          <p:spPr>
            <a:xfrm>
              <a:off x="2871510" y="3857526"/>
              <a:ext cx="1004491" cy="1004491"/>
            </a:xfrm>
            <a:prstGeom prst="ellipse">
              <a:avLst/>
            </a:prstGeom>
            <a:blipFill>
              <a:blip r:embed="rId5"/>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90" name="文本框 89">
              <a:extLst>
                <a:ext uri="{FF2B5EF4-FFF2-40B4-BE49-F238E27FC236}">
                  <a16:creationId xmlns:a16="http://schemas.microsoft.com/office/drawing/2014/main" xmlns="" id="{A8D58C7B-A806-4CB4-8711-9B7B22A58E4D}"/>
                </a:ext>
              </a:extLst>
            </p:cNvPr>
            <p:cNvSpPr txBox="1"/>
            <p:nvPr/>
          </p:nvSpPr>
          <p:spPr>
            <a:xfrm>
              <a:off x="4147806" y="4647474"/>
              <a:ext cx="1966469" cy="757643"/>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green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a:t>
              </a:r>
              <a:r>
                <a:rPr lang="en-US" altLang="zh-CN" sz="1000" b="0" i="0" dirty="0">
                  <a:solidFill>
                    <a:srgbClr val="555555"/>
                  </a:solidFill>
                  <a:effectLst/>
                  <a:latin typeface="Open Sans"/>
                </a:rPr>
                <a:t>Huangshan, </a:t>
              </a:r>
            </a:p>
            <a:p>
              <a:pPr>
                <a:lnSpc>
                  <a:spcPct val="150000"/>
                </a:lnSpc>
              </a:pPr>
              <a:r>
                <a:rPr lang="en-US" altLang="zh-CN" sz="1000" b="0" i="0" dirty="0">
                  <a:solidFill>
                    <a:srgbClr val="555555"/>
                  </a:solidFill>
                  <a:effectLst/>
                  <a:latin typeface="Open Sans"/>
                </a:rPr>
                <a:t>Anhui Province</a:t>
              </a:r>
              <a:endParaRPr lang="en-US" altLang="zh-CN" sz="1000"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91" name="组合 90">
              <a:extLst>
                <a:ext uri="{FF2B5EF4-FFF2-40B4-BE49-F238E27FC236}">
                  <a16:creationId xmlns:a16="http://schemas.microsoft.com/office/drawing/2014/main" xmlns="" id="{AA4A4EFA-E0EE-4FA0-84B5-3CC5B23E5A6A}"/>
                </a:ext>
              </a:extLst>
            </p:cNvPr>
            <p:cNvGrpSpPr/>
            <p:nvPr/>
          </p:nvGrpSpPr>
          <p:grpSpPr>
            <a:xfrm>
              <a:off x="2623357" y="5081667"/>
              <a:ext cx="1500796" cy="538893"/>
              <a:chOff x="7612259" y="1457981"/>
              <a:chExt cx="1698625" cy="564442"/>
            </a:xfrm>
          </p:grpSpPr>
          <p:sp>
            <p:nvSpPr>
              <p:cNvPr id="92" name="圆角矩形 59">
                <a:extLst>
                  <a:ext uri="{FF2B5EF4-FFF2-40B4-BE49-F238E27FC236}">
                    <a16:creationId xmlns:a16="http://schemas.microsoft.com/office/drawing/2014/main" xmlns="" id="{64CEF45B-2A65-4DF7-B191-739C0ECB78C2}"/>
                  </a:ext>
                </a:extLst>
              </p:cNvPr>
              <p:cNvSpPr/>
              <p:nvPr/>
            </p:nvSpPr>
            <p:spPr>
              <a:xfrm>
                <a:off x="7612259" y="1457981"/>
                <a:ext cx="1698625" cy="564442"/>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lnSpcReduction="1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3" name="文本框 92">
                <a:extLst>
                  <a:ext uri="{FF2B5EF4-FFF2-40B4-BE49-F238E27FC236}">
                    <a16:creationId xmlns:a16="http://schemas.microsoft.com/office/drawing/2014/main" xmlns="" id="{D91D1480-0159-4151-BB4F-63AC16A8F0D1}"/>
                  </a:ext>
                </a:extLst>
              </p:cNvPr>
              <p:cNvSpPr txBox="1"/>
              <p:nvPr/>
            </p:nvSpPr>
            <p:spPr>
              <a:xfrm>
                <a:off x="7756618" y="1474397"/>
                <a:ext cx="1409908" cy="548026"/>
              </a:xfrm>
              <a:prstGeom prst="rect">
                <a:avLst/>
              </a:prstGeom>
              <a:noFill/>
            </p:spPr>
            <p:txBody>
              <a:bodyPr wrap="square" rtlCol="0">
                <a:spAutoFit/>
              </a:bodyPr>
              <a:lstStyle/>
              <a:p>
                <a:pPr algn="ctr"/>
                <a:r>
                  <a:rPr lang="en-US" altLang="zh-CN" sz="1400" b="1" dirty="0">
                    <a:solidFill>
                      <a:schemeClr val="bg1"/>
                    </a:solidFill>
                    <a:latin typeface="微软雅黑" panose="020B0503020204020204" pitchFamily="34" charset="-122"/>
                    <a:ea typeface="微软雅黑" panose="020B0503020204020204" pitchFamily="34" charset="-122"/>
                  </a:rPr>
                  <a:t>Huangshan </a:t>
                </a:r>
                <a:r>
                  <a:rPr lang="en-US" altLang="zh-CN" sz="1400" b="1" dirty="0" err="1">
                    <a:solidFill>
                      <a:schemeClr val="bg1"/>
                    </a:solidFill>
                    <a:latin typeface="微软雅黑" panose="020B0503020204020204" pitchFamily="34" charset="-122"/>
                    <a:ea typeface="微软雅黑" panose="020B0503020204020204" pitchFamily="34" charset="-122"/>
                  </a:rPr>
                  <a:t>Maofeng</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grpSp>
        <p:nvGrpSpPr>
          <p:cNvPr id="94" name="组合 93">
            <a:extLst>
              <a:ext uri="{FF2B5EF4-FFF2-40B4-BE49-F238E27FC236}">
                <a16:creationId xmlns:a16="http://schemas.microsoft.com/office/drawing/2014/main" xmlns="" id="{DB2480C8-46DB-4D73-88DA-23B654BD3910}"/>
              </a:ext>
            </a:extLst>
          </p:cNvPr>
          <p:cNvGrpSpPr/>
          <p:nvPr/>
        </p:nvGrpSpPr>
        <p:grpSpPr>
          <a:xfrm>
            <a:off x="424070" y="3957807"/>
            <a:ext cx="3829878" cy="1843917"/>
            <a:chOff x="2469929" y="3857526"/>
            <a:chExt cx="3829878" cy="1843917"/>
          </a:xfrm>
        </p:grpSpPr>
        <p:sp>
          <p:nvSpPr>
            <p:cNvPr id="95" name="圆角矩形 54">
              <a:extLst>
                <a:ext uri="{FF2B5EF4-FFF2-40B4-BE49-F238E27FC236}">
                  <a16:creationId xmlns:a16="http://schemas.microsoft.com/office/drawing/2014/main" xmlns="" id="{D72B035E-447D-4A78-A925-5604665ED536}"/>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6" name="椭圆 95">
              <a:extLst>
                <a:ext uri="{FF2B5EF4-FFF2-40B4-BE49-F238E27FC236}">
                  <a16:creationId xmlns:a16="http://schemas.microsoft.com/office/drawing/2014/main" xmlns="" id="{AF97B5D9-9966-4274-98E0-5315AB8E6E19}"/>
                </a:ext>
              </a:extLst>
            </p:cNvPr>
            <p:cNvSpPr/>
            <p:nvPr/>
          </p:nvSpPr>
          <p:spPr>
            <a:xfrm flipH="1">
              <a:off x="2871510" y="3857526"/>
              <a:ext cx="1004491" cy="1004491"/>
            </a:xfrm>
            <a:prstGeom prst="ellipse">
              <a:avLst/>
            </a:prstGeom>
            <a:blipFill>
              <a:blip r:embed="rId6"/>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97" name="文本框 96">
              <a:extLst>
                <a:ext uri="{FF2B5EF4-FFF2-40B4-BE49-F238E27FC236}">
                  <a16:creationId xmlns:a16="http://schemas.microsoft.com/office/drawing/2014/main" xmlns="" id="{69E1D941-5AB4-4A2E-A37B-020BE75FFC4D}"/>
                </a:ext>
              </a:extLst>
            </p:cNvPr>
            <p:cNvSpPr txBox="1"/>
            <p:nvPr/>
          </p:nvSpPr>
          <p:spPr>
            <a:xfrm>
              <a:off x="4147806" y="4647474"/>
              <a:ext cx="1966469" cy="757643"/>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oolong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Anxi</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county, </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Fujian Province</a:t>
              </a:r>
            </a:p>
          </p:txBody>
        </p:sp>
        <p:grpSp>
          <p:nvGrpSpPr>
            <p:cNvPr id="98" name="组合 97">
              <a:extLst>
                <a:ext uri="{FF2B5EF4-FFF2-40B4-BE49-F238E27FC236}">
                  <a16:creationId xmlns:a16="http://schemas.microsoft.com/office/drawing/2014/main" xmlns="" id="{D8B43EF0-B255-4601-A428-A4D3D7BEEFA2}"/>
                </a:ext>
              </a:extLst>
            </p:cNvPr>
            <p:cNvGrpSpPr/>
            <p:nvPr/>
          </p:nvGrpSpPr>
          <p:grpSpPr>
            <a:xfrm>
              <a:off x="2623357" y="5081667"/>
              <a:ext cx="1500796" cy="348787"/>
              <a:chOff x="7612259" y="1457981"/>
              <a:chExt cx="1698625" cy="365323"/>
            </a:xfrm>
          </p:grpSpPr>
          <p:sp>
            <p:nvSpPr>
              <p:cNvPr id="99" name="圆角矩形 59">
                <a:extLst>
                  <a:ext uri="{FF2B5EF4-FFF2-40B4-BE49-F238E27FC236}">
                    <a16:creationId xmlns:a16="http://schemas.microsoft.com/office/drawing/2014/main" xmlns="" id="{E49D0688-CDD3-4C49-A16A-40B6586C4349}"/>
                  </a:ext>
                </a:extLst>
              </p:cNvPr>
              <p:cNvSpPr/>
              <p:nvPr/>
            </p:nvSpPr>
            <p:spPr>
              <a:xfrm>
                <a:off x="7612259" y="1457981"/>
                <a:ext cx="1698625" cy="365323"/>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55000" lnSpcReduction="2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00" name="文本框 99">
                <a:extLst>
                  <a:ext uri="{FF2B5EF4-FFF2-40B4-BE49-F238E27FC236}">
                    <a16:creationId xmlns:a16="http://schemas.microsoft.com/office/drawing/2014/main" xmlns="" id="{3CA96E1F-BB06-4562-BBE2-A1E31640352A}"/>
                  </a:ext>
                </a:extLst>
              </p:cNvPr>
              <p:cNvSpPr txBox="1"/>
              <p:nvPr/>
            </p:nvSpPr>
            <p:spPr>
              <a:xfrm>
                <a:off x="7756618" y="1474397"/>
                <a:ext cx="1409908" cy="322369"/>
              </a:xfrm>
              <a:prstGeom prst="rect">
                <a:avLst/>
              </a:prstGeom>
              <a:noFill/>
            </p:spPr>
            <p:txBody>
              <a:bodyPr wrap="square" rtlCol="0">
                <a:spAutoFit/>
              </a:bodyPr>
              <a:lstStyle/>
              <a:p>
                <a:pPr algn="ctr"/>
                <a:r>
                  <a:rPr lang="en-US" altLang="zh-CN" sz="1400" b="1" dirty="0" err="1">
                    <a:solidFill>
                      <a:schemeClr val="bg1"/>
                    </a:solidFill>
                    <a:latin typeface="微软雅黑" panose="020B0503020204020204" pitchFamily="34" charset="-122"/>
                    <a:ea typeface="微软雅黑" panose="020B0503020204020204" pitchFamily="34" charset="-122"/>
                  </a:rPr>
                  <a:t>Tieguanyin</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grpSp>
        <p:nvGrpSpPr>
          <p:cNvPr id="101" name="组合 100">
            <a:extLst>
              <a:ext uri="{FF2B5EF4-FFF2-40B4-BE49-F238E27FC236}">
                <a16:creationId xmlns:a16="http://schemas.microsoft.com/office/drawing/2014/main" xmlns="" id="{3720C466-15DE-4EB9-8C9E-278AFB34E6B4}"/>
              </a:ext>
            </a:extLst>
          </p:cNvPr>
          <p:cNvGrpSpPr/>
          <p:nvPr/>
        </p:nvGrpSpPr>
        <p:grpSpPr>
          <a:xfrm>
            <a:off x="4297874" y="3957807"/>
            <a:ext cx="3829878" cy="1843917"/>
            <a:chOff x="2469929" y="3857526"/>
            <a:chExt cx="3829878" cy="1843917"/>
          </a:xfrm>
        </p:grpSpPr>
        <p:sp>
          <p:nvSpPr>
            <p:cNvPr id="102" name="圆角矩形 54">
              <a:extLst>
                <a:ext uri="{FF2B5EF4-FFF2-40B4-BE49-F238E27FC236}">
                  <a16:creationId xmlns:a16="http://schemas.microsoft.com/office/drawing/2014/main" xmlns="" id="{BFF230D8-662E-4585-9B92-102E5ECA2613}"/>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03" name="椭圆 102">
              <a:extLst>
                <a:ext uri="{FF2B5EF4-FFF2-40B4-BE49-F238E27FC236}">
                  <a16:creationId xmlns:a16="http://schemas.microsoft.com/office/drawing/2014/main" xmlns="" id="{F2665F12-3261-477C-B245-772BE3EF5517}"/>
                </a:ext>
              </a:extLst>
            </p:cNvPr>
            <p:cNvSpPr/>
            <p:nvPr/>
          </p:nvSpPr>
          <p:spPr>
            <a:xfrm flipH="1">
              <a:off x="2871510" y="3857526"/>
              <a:ext cx="1004491" cy="1004491"/>
            </a:xfrm>
            <a:prstGeom prst="ellipse">
              <a:avLst/>
            </a:prstGeom>
            <a:blipFill>
              <a:blip r:embed="rId7"/>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104" name="文本框 103">
              <a:extLst>
                <a:ext uri="{FF2B5EF4-FFF2-40B4-BE49-F238E27FC236}">
                  <a16:creationId xmlns:a16="http://schemas.microsoft.com/office/drawing/2014/main" xmlns="" id="{FBDFEF43-A0CE-453E-8F07-D7EEA56DA8AA}"/>
                </a:ext>
              </a:extLst>
            </p:cNvPr>
            <p:cNvSpPr txBox="1"/>
            <p:nvPr/>
          </p:nvSpPr>
          <p:spPr>
            <a:xfrm>
              <a:off x="4147806" y="4647474"/>
              <a:ext cx="1966469" cy="757643"/>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oolong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Wuyi Mountain region of Fujian Province</a:t>
              </a:r>
            </a:p>
          </p:txBody>
        </p:sp>
        <p:grpSp>
          <p:nvGrpSpPr>
            <p:cNvPr id="105" name="组合 104">
              <a:extLst>
                <a:ext uri="{FF2B5EF4-FFF2-40B4-BE49-F238E27FC236}">
                  <a16:creationId xmlns:a16="http://schemas.microsoft.com/office/drawing/2014/main" xmlns="" id="{DF5C52CD-A56A-42A1-80EF-27FC18777FE5}"/>
                </a:ext>
              </a:extLst>
            </p:cNvPr>
            <p:cNvGrpSpPr/>
            <p:nvPr/>
          </p:nvGrpSpPr>
          <p:grpSpPr>
            <a:xfrm>
              <a:off x="2623357" y="5081667"/>
              <a:ext cx="1500796" cy="538893"/>
              <a:chOff x="7612259" y="1457981"/>
              <a:chExt cx="1698625" cy="564442"/>
            </a:xfrm>
          </p:grpSpPr>
          <p:sp>
            <p:nvSpPr>
              <p:cNvPr id="106" name="圆角矩形 59">
                <a:extLst>
                  <a:ext uri="{FF2B5EF4-FFF2-40B4-BE49-F238E27FC236}">
                    <a16:creationId xmlns:a16="http://schemas.microsoft.com/office/drawing/2014/main" xmlns="" id="{A549C7EB-22BF-405F-9593-D7E78E3A496D}"/>
                  </a:ext>
                </a:extLst>
              </p:cNvPr>
              <p:cNvSpPr/>
              <p:nvPr/>
            </p:nvSpPr>
            <p:spPr>
              <a:xfrm>
                <a:off x="7612259" y="1457981"/>
                <a:ext cx="1698625" cy="564442"/>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lnSpcReduction="1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07" name="文本框 106">
                <a:extLst>
                  <a:ext uri="{FF2B5EF4-FFF2-40B4-BE49-F238E27FC236}">
                    <a16:creationId xmlns:a16="http://schemas.microsoft.com/office/drawing/2014/main" xmlns="" id="{141093B2-E73D-47F5-B29E-800B7E9DCB79}"/>
                  </a:ext>
                </a:extLst>
              </p:cNvPr>
              <p:cNvSpPr txBox="1"/>
              <p:nvPr/>
            </p:nvSpPr>
            <p:spPr>
              <a:xfrm>
                <a:off x="7756618" y="1474397"/>
                <a:ext cx="1409908" cy="548026"/>
              </a:xfrm>
              <a:prstGeom prst="rect">
                <a:avLst/>
              </a:prstGeom>
              <a:noFill/>
            </p:spPr>
            <p:txBody>
              <a:bodyPr wrap="square" rtlCol="0">
                <a:spAutoFit/>
              </a:bodyPr>
              <a:lstStyle/>
              <a:p>
                <a:pPr algn="ctr"/>
                <a:r>
                  <a:rPr lang="en-US" altLang="zh-CN" sz="1400" b="1" dirty="0">
                    <a:solidFill>
                      <a:schemeClr val="bg1"/>
                    </a:solidFill>
                    <a:latin typeface="微软雅黑" panose="020B0503020204020204" pitchFamily="34" charset="-122"/>
                    <a:ea typeface="微软雅黑" panose="020B0503020204020204" pitchFamily="34" charset="-122"/>
                  </a:rPr>
                  <a:t>Wuyi </a:t>
                </a:r>
                <a:r>
                  <a:rPr lang="en-US" altLang="zh-CN" sz="1400" b="1" dirty="0" err="1">
                    <a:solidFill>
                      <a:schemeClr val="bg1"/>
                    </a:solidFill>
                    <a:latin typeface="微软雅黑" panose="020B0503020204020204" pitchFamily="34" charset="-122"/>
                    <a:ea typeface="微软雅黑" panose="020B0503020204020204" pitchFamily="34" charset="-122"/>
                  </a:rPr>
                  <a:t>Yancha</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spTree>
    <p:custDataLst>
      <p:tags r:id="rId1"/>
    </p:custDataLst>
    <p:extLst>
      <p:ext uri="{BB962C8B-B14F-4D97-AF65-F5344CB8AC3E}">
        <p14:creationId xmlns:p14="http://schemas.microsoft.com/office/powerpoint/2010/main" val="29882878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椭圆 24">
            <a:extLst>
              <a:ext uri="{FF2B5EF4-FFF2-40B4-BE49-F238E27FC236}">
                <a16:creationId xmlns:a16="http://schemas.microsoft.com/office/drawing/2014/main" xmlns="" id="{BCB5FF89-2C80-4D3F-A693-CF59D71641F0}"/>
              </a:ext>
            </a:extLst>
          </p:cNvPr>
          <p:cNvSpPr/>
          <p:nvPr/>
        </p:nvSpPr>
        <p:spPr>
          <a:xfrm>
            <a:off x="8653670" y="3328517"/>
            <a:ext cx="5304495" cy="530449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5" name="矩形 4"/>
          <p:cNvSpPr/>
          <p:nvPr/>
        </p:nvSpPr>
        <p:spPr>
          <a:xfrm>
            <a:off x="1090293" y="433859"/>
            <a:ext cx="5721323"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Top 10 Chinese Teas</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4" name="椭圆 23">
            <a:extLst>
              <a:ext uri="{FF2B5EF4-FFF2-40B4-BE49-F238E27FC236}">
                <a16:creationId xmlns:a16="http://schemas.microsoft.com/office/drawing/2014/main" xmlns="" id="{799577A1-1083-4B59-9520-36E665EC6F3A}"/>
              </a:ext>
            </a:extLst>
          </p:cNvPr>
          <p:cNvSpPr/>
          <p:nvPr/>
        </p:nvSpPr>
        <p:spPr>
          <a:xfrm>
            <a:off x="7886028" y="5801724"/>
            <a:ext cx="3789136" cy="3789136"/>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grpSp>
        <p:nvGrpSpPr>
          <p:cNvPr id="2" name="组合 1">
            <a:extLst>
              <a:ext uri="{FF2B5EF4-FFF2-40B4-BE49-F238E27FC236}">
                <a16:creationId xmlns:a16="http://schemas.microsoft.com/office/drawing/2014/main" xmlns="" id="{44840E9F-A7A1-427C-B9EA-CD85F2746C5F}"/>
              </a:ext>
            </a:extLst>
          </p:cNvPr>
          <p:cNvGrpSpPr/>
          <p:nvPr/>
        </p:nvGrpSpPr>
        <p:grpSpPr>
          <a:xfrm>
            <a:off x="424070" y="1484599"/>
            <a:ext cx="3829878" cy="1843917"/>
            <a:chOff x="2469929" y="3857526"/>
            <a:chExt cx="3829878" cy="1843917"/>
          </a:xfrm>
        </p:grpSpPr>
        <p:sp>
          <p:nvSpPr>
            <p:cNvPr id="19" name="圆角矩形 54">
              <a:extLst>
                <a:ext uri="{FF2B5EF4-FFF2-40B4-BE49-F238E27FC236}">
                  <a16:creationId xmlns:a16="http://schemas.microsoft.com/office/drawing/2014/main" xmlns="" id="{AC931F3E-F6C1-4965-BD48-A66C4A2E275F}"/>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0" name="椭圆 19">
              <a:extLst>
                <a:ext uri="{FF2B5EF4-FFF2-40B4-BE49-F238E27FC236}">
                  <a16:creationId xmlns:a16="http://schemas.microsoft.com/office/drawing/2014/main" xmlns="" id="{39612E9C-D046-4D42-BF6B-556FED2888DA}"/>
                </a:ext>
              </a:extLst>
            </p:cNvPr>
            <p:cNvSpPr/>
            <p:nvPr/>
          </p:nvSpPr>
          <p:spPr>
            <a:xfrm>
              <a:off x="2871510" y="3857526"/>
              <a:ext cx="1004491" cy="1004491"/>
            </a:xfrm>
            <a:prstGeom prst="ellipse">
              <a:avLst/>
            </a:prstGeom>
            <a:blipFill>
              <a:blip r:embed="rId3"/>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22" name="文本框 21">
              <a:extLst>
                <a:ext uri="{FF2B5EF4-FFF2-40B4-BE49-F238E27FC236}">
                  <a16:creationId xmlns:a16="http://schemas.microsoft.com/office/drawing/2014/main" xmlns="" id="{22909C3D-1D98-4927-B49C-F32179873530}"/>
                </a:ext>
              </a:extLst>
            </p:cNvPr>
            <p:cNvSpPr txBox="1"/>
            <p:nvPr/>
          </p:nvSpPr>
          <p:spPr>
            <a:xfrm>
              <a:off x="4147806" y="4647473"/>
              <a:ext cx="1966469" cy="988476"/>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yellow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Junshan</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Island in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Dongting</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Lake,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Yueyang</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city, Hunan Province</a:t>
              </a:r>
            </a:p>
          </p:txBody>
        </p:sp>
        <p:grpSp>
          <p:nvGrpSpPr>
            <p:cNvPr id="23" name="组合 22">
              <a:extLst>
                <a:ext uri="{FF2B5EF4-FFF2-40B4-BE49-F238E27FC236}">
                  <a16:creationId xmlns:a16="http://schemas.microsoft.com/office/drawing/2014/main" xmlns="" id="{DD2C177A-31B7-496C-B75B-D757523809F0}"/>
                </a:ext>
              </a:extLst>
            </p:cNvPr>
            <p:cNvGrpSpPr/>
            <p:nvPr/>
          </p:nvGrpSpPr>
          <p:grpSpPr>
            <a:xfrm>
              <a:off x="2623357" y="5081666"/>
              <a:ext cx="1500796" cy="554283"/>
              <a:chOff x="7612259" y="1457981"/>
              <a:chExt cx="1698625" cy="580562"/>
            </a:xfrm>
          </p:grpSpPr>
          <p:sp>
            <p:nvSpPr>
              <p:cNvPr id="40" name="圆角矩形 59">
                <a:extLst>
                  <a:ext uri="{FF2B5EF4-FFF2-40B4-BE49-F238E27FC236}">
                    <a16:creationId xmlns:a16="http://schemas.microsoft.com/office/drawing/2014/main" xmlns="" id="{5F275E31-4F23-4333-9F95-51F17D1CE366}"/>
                  </a:ext>
                </a:extLst>
              </p:cNvPr>
              <p:cNvSpPr/>
              <p:nvPr/>
            </p:nvSpPr>
            <p:spPr>
              <a:xfrm>
                <a:off x="7612259" y="1457981"/>
                <a:ext cx="1698625" cy="580562"/>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lnSpcReduction="1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1" name="文本框 40">
                <a:extLst>
                  <a:ext uri="{FF2B5EF4-FFF2-40B4-BE49-F238E27FC236}">
                    <a16:creationId xmlns:a16="http://schemas.microsoft.com/office/drawing/2014/main" xmlns="" id="{8526DCA9-3550-49FE-A359-01CA3BDB2DEA}"/>
                  </a:ext>
                </a:extLst>
              </p:cNvPr>
              <p:cNvSpPr txBox="1"/>
              <p:nvPr/>
            </p:nvSpPr>
            <p:spPr>
              <a:xfrm>
                <a:off x="7756618" y="1474397"/>
                <a:ext cx="1409908" cy="548026"/>
              </a:xfrm>
              <a:prstGeom prst="rect">
                <a:avLst/>
              </a:prstGeom>
              <a:noFill/>
            </p:spPr>
            <p:txBody>
              <a:bodyPr wrap="square" rtlCol="0">
                <a:spAutoFit/>
              </a:bodyPr>
              <a:lstStyle/>
              <a:p>
                <a:pPr algn="ctr"/>
                <a:r>
                  <a:rPr lang="en-US" altLang="zh-CN" sz="1400" b="1" dirty="0" err="1">
                    <a:solidFill>
                      <a:schemeClr val="bg1"/>
                    </a:solidFill>
                    <a:latin typeface="微软雅黑" panose="020B0503020204020204" pitchFamily="34" charset="-122"/>
                    <a:ea typeface="微软雅黑" panose="020B0503020204020204" pitchFamily="34" charset="-122"/>
                  </a:rPr>
                  <a:t>Junshan</a:t>
                </a:r>
                <a:r>
                  <a:rPr lang="en-US" altLang="zh-CN" sz="1400" b="1" dirty="0">
                    <a:solidFill>
                      <a:schemeClr val="bg1"/>
                    </a:solidFill>
                    <a:latin typeface="微软雅黑" panose="020B0503020204020204" pitchFamily="34" charset="-122"/>
                    <a:ea typeface="微软雅黑" panose="020B0503020204020204" pitchFamily="34" charset="-122"/>
                  </a:rPr>
                  <a:t> </a:t>
                </a:r>
                <a:r>
                  <a:rPr lang="en-US" altLang="zh-CN" sz="1400" b="1" dirty="0" err="1">
                    <a:solidFill>
                      <a:schemeClr val="bg1"/>
                    </a:solidFill>
                    <a:latin typeface="微软雅黑" panose="020B0503020204020204" pitchFamily="34" charset="-122"/>
                    <a:ea typeface="微软雅黑" panose="020B0503020204020204" pitchFamily="34" charset="-122"/>
                  </a:rPr>
                  <a:t>Yinzhen</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grpSp>
        <p:nvGrpSpPr>
          <p:cNvPr id="80" name="组合 79">
            <a:extLst>
              <a:ext uri="{FF2B5EF4-FFF2-40B4-BE49-F238E27FC236}">
                <a16:creationId xmlns:a16="http://schemas.microsoft.com/office/drawing/2014/main" xmlns="" id="{73A146EB-B91F-4A3C-8980-ABF120742A40}"/>
              </a:ext>
            </a:extLst>
          </p:cNvPr>
          <p:cNvGrpSpPr/>
          <p:nvPr/>
        </p:nvGrpSpPr>
        <p:grpSpPr>
          <a:xfrm>
            <a:off x="4297874" y="1484599"/>
            <a:ext cx="3829878" cy="1843917"/>
            <a:chOff x="2469929" y="3857526"/>
            <a:chExt cx="3829878" cy="1843917"/>
          </a:xfrm>
        </p:grpSpPr>
        <p:sp>
          <p:nvSpPr>
            <p:cNvPr id="81" name="圆角矩形 54">
              <a:extLst>
                <a:ext uri="{FF2B5EF4-FFF2-40B4-BE49-F238E27FC236}">
                  <a16:creationId xmlns:a16="http://schemas.microsoft.com/office/drawing/2014/main" xmlns="" id="{FE9DF6AA-3067-4F81-9774-49CB25E543F8}"/>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82" name="椭圆 81">
              <a:extLst>
                <a:ext uri="{FF2B5EF4-FFF2-40B4-BE49-F238E27FC236}">
                  <a16:creationId xmlns:a16="http://schemas.microsoft.com/office/drawing/2014/main" xmlns="" id="{BDEA17B9-B7DC-4331-B403-617E35CBEB28}"/>
                </a:ext>
              </a:extLst>
            </p:cNvPr>
            <p:cNvSpPr/>
            <p:nvPr/>
          </p:nvSpPr>
          <p:spPr>
            <a:xfrm flipH="1" flipV="1">
              <a:off x="2871510" y="3857526"/>
              <a:ext cx="1004491" cy="1004491"/>
            </a:xfrm>
            <a:prstGeom prst="ellipse">
              <a:avLst/>
            </a:prstGeom>
            <a:blipFill>
              <a:blip r:embed="rId4"/>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83" name="文本框 82">
              <a:extLst>
                <a:ext uri="{FF2B5EF4-FFF2-40B4-BE49-F238E27FC236}">
                  <a16:creationId xmlns:a16="http://schemas.microsoft.com/office/drawing/2014/main" xmlns="" id="{943F6DB9-CE90-4702-AF60-9B32E7588A08}"/>
                </a:ext>
              </a:extLst>
            </p:cNvPr>
            <p:cNvSpPr txBox="1"/>
            <p:nvPr/>
          </p:nvSpPr>
          <p:spPr>
            <a:xfrm>
              <a:off x="4147806" y="4647474"/>
              <a:ext cx="1966469" cy="988476"/>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black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Qimen</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county, Huangshan city, </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Anhui Province</a:t>
              </a:r>
            </a:p>
          </p:txBody>
        </p:sp>
        <p:grpSp>
          <p:nvGrpSpPr>
            <p:cNvPr id="84" name="组合 83">
              <a:extLst>
                <a:ext uri="{FF2B5EF4-FFF2-40B4-BE49-F238E27FC236}">
                  <a16:creationId xmlns:a16="http://schemas.microsoft.com/office/drawing/2014/main" xmlns="" id="{BB0215C6-2817-4A44-B8AB-00726A7C55FC}"/>
                </a:ext>
              </a:extLst>
            </p:cNvPr>
            <p:cNvGrpSpPr/>
            <p:nvPr/>
          </p:nvGrpSpPr>
          <p:grpSpPr>
            <a:xfrm>
              <a:off x="2623357" y="5081666"/>
              <a:ext cx="1500796" cy="554282"/>
              <a:chOff x="7612259" y="1457981"/>
              <a:chExt cx="1698625" cy="580561"/>
            </a:xfrm>
          </p:grpSpPr>
          <p:sp>
            <p:nvSpPr>
              <p:cNvPr id="85" name="圆角矩形 59">
                <a:extLst>
                  <a:ext uri="{FF2B5EF4-FFF2-40B4-BE49-F238E27FC236}">
                    <a16:creationId xmlns:a16="http://schemas.microsoft.com/office/drawing/2014/main" xmlns="" id="{B765A7B5-2B99-4AD3-9310-00A4E97AA315}"/>
                  </a:ext>
                </a:extLst>
              </p:cNvPr>
              <p:cNvSpPr/>
              <p:nvPr/>
            </p:nvSpPr>
            <p:spPr>
              <a:xfrm>
                <a:off x="7612259" y="1457981"/>
                <a:ext cx="1698625" cy="580561"/>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lnSpcReduction="1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86" name="文本框 85">
                <a:extLst>
                  <a:ext uri="{FF2B5EF4-FFF2-40B4-BE49-F238E27FC236}">
                    <a16:creationId xmlns:a16="http://schemas.microsoft.com/office/drawing/2014/main" xmlns="" id="{131F18FA-7525-4D2C-8C05-64525C3F8CE5}"/>
                  </a:ext>
                </a:extLst>
              </p:cNvPr>
              <p:cNvSpPr txBox="1"/>
              <p:nvPr/>
            </p:nvSpPr>
            <p:spPr>
              <a:xfrm>
                <a:off x="7756618" y="1474397"/>
                <a:ext cx="1409908" cy="548026"/>
              </a:xfrm>
              <a:prstGeom prst="rect">
                <a:avLst/>
              </a:prstGeom>
              <a:noFill/>
            </p:spPr>
            <p:txBody>
              <a:bodyPr wrap="square" rtlCol="0">
                <a:spAutoFit/>
              </a:bodyPr>
              <a:lstStyle/>
              <a:p>
                <a:pPr algn="ctr"/>
                <a:r>
                  <a:rPr lang="en-US" altLang="zh-CN" sz="1400" b="1" dirty="0" err="1">
                    <a:solidFill>
                      <a:schemeClr val="bg1"/>
                    </a:solidFill>
                    <a:latin typeface="微软雅黑" panose="020B0503020204020204" pitchFamily="34" charset="-122"/>
                    <a:ea typeface="微软雅黑" panose="020B0503020204020204" pitchFamily="34" charset="-122"/>
                  </a:rPr>
                  <a:t>Qimen</a:t>
                </a:r>
                <a:r>
                  <a:rPr lang="en-US" altLang="zh-CN" sz="1400" b="1" dirty="0">
                    <a:solidFill>
                      <a:schemeClr val="bg1"/>
                    </a:solidFill>
                    <a:latin typeface="微软雅黑" panose="020B0503020204020204" pitchFamily="34" charset="-122"/>
                    <a:ea typeface="微软雅黑" panose="020B0503020204020204" pitchFamily="34" charset="-122"/>
                  </a:rPr>
                  <a:t> </a:t>
                </a:r>
                <a:r>
                  <a:rPr lang="en-US" altLang="zh-CN" sz="1400" b="1" dirty="0" err="1">
                    <a:solidFill>
                      <a:schemeClr val="bg1"/>
                    </a:solidFill>
                    <a:latin typeface="微软雅黑" panose="020B0503020204020204" pitchFamily="34" charset="-122"/>
                    <a:ea typeface="微软雅黑" panose="020B0503020204020204" pitchFamily="34" charset="-122"/>
                  </a:rPr>
                  <a:t>Hongcha</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grpSp>
        <p:nvGrpSpPr>
          <p:cNvPr id="87" name="组合 86">
            <a:extLst>
              <a:ext uri="{FF2B5EF4-FFF2-40B4-BE49-F238E27FC236}">
                <a16:creationId xmlns:a16="http://schemas.microsoft.com/office/drawing/2014/main" xmlns="" id="{264A5C34-BA4E-4767-B574-6446781B936E}"/>
              </a:ext>
            </a:extLst>
          </p:cNvPr>
          <p:cNvGrpSpPr/>
          <p:nvPr/>
        </p:nvGrpSpPr>
        <p:grpSpPr>
          <a:xfrm>
            <a:off x="8175114" y="1484599"/>
            <a:ext cx="3829878" cy="1843917"/>
            <a:chOff x="2469929" y="3857526"/>
            <a:chExt cx="3829878" cy="1843917"/>
          </a:xfrm>
        </p:grpSpPr>
        <p:sp>
          <p:nvSpPr>
            <p:cNvPr id="88" name="圆角矩形 54">
              <a:extLst>
                <a:ext uri="{FF2B5EF4-FFF2-40B4-BE49-F238E27FC236}">
                  <a16:creationId xmlns:a16="http://schemas.microsoft.com/office/drawing/2014/main" xmlns="" id="{08A0B3E3-AA14-491F-9672-C92C624B2346}"/>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89" name="椭圆 88">
              <a:extLst>
                <a:ext uri="{FF2B5EF4-FFF2-40B4-BE49-F238E27FC236}">
                  <a16:creationId xmlns:a16="http://schemas.microsoft.com/office/drawing/2014/main" xmlns="" id="{926ED2F2-1A62-495B-AC79-AC9E54486AA4}"/>
                </a:ext>
              </a:extLst>
            </p:cNvPr>
            <p:cNvSpPr/>
            <p:nvPr/>
          </p:nvSpPr>
          <p:spPr>
            <a:xfrm>
              <a:off x="2871510" y="3857526"/>
              <a:ext cx="1004491" cy="1004491"/>
            </a:xfrm>
            <a:prstGeom prst="ellipse">
              <a:avLst/>
            </a:prstGeom>
            <a:blipFill>
              <a:blip r:embed="rId5"/>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90" name="文本框 89">
              <a:extLst>
                <a:ext uri="{FF2B5EF4-FFF2-40B4-BE49-F238E27FC236}">
                  <a16:creationId xmlns:a16="http://schemas.microsoft.com/office/drawing/2014/main" xmlns="" id="{A8D58C7B-A806-4CB4-8711-9B7B22A58E4D}"/>
                </a:ext>
              </a:extLst>
            </p:cNvPr>
            <p:cNvSpPr txBox="1"/>
            <p:nvPr/>
          </p:nvSpPr>
          <p:spPr>
            <a:xfrm>
              <a:off x="4147806" y="4647474"/>
              <a:ext cx="1966469" cy="757643"/>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dark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a:t>
              </a:r>
              <a:r>
                <a:rPr lang="en-US" altLang="zh-CN" sz="1000" b="0" i="0" dirty="0" err="1">
                  <a:solidFill>
                    <a:srgbClr val="555555"/>
                  </a:solidFill>
                  <a:effectLst/>
                  <a:latin typeface="Open Sans"/>
                </a:rPr>
                <a:t>Pu'er</a:t>
              </a:r>
              <a:r>
                <a:rPr lang="en-US" altLang="zh-CN" sz="1000" b="0" i="0" dirty="0">
                  <a:solidFill>
                    <a:srgbClr val="555555"/>
                  </a:solidFill>
                  <a:effectLst/>
                  <a:latin typeface="Open Sans"/>
                </a:rPr>
                <a:t> county, </a:t>
              </a:r>
            </a:p>
            <a:p>
              <a:pPr>
                <a:lnSpc>
                  <a:spcPct val="150000"/>
                </a:lnSpc>
              </a:pPr>
              <a:r>
                <a:rPr lang="en-US" altLang="zh-CN" sz="1000" b="0" i="0" dirty="0">
                  <a:solidFill>
                    <a:srgbClr val="555555"/>
                  </a:solidFill>
                  <a:effectLst/>
                  <a:latin typeface="Open Sans"/>
                </a:rPr>
                <a:t>Yunnan Province</a:t>
              </a:r>
              <a:endParaRPr lang="en-US" altLang="zh-CN" sz="1000"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91" name="组合 90">
              <a:extLst>
                <a:ext uri="{FF2B5EF4-FFF2-40B4-BE49-F238E27FC236}">
                  <a16:creationId xmlns:a16="http://schemas.microsoft.com/office/drawing/2014/main" xmlns="" id="{AA4A4EFA-E0EE-4FA0-84B5-3CC5B23E5A6A}"/>
                </a:ext>
              </a:extLst>
            </p:cNvPr>
            <p:cNvGrpSpPr/>
            <p:nvPr/>
          </p:nvGrpSpPr>
          <p:grpSpPr>
            <a:xfrm>
              <a:off x="2623357" y="5081667"/>
              <a:ext cx="1500796" cy="538893"/>
              <a:chOff x="7612259" y="1457981"/>
              <a:chExt cx="1698625" cy="564442"/>
            </a:xfrm>
          </p:grpSpPr>
          <p:sp>
            <p:nvSpPr>
              <p:cNvPr id="92" name="圆角矩形 59">
                <a:extLst>
                  <a:ext uri="{FF2B5EF4-FFF2-40B4-BE49-F238E27FC236}">
                    <a16:creationId xmlns:a16="http://schemas.microsoft.com/office/drawing/2014/main" xmlns="" id="{64CEF45B-2A65-4DF7-B191-739C0ECB78C2}"/>
                  </a:ext>
                </a:extLst>
              </p:cNvPr>
              <p:cNvSpPr/>
              <p:nvPr/>
            </p:nvSpPr>
            <p:spPr>
              <a:xfrm>
                <a:off x="7612259" y="1457981"/>
                <a:ext cx="1698625" cy="564442"/>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lnSpcReduction="1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3" name="文本框 92">
                <a:extLst>
                  <a:ext uri="{FF2B5EF4-FFF2-40B4-BE49-F238E27FC236}">
                    <a16:creationId xmlns:a16="http://schemas.microsoft.com/office/drawing/2014/main" xmlns="" id="{D91D1480-0159-4151-BB4F-63AC16A8F0D1}"/>
                  </a:ext>
                </a:extLst>
              </p:cNvPr>
              <p:cNvSpPr txBox="1"/>
              <p:nvPr/>
            </p:nvSpPr>
            <p:spPr>
              <a:xfrm>
                <a:off x="7756618" y="1474397"/>
                <a:ext cx="1409908" cy="548026"/>
              </a:xfrm>
              <a:prstGeom prst="rect">
                <a:avLst/>
              </a:prstGeom>
              <a:noFill/>
            </p:spPr>
            <p:txBody>
              <a:bodyPr wrap="square" rtlCol="0">
                <a:spAutoFit/>
              </a:bodyPr>
              <a:lstStyle/>
              <a:p>
                <a:pPr algn="ctr"/>
                <a:r>
                  <a:rPr lang="en-US" altLang="zh-CN" sz="1400" b="1" dirty="0">
                    <a:solidFill>
                      <a:schemeClr val="bg1"/>
                    </a:solidFill>
                    <a:latin typeface="微软雅黑" panose="020B0503020204020204" pitchFamily="34" charset="-122"/>
                    <a:ea typeface="微软雅黑" panose="020B0503020204020204" pitchFamily="34" charset="-122"/>
                  </a:rPr>
                  <a:t>Yunnan </a:t>
                </a:r>
                <a:r>
                  <a:rPr lang="en-US" altLang="zh-CN" sz="1400" b="1" dirty="0" err="1">
                    <a:solidFill>
                      <a:schemeClr val="bg1"/>
                    </a:solidFill>
                    <a:latin typeface="微软雅黑" panose="020B0503020204020204" pitchFamily="34" charset="-122"/>
                    <a:ea typeface="微软雅黑" panose="020B0503020204020204" pitchFamily="34" charset="-122"/>
                  </a:rPr>
                  <a:t>Pu'er</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grpSp>
        <p:nvGrpSpPr>
          <p:cNvPr id="94" name="组合 93">
            <a:extLst>
              <a:ext uri="{FF2B5EF4-FFF2-40B4-BE49-F238E27FC236}">
                <a16:creationId xmlns:a16="http://schemas.microsoft.com/office/drawing/2014/main" xmlns="" id="{DB2480C8-46DB-4D73-88DA-23B654BD3910}"/>
              </a:ext>
            </a:extLst>
          </p:cNvPr>
          <p:cNvGrpSpPr/>
          <p:nvPr/>
        </p:nvGrpSpPr>
        <p:grpSpPr>
          <a:xfrm>
            <a:off x="424070" y="3957807"/>
            <a:ext cx="3829878" cy="1843917"/>
            <a:chOff x="2469929" y="3857526"/>
            <a:chExt cx="3829878" cy="1843917"/>
          </a:xfrm>
        </p:grpSpPr>
        <p:sp>
          <p:nvSpPr>
            <p:cNvPr id="95" name="圆角矩形 54">
              <a:extLst>
                <a:ext uri="{FF2B5EF4-FFF2-40B4-BE49-F238E27FC236}">
                  <a16:creationId xmlns:a16="http://schemas.microsoft.com/office/drawing/2014/main" xmlns="" id="{D72B035E-447D-4A78-A925-5604665ED536}"/>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6" name="椭圆 95">
              <a:extLst>
                <a:ext uri="{FF2B5EF4-FFF2-40B4-BE49-F238E27FC236}">
                  <a16:creationId xmlns:a16="http://schemas.microsoft.com/office/drawing/2014/main" xmlns="" id="{AF97B5D9-9966-4274-98E0-5315AB8E6E19}"/>
                </a:ext>
              </a:extLst>
            </p:cNvPr>
            <p:cNvSpPr/>
            <p:nvPr/>
          </p:nvSpPr>
          <p:spPr>
            <a:xfrm flipH="1" flipV="1">
              <a:off x="2871510" y="3857526"/>
              <a:ext cx="1004491" cy="1004491"/>
            </a:xfrm>
            <a:prstGeom prst="ellipse">
              <a:avLst/>
            </a:prstGeom>
            <a:blipFill>
              <a:blip r:embed="rId6"/>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97" name="文本框 96">
              <a:extLst>
                <a:ext uri="{FF2B5EF4-FFF2-40B4-BE49-F238E27FC236}">
                  <a16:creationId xmlns:a16="http://schemas.microsoft.com/office/drawing/2014/main" xmlns="" id="{69E1D941-5AB4-4A2E-A37B-020BE75FFC4D}"/>
                </a:ext>
              </a:extLst>
            </p:cNvPr>
            <p:cNvSpPr txBox="1"/>
            <p:nvPr/>
          </p:nvSpPr>
          <p:spPr>
            <a:xfrm>
              <a:off x="4147806" y="4647474"/>
              <a:ext cx="1966469" cy="988476"/>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white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Fuding</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county,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Zhenghe</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county of Fujian Province</a:t>
              </a:r>
            </a:p>
          </p:txBody>
        </p:sp>
        <p:grpSp>
          <p:nvGrpSpPr>
            <p:cNvPr id="98" name="组合 97">
              <a:extLst>
                <a:ext uri="{FF2B5EF4-FFF2-40B4-BE49-F238E27FC236}">
                  <a16:creationId xmlns:a16="http://schemas.microsoft.com/office/drawing/2014/main" xmlns="" id="{D8B43EF0-B255-4601-A428-A4D3D7BEEFA2}"/>
                </a:ext>
              </a:extLst>
            </p:cNvPr>
            <p:cNvGrpSpPr/>
            <p:nvPr/>
          </p:nvGrpSpPr>
          <p:grpSpPr>
            <a:xfrm>
              <a:off x="2623357" y="5081667"/>
              <a:ext cx="1500796" cy="538893"/>
              <a:chOff x="7612259" y="1457981"/>
              <a:chExt cx="1698625" cy="564442"/>
            </a:xfrm>
          </p:grpSpPr>
          <p:sp>
            <p:nvSpPr>
              <p:cNvPr id="99" name="圆角矩形 59">
                <a:extLst>
                  <a:ext uri="{FF2B5EF4-FFF2-40B4-BE49-F238E27FC236}">
                    <a16:creationId xmlns:a16="http://schemas.microsoft.com/office/drawing/2014/main" xmlns="" id="{E49D0688-CDD3-4C49-A16A-40B6586C4349}"/>
                  </a:ext>
                </a:extLst>
              </p:cNvPr>
              <p:cNvSpPr/>
              <p:nvPr/>
            </p:nvSpPr>
            <p:spPr>
              <a:xfrm>
                <a:off x="7612259" y="1457981"/>
                <a:ext cx="1698625" cy="564442"/>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lnSpcReduction="1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00" name="文本框 99">
                <a:extLst>
                  <a:ext uri="{FF2B5EF4-FFF2-40B4-BE49-F238E27FC236}">
                    <a16:creationId xmlns:a16="http://schemas.microsoft.com/office/drawing/2014/main" xmlns="" id="{3CA96E1F-BB06-4562-BBE2-A1E31640352A}"/>
                  </a:ext>
                </a:extLst>
              </p:cNvPr>
              <p:cNvSpPr txBox="1"/>
              <p:nvPr/>
            </p:nvSpPr>
            <p:spPr>
              <a:xfrm>
                <a:off x="7756618" y="1474397"/>
                <a:ext cx="1409908" cy="548026"/>
              </a:xfrm>
              <a:prstGeom prst="rect">
                <a:avLst/>
              </a:prstGeom>
              <a:noFill/>
            </p:spPr>
            <p:txBody>
              <a:bodyPr wrap="square" rtlCol="0">
                <a:spAutoFit/>
              </a:bodyPr>
              <a:lstStyle/>
              <a:p>
                <a:pPr algn="ctr"/>
                <a:r>
                  <a:rPr lang="en-US" altLang="zh-CN" sz="1400" b="1" dirty="0" err="1">
                    <a:solidFill>
                      <a:schemeClr val="bg1"/>
                    </a:solidFill>
                    <a:latin typeface="微软雅黑" panose="020B0503020204020204" pitchFamily="34" charset="-122"/>
                    <a:ea typeface="微软雅黑" panose="020B0503020204020204" pitchFamily="34" charset="-122"/>
                  </a:rPr>
                  <a:t>Baihao</a:t>
                </a:r>
                <a:r>
                  <a:rPr lang="en-US" altLang="zh-CN" sz="1400" b="1" dirty="0">
                    <a:solidFill>
                      <a:schemeClr val="bg1"/>
                    </a:solidFill>
                    <a:latin typeface="微软雅黑" panose="020B0503020204020204" pitchFamily="34" charset="-122"/>
                    <a:ea typeface="微软雅黑" panose="020B0503020204020204" pitchFamily="34" charset="-122"/>
                  </a:rPr>
                  <a:t> </a:t>
                </a:r>
                <a:r>
                  <a:rPr lang="en-US" altLang="zh-CN" sz="1400" b="1" dirty="0" err="1">
                    <a:solidFill>
                      <a:schemeClr val="bg1"/>
                    </a:solidFill>
                    <a:latin typeface="微软雅黑" panose="020B0503020204020204" pitchFamily="34" charset="-122"/>
                    <a:ea typeface="微软雅黑" panose="020B0503020204020204" pitchFamily="34" charset="-122"/>
                  </a:rPr>
                  <a:t>Yinzhen</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grpSp>
        <p:nvGrpSpPr>
          <p:cNvPr id="101" name="组合 100">
            <a:extLst>
              <a:ext uri="{FF2B5EF4-FFF2-40B4-BE49-F238E27FC236}">
                <a16:creationId xmlns:a16="http://schemas.microsoft.com/office/drawing/2014/main" xmlns="" id="{3720C466-15DE-4EB9-8C9E-278AFB34E6B4}"/>
              </a:ext>
            </a:extLst>
          </p:cNvPr>
          <p:cNvGrpSpPr/>
          <p:nvPr/>
        </p:nvGrpSpPr>
        <p:grpSpPr>
          <a:xfrm>
            <a:off x="4297874" y="3957807"/>
            <a:ext cx="3829878" cy="1843917"/>
            <a:chOff x="2469929" y="3857526"/>
            <a:chExt cx="3829878" cy="1843917"/>
          </a:xfrm>
        </p:grpSpPr>
        <p:sp>
          <p:nvSpPr>
            <p:cNvPr id="102" name="圆角矩形 54">
              <a:extLst>
                <a:ext uri="{FF2B5EF4-FFF2-40B4-BE49-F238E27FC236}">
                  <a16:creationId xmlns:a16="http://schemas.microsoft.com/office/drawing/2014/main" xmlns="" id="{BFF230D8-662E-4585-9B92-102E5ECA2613}"/>
                </a:ext>
              </a:extLst>
            </p:cNvPr>
            <p:cNvSpPr/>
            <p:nvPr/>
          </p:nvSpPr>
          <p:spPr>
            <a:xfrm>
              <a:off x="2469929" y="4359772"/>
              <a:ext cx="3829878" cy="1341671"/>
            </a:xfrm>
            <a:prstGeom prst="roundRect">
              <a:avLst>
                <a:gd name="adj" fmla="val 7307"/>
              </a:avLst>
            </a:prstGeom>
            <a:solidFill>
              <a:schemeClr val="bg1"/>
            </a:solidFill>
            <a:ln w="12700" cap="rnd">
              <a:noFill/>
              <a:prstDash val="solid"/>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03" name="椭圆 102">
              <a:extLst>
                <a:ext uri="{FF2B5EF4-FFF2-40B4-BE49-F238E27FC236}">
                  <a16:creationId xmlns:a16="http://schemas.microsoft.com/office/drawing/2014/main" xmlns="" id="{F2665F12-3261-477C-B245-772BE3EF5517}"/>
                </a:ext>
              </a:extLst>
            </p:cNvPr>
            <p:cNvSpPr/>
            <p:nvPr/>
          </p:nvSpPr>
          <p:spPr>
            <a:xfrm>
              <a:off x="2871510" y="3857526"/>
              <a:ext cx="1004491" cy="1004491"/>
            </a:xfrm>
            <a:prstGeom prst="ellipse">
              <a:avLst/>
            </a:prstGeom>
            <a:blipFill>
              <a:blip r:embed="rId7"/>
              <a:stretch>
                <a:fillRect/>
              </a:stretch>
            </a:blipFill>
            <a:ln w="38100">
              <a:noFill/>
              <a:round/>
              <a:headEnd/>
              <a:tailE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104" name="文本框 103">
              <a:extLst>
                <a:ext uri="{FF2B5EF4-FFF2-40B4-BE49-F238E27FC236}">
                  <a16:creationId xmlns:a16="http://schemas.microsoft.com/office/drawing/2014/main" xmlns="" id="{FBDFEF43-A0CE-453E-8F07-D7EEA56DA8AA}"/>
                </a:ext>
              </a:extLst>
            </p:cNvPr>
            <p:cNvSpPr txBox="1"/>
            <p:nvPr/>
          </p:nvSpPr>
          <p:spPr>
            <a:xfrm>
              <a:off x="4147806" y="4647474"/>
              <a:ext cx="1966469" cy="757643"/>
            </a:xfrm>
            <a:prstGeom prst="rect">
              <a:avLst/>
            </a:prstGeom>
            <a:noFill/>
          </p:spPr>
          <p:txBody>
            <a:bodyPr wrap="square" rtlCol="0" anchor="b">
              <a:spAutoFit/>
            </a:bodyPr>
            <a:lstStyle/>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Type: green tea</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Location: </a:t>
              </a:r>
              <a:r>
                <a:rPr lang="en-US" altLang="zh-CN" sz="1000" dirty="0" err="1">
                  <a:solidFill>
                    <a:schemeClr val="bg1">
                      <a:lumMod val="50000"/>
                    </a:schemeClr>
                  </a:solidFill>
                  <a:latin typeface="微软雅黑" panose="020B0503020204020204" pitchFamily="34" charset="-122"/>
                  <a:ea typeface="微软雅黑" panose="020B0503020204020204" pitchFamily="34" charset="-122"/>
                </a:rPr>
                <a:t>Lu'an</a:t>
              </a:r>
              <a:r>
                <a:rPr lang="en-US" altLang="zh-CN" sz="1000" dirty="0">
                  <a:solidFill>
                    <a:schemeClr val="bg1">
                      <a:lumMod val="50000"/>
                    </a:schemeClr>
                  </a:solidFill>
                  <a:latin typeface="微软雅黑" panose="020B0503020204020204" pitchFamily="34" charset="-122"/>
                  <a:ea typeface="微软雅黑" panose="020B0503020204020204" pitchFamily="34" charset="-122"/>
                </a:rPr>
                <a:t> city, </a:t>
              </a:r>
            </a:p>
            <a:p>
              <a:pPr>
                <a:lnSpc>
                  <a:spcPct val="150000"/>
                </a:lnSpc>
              </a:pPr>
              <a:r>
                <a:rPr lang="en-US" altLang="zh-CN" sz="1000" dirty="0">
                  <a:solidFill>
                    <a:schemeClr val="bg1">
                      <a:lumMod val="50000"/>
                    </a:schemeClr>
                  </a:solidFill>
                  <a:latin typeface="微软雅黑" panose="020B0503020204020204" pitchFamily="34" charset="-122"/>
                  <a:ea typeface="微软雅黑" panose="020B0503020204020204" pitchFamily="34" charset="-122"/>
                </a:rPr>
                <a:t>Anhui Province</a:t>
              </a:r>
            </a:p>
          </p:txBody>
        </p:sp>
        <p:grpSp>
          <p:nvGrpSpPr>
            <p:cNvPr id="105" name="组合 104">
              <a:extLst>
                <a:ext uri="{FF2B5EF4-FFF2-40B4-BE49-F238E27FC236}">
                  <a16:creationId xmlns:a16="http://schemas.microsoft.com/office/drawing/2014/main" xmlns="" id="{DF5C52CD-A56A-42A1-80EF-27FC18777FE5}"/>
                </a:ext>
              </a:extLst>
            </p:cNvPr>
            <p:cNvGrpSpPr/>
            <p:nvPr/>
          </p:nvGrpSpPr>
          <p:grpSpPr>
            <a:xfrm>
              <a:off x="2623357" y="5081667"/>
              <a:ext cx="1500796" cy="538893"/>
              <a:chOff x="7612259" y="1457981"/>
              <a:chExt cx="1698625" cy="564442"/>
            </a:xfrm>
          </p:grpSpPr>
          <p:sp>
            <p:nvSpPr>
              <p:cNvPr id="106" name="圆角矩形 59">
                <a:extLst>
                  <a:ext uri="{FF2B5EF4-FFF2-40B4-BE49-F238E27FC236}">
                    <a16:creationId xmlns:a16="http://schemas.microsoft.com/office/drawing/2014/main" xmlns="" id="{A549C7EB-22BF-405F-9593-D7E78E3A496D}"/>
                  </a:ext>
                </a:extLst>
              </p:cNvPr>
              <p:cNvSpPr/>
              <p:nvPr/>
            </p:nvSpPr>
            <p:spPr>
              <a:xfrm>
                <a:off x="7612259" y="1457981"/>
                <a:ext cx="1698625" cy="564442"/>
              </a:xfrm>
              <a:prstGeom prst="roundRect">
                <a:avLst>
                  <a:gd name="adj" fmla="val 50000"/>
                </a:avLst>
              </a:prstGeom>
              <a:solidFill>
                <a:schemeClr val="accent6"/>
              </a:solidFill>
              <a:ln w="12700" cap="rnd">
                <a:noFill/>
                <a:prstDash val="solid"/>
                <a:round/>
                <a:headEnd/>
                <a:tailE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lnSpcReduction="10000"/>
              </a:bodyPr>
              <a:lstStyle/>
              <a:p>
                <a:pPr algn="ctr" defTabSz="914354"/>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07" name="文本框 106">
                <a:extLst>
                  <a:ext uri="{FF2B5EF4-FFF2-40B4-BE49-F238E27FC236}">
                    <a16:creationId xmlns:a16="http://schemas.microsoft.com/office/drawing/2014/main" xmlns="" id="{141093B2-E73D-47F5-B29E-800B7E9DCB79}"/>
                  </a:ext>
                </a:extLst>
              </p:cNvPr>
              <p:cNvSpPr txBox="1"/>
              <p:nvPr/>
            </p:nvSpPr>
            <p:spPr>
              <a:xfrm>
                <a:off x="7756618" y="1474397"/>
                <a:ext cx="1409908" cy="548026"/>
              </a:xfrm>
              <a:prstGeom prst="rect">
                <a:avLst/>
              </a:prstGeom>
              <a:noFill/>
            </p:spPr>
            <p:txBody>
              <a:bodyPr wrap="square" rtlCol="0">
                <a:spAutoFit/>
              </a:bodyPr>
              <a:lstStyle/>
              <a:p>
                <a:pPr algn="ctr"/>
                <a:r>
                  <a:rPr lang="en-US" altLang="zh-CN" sz="1400" b="1" dirty="0" err="1">
                    <a:solidFill>
                      <a:schemeClr val="bg1"/>
                    </a:solidFill>
                    <a:latin typeface="微软雅黑" panose="020B0503020204020204" pitchFamily="34" charset="-122"/>
                    <a:ea typeface="微软雅黑" panose="020B0503020204020204" pitchFamily="34" charset="-122"/>
                  </a:rPr>
                  <a:t>Lu'an</a:t>
                </a:r>
                <a:r>
                  <a:rPr lang="en-US" altLang="zh-CN" sz="1400" b="1" dirty="0">
                    <a:solidFill>
                      <a:schemeClr val="bg1"/>
                    </a:solidFill>
                    <a:latin typeface="微软雅黑" panose="020B0503020204020204" pitchFamily="34" charset="-122"/>
                    <a:ea typeface="微软雅黑" panose="020B0503020204020204" pitchFamily="34" charset="-122"/>
                  </a:rPr>
                  <a:t> </a:t>
                </a:r>
                <a:r>
                  <a:rPr lang="en-US" altLang="zh-CN" sz="1400" b="1" dirty="0" err="1">
                    <a:solidFill>
                      <a:schemeClr val="bg1"/>
                    </a:solidFill>
                    <a:latin typeface="微软雅黑" panose="020B0503020204020204" pitchFamily="34" charset="-122"/>
                    <a:ea typeface="微软雅黑" panose="020B0503020204020204" pitchFamily="34" charset="-122"/>
                  </a:rPr>
                  <a:t>Guapian</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spTree>
    <p:custDataLst>
      <p:tags r:id="rId1"/>
    </p:custDataLst>
    <p:extLst>
      <p:ext uri="{BB962C8B-B14F-4D97-AF65-F5344CB8AC3E}">
        <p14:creationId xmlns:p14="http://schemas.microsoft.com/office/powerpoint/2010/main" val="3118279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文本框 61">
            <a:extLst>
              <a:ext uri="{FF2B5EF4-FFF2-40B4-BE49-F238E27FC236}">
                <a16:creationId xmlns:a16="http://schemas.microsoft.com/office/drawing/2014/main" xmlns="" id="{B88A301A-69DB-4F25-8330-8222C8493F9B}"/>
              </a:ext>
            </a:extLst>
          </p:cNvPr>
          <p:cNvSpPr txBox="1"/>
          <p:nvPr/>
        </p:nvSpPr>
        <p:spPr>
          <a:xfrm>
            <a:off x="4756380" y="2286176"/>
            <a:ext cx="1219363" cy="458908"/>
          </a:xfrm>
          <a:prstGeom prst="rect">
            <a:avLst/>
          </a:prstGeom>
          <a:noFill/>
        </p:spPr>
        <p:txBody>
          <a:bodyPr wrap="square">
            <a:spAutoFit/>
          </a:bodyPr>
          <a:lstStyle/>
          <a:p>
            <a:pPr algn="r">
              <a:lnSpc>
                <a:spcPct val="150000"/>
              </a:lnSpc>
            </a:pPr>
            <a:r>
              <a:rPr lang="zh-CN" altLang="en-US" sz="1800" dirty="0">
                <a:solidFill>
                  <a:schemeClr val="bg1">
                    <a:lumMod val="50000"/>
                  </a:schemeClr>
                </a:solidFill>
                <a:latin typeface="微软雅黑" panose="020B0503020204020204" pitchFamily="34" charset="-122"/>
                <a:ea typeface="微软雅黑" panose="020B0503020204020204" pitchFamily="34" charset="-122"/>
              </a:rPr>
              <a:t>悬壶高冲</a:t>
            </a: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3" name="文本框 62">
            <a:extLst>
              <a:ext uri="{FF2B5EF4-FFF2-40B4-BE49-F238E27FC236}">
                <a16:creationId xmlns:a16="http://schemas.microsoft.com/office/drawing/2014/main" xmlns="" id="{71ACB0FF-97FF-403D-B27C-F79E0129D947}"/>
              </a:ext>
            </a:extLst>
          </p:cNvPr>
          <p:cNvSpPr txBox="1"/>
          <p:nvPr/>
        </p:nvSpPr>
        <p:spPr>
          <a:xfrm>
            <a:off x="6582087" y="2286176"/>
            <a:ext cx="1219363" cy="458908"/>
          </a:xfrm>
          <a:prstGeom prst="rect">
            <a:avLst/>
          </a:prstGeom>
          <a:noFill/>
        </p:spPr>
        <p:txBody>
          <a:bodyPr wrap="square">
            <a:spAutoFit/>
          </a:bodyPr>
          <a:lstStyle/>
          <a:p>
            <a:pPr algn="r">
              <a:lnSpc>
                <a:spcPct val="150000"/>
              </a:lnSpc>
            </a:pPr>
            <a:r>
              <a:rPr lang="zh-CN" altLang="en-US" sz="1800" dirty="0">
                <a:solidFill>
                  <a:schemeClr val="bg1">
                    <a:lumMod val="50000"/>
                  </a:schemeClr>
                </a:solidFill>
                <a:latin typeface="微软雅黑" panose="020B0503020204020204" pitchFamily="34" charset="-122"/>
                <a:ea typeface="微软雅黑" panose="020B0503020204020204" pitchFamily="34" charset="-122"/>
              </a:rPr>
              <a:t>低泡</a:t>
            </a: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5" name="椭圆 24">
            <a:extLst>
              <a:ext uri="{FF2B5EF4-FFF2-40B4-BE49-F238E27FC236}">
                <a16:creationId xmlns:a16="http://schemas.microsoft.com/office/drawing/2014/main" xmlns="" id="{BCB5FF89-2C80-4D3F-A693-CF59D71641F0}"/>
              </a:ext>
            </a:extLst>
          </p:cNvPr>
          <p:cNvSpPr/>
          <p:nvPr/>
        </p:nvSpPr>
        <p:spPr>
          <a:xfrm>
            <a:off x="8653670" y="3339947"/>
            <a:ext cx="5304495" cy="530449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5" name="矩形 4"/>
          <p:cNvSpPr/>
          <p:nvPr/>
        </p:nvSpPr>
        <p:spPr>
          <a:xfrm>
            <a:off x="1090293" y="433859"/>
            <a:ext cx="5721323"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Steps of making Tea</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4" name="椭圆 23">
            <a:extLst>
              <a:ext uri="{FF2B5EF4-FFF2-40B4-BE49-F238E27FC236}">
                <a16:creationId xmlns:a16="http://schemas.microsoft.com/office/drawing/2014/main" xmlns="" id="{799577A1-1083-4B59-9520-36E665EC6F3A}"/>
              </a:ext>
            </a:extLst>
          </p:cNvPr>
          <p:cNvSpPr/>
          <p:nvPr/>
        </p:nvSpPr>
        <p:spPr>
          <a:xfrm>
            <a:off x="7886028" y="5801724"/>
            <a:ext cx="3789136" cy="3789136"/>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grpSp>
        <p:nvGrpSpPr>
          <p:cNvPr id="42" name="组合 41">
            <a:extLst>
              <a:ext uri="{FF2B5EF4-FFF2-40B4-BE49-F238E27FC236}">
                <a16:creationId xmlns:a16="http://schemas.microsoft.com/office/drawing/2014/main" xmlns="" id="{D41EB3E1-D748-4869-9F6C-DA67DDE4DE43}"/>
              </a:ext>
            </a:extLst>
          </p:cNvPr>
          <p:cNvGrpSpPr/>
          <p:nvPr/>
        </p:nvGrpSpPr>
        <p:grpSpPr>
          <a:xfrm>
            <a:off x="589417" y="1260606"/>
            <a:ext cx="10863442" cy="5235727"/>
            <a:chOff x="655458" y="898373"/>
            <a:chExt cx="10863442" cy="5235727"/>
          </a:xfrm>
        </p:grpSpPr>
        <p:sp>
          <p:nvSpPr>
            <p:cNvPr id="43" name="矩形 42">
              <a:extLst>
                <a:ext uri="{FF2B5EF4-FFF2-40B4-BE49-F238E27FC236}">
                  <a16:creationId xmlns:a16="http://schemas.microsoft.com/office/drawing/2014/main" xmlns="" id="{061EE7A1-DA59-4F9B-A73E-5F72ACF32D7E}"/>
                </a:ext>
              </a:extLst>
            </p:cNvPr>
            <p:cNvSpPr/>
            <p:nvPr/>
          </p:nvSpPr>
          <p:spPr>
            <a:xfrm>
              <a:off x="660400" y="2438400"/>
              <a:ext cx="1729975" cy="3695700"/>
            </a:xfrm>
            <a:prstGeom prst="rect">
              <a:avLst/>
            </a:prstGeom>
            <a:blipFill>
              <a:blip r:embed="rId3"/>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44" name="矩形 43">
              <a:extLst>
                <a:ext uri="{FF2B5EF4-FFF2-40B4-BE49-F238E27FC236}">
                  <a16:creationId xmlns:a16="http://schemas.microsoft.com/office/drawing/2014/main" xmlns="" id="{8B896983-DB1E-4DC7-A234-1DA4506C5C0B}"/>
                </a:ext>
              </a:extLst>
            </p:cNvPr>
            <p:cNvSpPr/>
            <p:nvPr/>
          </p:nvSpPr>
          <p:spPr>
            <a:xfrm>
              <a:off x="2486105" y="2438400"/>
              <a:ext cx="1729975" cy="3695700"/>
            </a:xfrm>
            <a:prstGeom prst="rect">
              <a:avLst/>
            </a:prstGeom>
            <a:blipFill>
              <a:blip r:embed="rId4"/>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45" name="矩形 44">
              <a:extLst>
                <a:ext uri="{FF2B5EF4-FFF2-40B4-BE49-F238E27FC236}">
                  <a16:creationId xmlns:a16="http://schemas.microsoft.com/office/drawing/2014/main" xmlns="" id="{29D31AD8-EF8D-4E66-B482-E8D2B2536B6A}"/>
                </a:ext>
              </a:extLst>
            </p:cNvPr>
            <p:cNvSpPr/>
            <p:nvPr/>
          </p:nvSpPr>
          <p:spPr>
            <a:xfrm>
              <a:off x="4311810" y="2438400"/>
              <a:ext cx="1729975" cy="3695700"/>
            </a:xfrm>
            <a:prstGeom prst="rect">
              <a:avLst/>
            </a:prstGeom>
            <a:blipFill>
              <a:blip r:embed="rId5"/>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48" name="矩形 47">
              <a:extLst>
                <a:ext uri="{FF2B5EF4-FFF2-40B4-BE49-F238E27FC236}">
                  <a16:creationId xmlns:a16="http://schemas.microsoft.com/office/drawing/2014/main" xmlns="" id="{77CE4AA6-3897-4490-A8AB-343CEA7AA6E3}"/>
                </a:ext>
              </a:extLst>
            </p:cNvPr>
            <p:cNvSpPr/>
            <p:nvPr/>
          </p:nvSpPr>
          <p:spPr>
            <a:xfrm>
              <a:off x="6137516" y="2438400"/>
              <a:ext cx="1729975" cy="3695700"/>
            </a:xfrm>
            <a:prstGeom prst="rect">
              <a:avLst/>
            </a:prstGeom>
            <a:blipFill>
              <a:blip r:embed="rId6"/>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49" name="矩形 48">
              <a:extLst>
                <a:ext uri="{FF2B5EF4-FFF2-40B4-BE49-F238E27FC236}">
                  <a16:creationId xmlns:a16="http://schemas.microsoft.com/office/drawing/2014/main" xmlns="" id="{FDFDFCED-3B4F-4676-B4A3-BC4E857782EA}"/>
                </a:ext>
              </a:extLst>
            </p:cNvPr>
            <p:cNvSpPr/>
            <p:nvPr/>
          </p:nvSpPr>
          <p:spPr>
            <a:xfrm>
              <a:off x="7963220" y="2438400"/>
              <a:ext cx="1729975" cy="3695700"/>
            </a:xfrm>
            <a:prstGeom prst="rect">
              <a:avLst/>
            </a:prstGeom>
            <a:blipFill>
              <a:blip r:embed="rId7"/>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50" name="文本框 49">
              <a:extLst>
                <a:ext uri="{FF2B5EF4-FFF2-40B4-BE49-F238E27FC236}">
                  <a16:creationId xmlns:a16="http://schemas.microsoft.com/office/drawing/2014/main" xmlns="" id="{96E0CBC9-DF2B-4BD0-A136-9FA48123D9E2}"/>
                </a:ext>
              </a:extLst>
            </p:cNvPr>
            <p:cNvSpPr txBox="1"/>
            <p:nvPr/>
          </p:nvSpPr>
          <p:spPr>
            <a:xfrm>
              <a:off x="655458" y="921233"/>
              <a:ext cx="1729975" cy="830997"/>
            </a:xfrm>
            <a:prstGeom prst="rect">
              <a:avLst/>
            </a:prstGeom>
            <a:noFill/>
          </p:spPr>
          <p:txBody>
            <a:bodyPr wrap="square" rtlCol="0">
              <a:spAutoFit/>
            </a:bodyPr>
            <a:lstStyle/>
            <a:p>
              <a:pPr algn="ctr"/>
              <a:r>
                <a:rPr lang="en-US" altLang="zh-CN" sz="2400" b="1" dirty="0" smtClean="0">
                  <a:solidFill>
                    <a:srgbClr val="BCC46F"/>
                  </a:solidFill>
                  <a:latin typeface="微软雅黑" panose="020B0503020204020204" pitchFamily="34" charset="-122"/>
                  <a:ea typeface="微软雅黑" panose="020B0503020204020204" pitchFamily="34" charset="-122"/>
                </a:rPr>
                <a:t>Heat Tea Pot</a:t>
              </a:r>
              <a:endParaRPr lang="en-US" altLang="zh-CN" sz="2400" b="1" dirty="0">
                <a:solidFill>
                  <a:srgbClr val="BCC46F"/>
                </a:solidFill>
                <a:latin typeface="微软雅黑" panose="020B0503020204020204" pitchFamily="34" charset="-122"/>
                <a:ea typeface="微软雅黑" panose="020B0503020204020204" pitchFamily="34" charset="-122"/>
              </a:endParaRPr>
            </a:p>
          </p:txBody>
        </p:sp>
        <p:sp>
          <p:nvSpPr>
            <p:cNvPr id="51" name="文本框 50">
              <a:extLst>
                <a:ext uri="{FF2B5EF4-FFF2-40B4-BE49-F238E27FC236}">
                  <a16:creationId xmlns:a16="http://schemas.microsoft.com/office/drawing/2014/main" xmlns="" id="{0F04273D-246D-4534-90B2-2129BDC46AEC}"/>
                </a:ext>
              </a:extLst>
            </p:cNvPr>
            <p:cNvSpPr txBox="1"/>
            <p:nvPr/>
          </p:nvSpPr>
          <p:spPr>
            <a:xfrm>
              <a:off x="2481161" y="944093"/>
              <a:ext cx="1734919" cy="830997"/>
            </a:xfrm>
            <a:prstGeom prst="rect">
              <a:avLst/>
            </a:prstGeom>
            <a:noFill/>
          </p:spPr>
          <p:txBody>
            <a:bodyPr wrap="square" rtlCol="0">
              <a:spAutoFit/>
            </a:bodyPr>
            <a:lstStyle/>
            <a:p>
              <a:pPr algn="ctr"/>
              <a:r>
                <a:rPr lang="en-US" altLang="zh-CN" sz="2400" b="1" dirty="0">
                  <a:solidFill>
                    <a:srgbClr val="BCC46F"/>
                  </a:solidFill>
                  <a:latin typeface="微软雅黑" panose="020B0503020204020204" pitchFamily="34" charset="-122"/>
                  <a:ea typeface="微软雅黑" panose="020B0503020204020204" pitchFamily="34" charset="-122"/>
                </a:rPr>
                <a:t>Warm </a:t>
              </a:r>
              <a:r>
                <a:rPr lang="en-US" altLang="zh-CN" sz="2400" b="1" dirty="0" smtClean="0">
                  <a:solidFill>
                    <a:srgbClr val="BCC46F"/>
                  </a:solidFill>
                  <a:latin typeface="微软雅黑" panose="020B0503020204020204" pitchFamily="34" charset="-122"/>
                  <a:ea typeface="微软雅黑" panose="020B0503020204020204" pitchFamily="34" charset="-122"/>
                </a:rPr>
                <a:t>Cups</a:t>
              </a:r>
              <a:endParaRPr lang="en-US" altLang="zh-CN" sz="2400" b="1" dirty="0">
                <a:solidFill>
                  <a:srgbClr val="BCC46F"/>
                </a:solidFill>
                <a:latin typeface="微软雅黑" panose="020B0503020204020204" pitchFamily="34" charset="-122"/>
                <a:ea typeface="微软雅黑" panose="020B0503020204020204" pitchFamily="34" charset="-122"/>
              </a:endParaRPr>
            </a:p>
          </p:txBody>
        </p:sp>
        <p:sp>
          <p:nvSpPr>
            <p:cNvPr id="52" name="文本框 51">
              <a:extLst>
                <a:ext uri="{FF2B5EF4-FFF2-40B4-BE49-F238E27FC236}">
                  <a16:creationId xmlns:a16="http://schemas.microsoft.com/office/drawing/2014/main" xmlns="" id="{443E395E-1EC3-4888-8EF9-F2D66C7025AB}"/>
                </a:ext>
              </a:extLst>
            </p:cNvPr>
            <p:cNvSpPr txBox="1"/>
            <p:nvPr/>
          </p:nvSpPr>
          <p:spPr>
            <a:xfrm>
              <a:off x="4306865" y="898373"/>
              <a:ext cx="1729975" cy="1200329"/>
            </a:xfrm>
            <a:prstGeom prst="rect">
              <a:avLst/>
            </a:prstGeom>
            <a:noFill/>
          </p:spPr>
          <p:txBody>
            <a:bodyPr wrap="square" rtlCol="0">
              <a:spAutoFit/>
            </a:bodyPr>
            <a:lstStyle/>
            <a:p>
              <a:pPr algn="ctr"/>
              <a:r>
                <a:rPr lang="en-US" altLang="zh-CN" sz="2400" b="1" dirty="0">
                  <a:solidFill>
                    <a:srgbClr val="BCC46F"/>
                  </a:solidFill>
                  <a:latin typeface="微软雅黑" panose="020B0503020204020204" pitchFamily="34" charset="-122"/>
                  <a:ea typeface="微软雅黑" panose="020B0503020204020204" pitchFamily="34" charset="-122"/>
                </a:rPr>
                <a:t>Wash the tea on high</a:t>
              </a:r>
            </a:p>
          </p:txBody>
        </p:sp>
        <p:sp>
          <p:nvSpPr>
            <p:cNvPr id="53" name="文本框 52">
              <a:extLst>
                <a:ext uri="{FF2B5EF4-FFF2-40B4-BE49-F238E27FC236}">
                  <a16:creationId xmlns:a16="http://schemas.microsoft.com/office/drawing/2014/main" xmlns="" id="{D27C0933-B027-4B35-8D0E-EB7E0A60B7AB}"/>
                </a:ext>
              </a:extLst>
            </p:cNvPr>
            <p:cNvSpPr txBox="1"/>
            <p:nvPr/>
          </p:nvSpPr>
          <p:spPr>
            <a:xfrm>
              <a:off x="6137514" y="909803"/>
              <a:ext cx="1729978" cy="1200329"/>
            </a:xfrm>
            <a:prstGeom prst="rect">
              <a:avLst/>
            </a:prstGeom>
            <a:noFill/>
          </p:spPr>
          <p:txBody>
            <a:bodyPr wrap="square" rtlCol="0">
              <a:spAutoFit/>
            </a:bodyPr>
            <a:lstStyle/>
            <a:p>
              <a:pPr algn="ctr"/>
              <a:r>
                <a:rPr lang="en-US" altLang="zh-CN" sz="2400" b="1" dirty="0">
                  <a:solidFill>
                    <a:srgbClr val="BCC46F"/>
                  </a:solidFill>
                  <a:latin typeface="微软雅黑" panose="020B0503020204020204" pitchFamily="34" charset="-122"/>
                  <a:ea typeface="微软雅黑" panose="020B0503020204020204" pitchFamily="34" charset="-122"/>
                </a:rPr>
                <a:t>Make tea in the low spot</a:t>
              </a:r>
            </a:p>
          </p:txBody>
        </p:sp>
        <p:sp>
          <p:nvSpPr>
            <p:cNvPr id="54" name="文本框 53">
              <a:extLst>
                <a:ext uri="{FF2B5EF4-FFF2-40B4-BE49-F238E27FC236}">
                  <a16:creationId xmlns:a16="http://schemas.microsoft.com/office/drawing/2014/main" xmlns="" id="{2C914518-A976-4D50-B913-3C3E41D9051D}"/>
                </a:ext>
              </a:extLst>
            </p:cNvPr>
            <p:cNvSpPr txBox="1"/>
            <p:nvPr/>
          </p:nvSpPr>
          <p:spPr>
            <a:xfrm>
              <a:off x="9788925" y="955523"/>
              <a:ext cx="1729975" cy="830997"/>
            </a:xfrm>
            <a:prstGeom prst="rect">
              <a:avLst/>
            </a:prstGeom>
            <a:noFill/>
          </p:spPr>
          <p:txBody>
            <a:bodyPr wrap="square" rtlCol="0">
              <a:spAutoFit/>
            </a:bodyPr>
            <a:lstStyle/>
            <a:p>
              <a:pPr algn="ctr"/>
              <a:r>
                <a:rPr lang="en-US" altLang="zh-CN" sz="2400" b="1" dirty="0" smtClean="0">
                  <a:solidFill>
                    <a:srgbClr val="BCC46F"/>
                  </a:solidFill>
                  <a:latin typeface="微软雅黑" panose="020B0503020204020204" pitchFamily="34" charset="-122"/>
                  <a:ea typeface="微软雅黑" panose="020B0503020204020204" pitchFamily="34" charset="-122"/>
                </a:rPr>
                <a:t>Serve</a:t>
              </a:r>
            </a:p>
            <a:p>
              <a:pPr algn="ctr"/>
              <a:r>
                <a:rPr lang="en-US" altLang="zh-CN" sz="2400" b="1" dirty="0" smtClean="0">
                  <a:solidFill>
                    <a:srgbClr val="BCC46F"/>
                  </a:solidFill>
                  <a:latin typeface="微软雅黑" panose="020B0503020204020204" pitchFamily="34" charset="-122"/>
                  <a:ea typeface="微软雅黑" panose="020B0503020204020204" pitchFamily="34" charset="-122"/>
                </a:rPr>
                <a:t>tea</a:t>
              </a:r>
              <a:endParaRPr lang="en-US" altLang="zh-CN" sz="2400" b="1" dirty="0">
                <a:solidFill>
                  <a:srgbClr val="BCC46F"/>
                </a:solidFill>
                <a:latin typeface="微软雅黑" panose="020B0503020204020204" pitchFamily="34" charset="-122"/>
                <a:ea typeface="微软雅黑" panose="020B0503020204020204" pitchFamily="34" charset="-122"/>
              </a:endParaRPr>
            </a:p>
          </p:txBody>
        </p:sp>
        <p:sp>
          <p:nvSpPr>
            <p:cNvPr id="55" name="矩形 54">
              <a:extLst>
                <a:ext uri="{FF2B5EF4-FFF2-40B4-BE49-F238E27FC236}">
                  <a16:creationId xmlns:a16="http://schemas.microsoft.com/office/drawing/2014/main" xmlns="" id="{B7010A5C-7F30-45D7-BA30-452835FD612A}"/>
                </a:ext>
              </a:extLst>
            </p:cNvPr>
            <p:cNvSpPr/>
            <p:nvPr/>
          </p:nvSpPr>
          <p:spPr>
            <a:xfrm>
              <a:off x="9788925" y="2438400"/>
              <a:ext cx="1729975" cy="3695700"/>
            </a:xfrm>
            <a:prstGeom prst="rect">
              <a:avLst/>
            </a:prstGeom>
            <a:blipFill>
              <a:blip r:embed="rId8"/>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56" name="文本框 55">
              <a:extLst>
                <a:ext uri="{FF2B5EF4-FFF2-40B4-BE49-F238E27FC236}">
                  <a16:creationId xmlns:a16="http://schemas.microsoft.com/office/drawing/2014/main" xmlns="" id="{34070134-3A0E-47B6-8EF9-A03AB519D92B}"/>
                </a:ext>
              </a:extLst>
            </p:cNvPr>
            <p:cNvSpPr txBox="1"/>
            <p:nvPr/>
          </p:nvSpPr>
          <p:spPr>
            <a:xfrm>
              <a:off x="7972956" y="966953"/>
              <a:ext cx="1720239" cy="830997"/>
            </a:xfrm>
            <a:prstGeom prst="rect">
              <a:avLst/>
            </a:prstGeom>
            <a:noFill/>
          </p:spPr>
          <p:txBody>
            <a:bodyPr wrap="square" rtlCol="0">
              <a:spAutoFit/>
            </a:bodyPr>
            <a:lstStyle/>
            <a:p>
              <a:pPr algn="ctr"/>
              <a:r>
                <a:rPr lang="en-US" altLang="zh-CN" sz="2400" b="1" dirty="0">
                  <a:solidFill>
                    <a:srgbClr val="BCC46F"/>
                  </a:solidFill>
                  <a:latin typeface="微软雅黑" panose="020B0503020204020204" pitchFamily="34" charset="-122"/>
                  <a:ea typeface="微软雅黑" panose="020B0503020204020204" pitchFamily="34" charset="-122"/>
                </a:rPr>
                <a:t>Divide tea</a:t>
              </a:r>
            </a:p>
          </p:txBody>
        </p:sp>
      </p:grpSp>
      <p:sp>
        <p:nvSpPr>
          <p:cNvPr id="60" name="文本框 59">
            <a:extLst>
              <a:ext uri="{FF2B5EF4-FFF2-40B4-BE49-F238E27FC236}">
                <a16:creationId xmlns:a16="http://schemas.microsoft.com/office/drawing/2014/main" xmlns="" id="{7CFEBB76-5937-4135-9B4E-DDBF3BEC95B9}"/>
              </a:ext>
            </a:extLst>
          </p:cNvPr>
          <p:cNvSpPr txBox="1"/>
          <p:nvPr/>
        </p:nvSpPr>
        <p:spPr>
          <a:xfrm>
            <a:off x="1090293" y="2286176"/>
            <a:ext cx="1219363" cy="458908"/>
          </a:xfrm>
          <a:prstGeom prst="rect">
            <a:avLst/>
          </a:prstGeom>
          <a:noFill/>
        </p:spPr>
        <p:txBody>
          <a:bodyPr wrap="square">
            <a:spAutoFit/>
          </a:bodyPr>
          <a:lstStyle/>
          <a:p>
            <a:pPr algn="r">
              <a:lnSpc>
                <a:spcPct val="150000"/>
              </a:lnSpc>
            </a:pPr>
            <a:r>
              <a:rPr lang="zh-CN" altLang="en-US" sz="1800" dirty="0">
                <a:solidFill>
                  <a:schemeClr val="bg1">
                    <a:lumMod val="50000"/>
                  </a:schemeClr>
                </a:solidFill>
                <a:latin typeface="微软雅黑" panose="020B0503020204020204" pitchFamily="34" charset="-122"/>
                <a:ea typeface="微软雅黑" panose="020B0503020204020204" pitchFamily="34" charset="-122"/>
              </a:rPr>
              <a:t>烫壶</a:t>
            </a: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1" name="文本框 60">
            <a:extLst>
              <a:ext uri="{FF2B5EF4-FFF2-40B4-BE49-F238E27FC236}">
                <a16:creationId xmlns:a16="http://schemas.microsoft.com/office/drawing/2014/main" xmlns="" id="{D10A8ABE-02C7-4EAF-B4AB-011C4CFB8069}"/>
              </a:ext>
            </a:extLst>
          </p:cNvPr>
          <p:cNvSpPr txBox="1"/>
          <p:nvPr/>
        </p:nvSpPr>
        <p:spPr>
          <a:xfrm>
            <a:off x="2915997" y="2286176"/>
            <a:ext cx="1219363" cy="458908"/>
          </a:xfrm>
          <a:prstGeom prst="rect">
            <a:avLst/>
          </a:prstGeom>
          <a:noFill/>
        </p:spPr>
        <p:txBody>
          <a:bodyPr wrap="square">
            <a:spAutoFit/>
          </a:bodyPr>
          <a:lstStyle/>
          <a:p>
            <a:pPr algn="r">
              <a:lnSpc>
                <a:spcPct val="150000"/>
              </a:lnSpc>
            </a:pPr>
            <a:r>
              <a:rPr lang="zh-CN" altLang="en-US" sz="1800" dirty="0">
                <a:solidFill>
                  <a:schemeClr val="bg1">
                    <a:lumMod val="50000"/>
                  </a:schemeClr>
                </a:solidFill>
                <a:latin typeface="微软雅黑" panose="020B0503020204020204" pitchFamily="34" charset="-122"/>
                <a:ea typeface="微软雅黑" panose="020B0503020204020204" pitchFamily="34" charset="-122"/>
              </a:rPr>
              <a:t>温杯</a:t>
            </a: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4" name="文本框 63">
            <a:extLst>
              <a:ext uri="{FF2B5EF4-FFF2-40B4-BE49-F238E27FC236}">
                <a16:creationId xmlns:a16="http://schemas.microsoft.com/office/drawing/2014/main" xmlns="" id="{17B15DF4-92E0-4244-B0D7-686E261D05D7}"/>
              </a:ext>
            </a:extLst>
          </p:cNvPr>
          <p:cNvSpPr txBox="1"/>
          <p:nvPr/>
        </p:nvSpPr>
        <p:spPr>
          <a:xfrm>
            <a:off x="8407794" y="2286176"/>
            <a:ext cx="1219363" cy="458908"/>
          </a:xfrm>
          <a:prstGeom prst="rect">
            <a:avLst/>
          </a:prstGeom>
          <a:noFill/>
        </p:spPr>
        <p:txBody>
          <a:bodyPr wrap="square">
            <a:spAutoFit/>
          </a:bodyPr>
          <a:lstStyle/>
          <a:p>
            <a:pPr algn="r">
              <a:lnSpc>
                <a:spcPct val="150000"/>
              </a:lnSpc>
            </a:pPr>
            <a:r>
              <a:rPr lang="zh-CN" altLang="en-US" sz="1800" dirty="0">
                <a:solidFill>
                  <a:schemeClr val="bg1">
                    <a:lumMod val="50000"/>
                  </a:schemeClr>
                </a:solidFill>
                <a:latin typeface="微软雅黑" panose="020B0503020204020204" pitchFamily="34" charset="-122"/>
                <a:ea typeface="微软雅黑" panose="020B0503020204020204" pitchFamily="34" charset="-122"/>
              </a:rPr>
              <a:t>分茶</a:t>
            </a: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5" name="文本框 64">
            <a:extLst>
              <a:ext uri="{FF2B5EF4-FFF2-40B4-BE49-F238E27FC236}">
                <a16:creationId xmlns:a16="http://schemas.microsoft.com/office/drawing/2014/main" xmlns="" id="{782CFE1D-58FA-4066-8A7A-3D6DAB1D3551}"/>
              </a:ext>
            </a:extLst>
          </p:cNvPr>
          <p:cNvSpPr txBox="1"/>
          <p:nvPr/>
        </p:nvSpPr>
        <p:spPr>
          <a:xfrm>
            <a:off x="10233497" y="2286176"/>
            <a:ext cx="1219363" cy="458908"/>
          </a:xfrm>
          <a:prstGeom prst="rect">
            <a:avLst/>
          </a:prstGeom>
          <a:noFill/>
        </p:spPr>
        <p:txBody>
          <a:bodyPr wrap="square">
            <a:spAutoFit/>
          </a:bodyPr>
          <a:lstStyle/>
          <a:p>
            <a:pPr algn="r">
              <a:lnSpc>
                <a:spcPct val="150000"/>
              </a:lnSpc>
            </a:pPr>
            <a:r>
              <a:rPr lang="zh-CN" altLang="en-US" sz="1800" dirty="0">
                <a:solidFill>
                  <a:schemeClr val="bg1">
                    <a:lumMod val="50000"/>
                  </a:schemeClr>
                </a:solidFill>
                <a:latin typeface="微软雅黑" panose="020B0503020204020204" pitchFamily="34" charset="-122"/>
                <a:ea typeface="微软雅黑" panose="020B0503020204020204" pitchFamily="34" charset="-122"/>
              </a:rPr>
              <a:t>敬茶</a:t>
            </a: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Tree>
    <p:custDataLst>
      <p:tags r:id="rId1"/>
    </p:custDataLst>
    <p:extLst>
      <p:ext uri="{BB962C8B-B14F-4D97-AF65-F5344CB8AC3E}">
        <p14:creationId xmlns:p14="http://schemas.microsoft.com/office/powerpoint/2010/main" val="2423897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63575" y="324499"/>
            <a:ext cx="10335896" cy="646331"/>
          </a:xfrm>
          <a:prstGeom prst="rect">
            <a:avLst/>
          </a:prstGeom>
        </p:spPr>
        <p:txBody>
          <a:bodyPr wrap="square">
            <a:spAutoFit/>
          </a:bodyPr>
          <a:lstStyle/>
          <a:p>
            <a:pPr algn="just"/>
            <a:r>
              <a:rPr lang="zh-CN" altLang="en-US" sz="3600" dirty="0" smtClean="0">
                <a:solidFill>
                  <a:srgbClr val="BCC46F"/>
                </a:solidFill>
                <a:latin typeface="微软雅黑" panose="020B0503020204020204" pitchFamily="34" charset="-122"/>
                <a:ea typeface="微软雅黑" panose="020B0503020204020204" pitchFamily="34" charset="-122"/>
                <a:cs typeface="字魂160号-檀宋" panose="00000500000000000000" charset="-122"/>
                <a:sym typeface="+mn-lt"/>
              </a:rPr>
              <a:t>  </a:t>
            </a:r>
            <a:r>
              <a:rPr lang="en-US" altLang="zh-CN" sz="3600" u="sng" dirty="0" smtClean="0">
                <a:solidFill>
                  <a:srgbClr val="BCC46F"/>
                </a:solidFill>
                <a:latin typeface="微软雅黑" panose="020B0503020204020204" pitchFamily="34" charset="-122"/>
                <a:ea typeface="微软雅黑" panose="020B0503020204020204" pitchFamily="34" charset="-122"/>
                <a:cs typeface="字魂160号-檀宋" panose="00000500000000000000" charset="-122"/>
                <a:sym typeface="+mn-lt"/>
              </a:rPr>
              <a:t>Translation</a:t>
            </a:r>
            <a:r>
              <a:rPr lang="zh-CN" altLang="en-US" sz="3600" u="sng" dirty="0" smtClean="0">
                <a:solidFill>
                  <a:srgbClr val="BCC46F"/>
                </a:solidFill>
                <a:latin typeface="微软雅黑" panose="020B0503020204020204" pitchFamily="34" charset="-122"/>
                <a:ea typeface="微软雅黑" panose="020B0503020204020204" pitchFamily="34" charset="-122"/>
                <a:cs typeface="字魂160号-檀宋" panose="00000500000000000000" charset="-122"/>
                <a:sym typeface="+mn-lt"/>
              </a:rPr>
              <a:t>（</a:t>
            </a:r>
            <a:r>
              <a:rPr lang="en-US" altLang="zh-CN" sz="3600" u="sng" dirty="0" smtClean="0">
                <a:solidFill>
                  <a:srgbClr val="BCC46F"/>
                </a:solidFill>
                <a:latin typeface="微软雅黑" panose="020B0503020204020204" pitchFamily="34" charset="-122"/>
                <a:ea typeface="微软雅黑" panose="020B0503020204020204" pitchFamily="34" charset="-122"/>
                <a:cs typeface="字魂160号-檀宋" panose="00000500000000000000" charset="-122"/>
                <a:sym typeface="+mn-lt"/>
              </a:rPr>
              <a:t>CET-4</a:t>
            </a:r>
            <a:r>
              <a:rPr lang="zh-CN" altLang="en-US" sz="3600" u="sng" dirty="0" smtClean="0">
                <a:solidFill>
                  <a:srgbClr val="BCC46F"/>
                </a:solidFill>
                <a:latin typeface="微软雅黑" panose="020B0503020204020204" pitchFamily="34" charset="-122"/>
                <a:ea typeface="微软雅黑" panose="020B0503020204020204" pitchFamily="34" charset="-122"/>
                <a:cs typeface="字魂160号-檀宋" panose="00000500000000000000" charset="-122"/>
                <a:sym typeface="+mn-lt"/>
              </a:rPr>
              <a:t>）</a:t>
            </a:r>
            <a:endParaRPr lang="zh-CN" altLang="en-US" sz="3600" u="sng" dirty="0">
              <a:solidFill>
                <a:srgbClr val="BCC46F"/>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pic>
        <p:nvPicPr>
          <p:cNvPr id="3"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13501"/>
          <a:stretch>
            <a:fillRect/>
          </a:stretch>
        </p:blipFill>
        <p:spPr bwMode="auto">
          <a:xfrm flipH="1">
            <a:off x="6226175" y="-2038350"/>
            <a:ext cx="4773295" cy="1638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椭圆 14"/>
          <p:cNvSpPr/>
          <p:nvPr/>
        </p:nvSpPr>
        <p:spPr>
          <a:xfrm>
            <a:off x="6226175" y="3729990"/>
            <a:ext cx="6132830" cy="6132830"/>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16" name="椭圆 15"/>
          <p:cNvSpPr/>
          <p:nvPr/>
        </p:nvSpPr>
        <p:spPr>
          <a:xfrm>
            <a:off x="9871710" y="2144395"/>
            <a:ext cx="4862195" cy="486219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pic>
        <p:nvPicPr>
          <p:cNvPr id="14" name="图片 13" descr="方法"/>
          <p:cNvPicPr>
            <a:picLocks noChangeAspect="1"/>
          </p:cNvPicPr>
          <p:nvPr/>
        </p:nvPicPr>
        <p:blipFill>
          <a:blip r:embed="rId4"/>
          <a:srcRect t="61246"/>
          <a:stretch>
            <a:fillRect/>
          </a:stretch>
        </p:blipFill>
        <p:spPr>
          <a:xfrm>
            <a:off x="273050" y="5447864"/>
            <a:ext cx="12258675" cy="6720205"/>
          </a:xfrm>
          <a:prstGeom prst="rect">
            <a:avLst/>
          </a:prstGeom>
        </p:spPr>
      </p:pic>
      <p:sp>
        <p:nvSpPr>
          <p:cNvPr id="17" name="椭圆 16"/>
          <p:cNvSpPr/>
          <p:nvPr/>
        </p:nvSpPr>
        <p:spPr>
          <a:xfrm>
            <a:off x="-1021080" y="459740"/>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18" name="椭圆 17"/>
          <p:cNvSpPr/>
          <p:nvPr/>
        </p:nvSpPr>
        <p:spPr>
          <a:xfrm>
            <a:off x="663575" y="1755140"/>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 name="文本框 1"/>
          <p:cNvSpPr txBox="1"/>
          <p:nvPr/>
        </p:nvSpPr>
        <p:spPr>
          <a:xfrm>
            <a:off x="785813" y="1503680"/>
            <a:ext cx="10558462" cy="4308872"/>
          </a:xfrm>
          <a:prstGeom prst="rect">
            <a:avLst/>
          </a:prstGeom>
          <a:noFill/>
        </p:spPr>
        <p:txBody>
          <a:bodyPr wrap="square" rtlCol="0">
            <a:spAutoFit/>
          </a:bodyPr>
          <a:lstStyle/>
          <a:p>
            <a:pPr algn="just"/>
            <a:r>
              <a:rPr lang="zh-CN" altLang="en-US" sz="3200" dirty="0" smtClean="0">
                <a:latin typeface="FangSong" charset="-122"/>
                <a:ea typeface="FangSong" charset="-122"/>
                <a:cs typeface="FangSong" charset="-122"/>
              </a:rPr>
              <a:t>    茶</a:t>
            </a:r>
            <a:r>
              <a:rPr lang="zh-CN" altLang="en-US" sz="3200" dirty="0">
                <a:latin typeface="FangSong" charset="-122"/>
                <a:ea typeface="FangSong" charset="-122"/>
                <a:cs typeface="FangSong" charset="-122"/>
              </a:rPr>
              <a:t>拥有</a:t>
            </a:r>
            <a:r>
              <a:rPr lang="en-US" altLang="zh-CN" sz="3200" dirty="0">
                <a:latin typeface="FangSong" charset="-122"/>
                <a:ea typeface="FangSong" charset="-122"/>
                <a:cs typeface="FangSong" charset="-122"/>
              </a:rPr>
              <a:t>5000</a:t>
            </a:r>
            <a:r>
              <a:rPr lang="zh-CN" altLang="en-US" sz="3200" dirty="0">
                <a:latin typeface="FangSong" charset="-122"/>
                <a:ea typeface="FangSong" charset="-122"/>
                <a:cs typeface="FangSong" charset="-122"/>
              </a:rPr>
              <a:t>年的历史。传说，神农氏</a:t>
            </a:r>
            <a:r>
              <a:rPr lang="en-US" altLang="zh-CN" sz="3200" dirty="0">
                <a:latin typeface="FangSong" charset="-122"/>
                <a:ea typeface="FangSong" charset="-122"/>
                <a:cs typeface="FangSong" charset="-122"/>
              </a:rPr>
              <a:t>(</a:t>
            </a:r>
            <a:r>
              <a:rPr lang="en-US" altLang="zh-CN" sz="3200" dirty="0" err="1">
                <a:latin typeface="FangSong" charset="-122"/>
                <a:ea typeface="FangSong" charset="-122"/>
                <a:cs typeface="FangSong" charset="-122"/>
              </a:rPr>
              <a:t>ShenNong</a:t>
            </a:r>
            <a:r>
              <a:rPr lang="en-US" altLang="zh-CN" sz="3200" dirty="0">
                <a:latin typeface="FangSong" charset="-122"/>
                <a:ea typeface="FangSong" charset="-122"/>
                <a:cs typeface="FangSong" charset="-122"/>
              </a:rPr>
              <a:t>)</a:t>
            </a:r>
            <a:r>
              <a:rPr lang="zh-CN" altLang="en-US" sz="3200" dirty="0">
                <a:latin typeface="FangSong" charset="-122"/>
                <a:ea typeface="FangSong" charset="-122"/>
                <a:cs typeface="FangSong" charset="-122"/>
              </a:rPr>
              <a:t>喝开水时，几片野树叶子落进壶里开水顿时散发出宜人的香味。他喝了几口，觉得很提神。茶就这样发现了</a:t>
            </a:r>
            <a:r>
              <a:rPr lang="zh-CN" altLang="en-US" sz="3200" dirty="0" smtClean="0">
                <a:latin typeface="FangSong" charset="-122"/>
                <a:ea typeface="FangSong" charset="-122"/>
                <a:cs typeface="FangSong" charset="-122"/>
              </a:rPr>
              <a:t>。</a:t>
            </a:r>
            <a:endParaRPr lang="en-US" altLang="zh-CN" sz="3200" dirty="0" smtClean="0">
              <a:latin typeface="FangSong" charset="-122"/>
              <a:ea typeface="FangSong" charset="-122"/>
              <a:cs typeface="FangSong" charset="-122"/>
            </a:endParaRPr>
          </a:p>
          <a:p>
            <a:pPr algn="just"/>
            <a:r>
              <a:rPr lang="zh-CN" altLang="en-US" sz="3200" dirty="0">
                <a:latin typeface="FangSong" charset="-122"/>
                <a:ea typeface="FangSong" charset="-122"/>
                <a:cs typeface="FangSong" charset="-122"/>
              </a:rPr>
              <a:t> </a:t>
            </a:r>
            <a:r>
              <a:rPr lang="zh-CN" altLang="en-US" sz="3200" dirty="0" smtClean="0">
                <a:latin typeface="FangSong" charset="-122"/>
                <a:ea typeface="FangSong" charset="-122"/>
                <a:cs typeface="FangSong" charset="-122"/>
              </a:rPr>
              <a:t>   自此</a:t>
            </a:r>
            <a:r>
              <a:rPr lang="zh-CN" altLang="en-US" sz="3200" dirty="0">
                <a:latin typeface="FangSong" charset="-122"/>
                <a:ea typeface="FangSong" charset="-122"/>
                <a:cs typeface="FangSong" charset="-122"/>
              </a:rPr>
              <a:t>，茶在中国开始流行。茶园遍布全国，茶商变得富有。昂贵、雅致的茶具成了地位的象征</a:t>
            </a:r>
            <a:r>
              <a:rPr lang="zh-CN" altLang="en-US" sz="3200" dirty="0" smtClean="0">
                <a:latin typeface="FangSong" charset="-122"/>
                <a:ea typeface="FangSong" charset="-122"/>
                <a:cs typeface="FangSong" charset="-122"/>
              </a:rPr>
              <a:t>。</a:t>
            </a:r>
            <a:endParaRPr lang="en-US" altLang="zh-CN" sz="3200" dirty="0" smtClean="0">
              <a:latin typeface="FangSong" charset="-122"/>
              <a:ea typeface="FangSong" charset="-122"/>
              <a:cs typeface="FangSong" charset="-122"/>
            </a:endParaRPr>
          </a:p>
          <a:p>
            <a:pPr algn="just"/>
            <a:r>
              <a:rPr lang="zh-CN" altLang="en-US" sz="3200" dirty="0">
                <a:latin typeface="FangSong" charset="-122"/>
                <a:ea typeface="FangSong" charset="-122"/>
                <a:cs typeface="FangSong" charset="-122"/>
              </a:rPr>
              <a:t> </a:t>
            </a:r>
            <a:r>
              <a:rPr lang="zh-CN" altLang="en-US" sz="3200" dirty="0" smtClean="0">
                <a:latin typeface="FangSong" charset="-122"/>
                <a:ea typeface="FangSong" charset="-122"/>
                <a:cs typeface="FangSong" charset="-122"/>
              </a:rPr>
              <a:t>   今天</a:t>
            </a:r>
            <a:r>
              <a:rPr lang="zh-CN" altLang="en-US" sz="3200" dirty="0">
                <a:latin typeface="FangSong" charset="-122"/>
                <a:ea typeface="FangSong" charset="-122"/>
                <a:cs typeface="FangSong" charset="-122"/>
              </a:rPr>
              <a:t>，茶不仅是一种健康的饮品，而且是中国文化的一个组成部分。越来越多的国际游客一边品茶，一边了解中国文化。</a:t>
            </a:r>
          </a:p>
          <a:p>
            <a:endParaRPr kumimoji="1" lang="zh-CN" altLang="en-US" dirty="0"/>
          </a:p>
        </p:txBody>
      </p:sp>
    </p:spTree>
    <p:extLst>
      <p:ext uri="{BB962C8B-B14F-4D97-AF65-F5344CB8AC3E}">
        <p14:creationId xmlns:p14="http://schemas.microsoft.com/office/powerpoint/2010/main" val="131101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12219420" cy="6858000"/>
          </a:xfrm>
        </p:spPr>
      </p:pic>
      <p:sp>
        <p:nvSpPr>
          <p:cNvPr id="5" name="文本框 4"/>
          <p:cNvSpPr txBox="1"/>
          <p:nvPr/>
        </p:nvSpPr>
        <p:spPr>
          <a:xfrm>
            <a:off x="4581963" y="577726"/>
            <a:ext cx="2646878" cy="830997"/>
          </a:xfrm>
          <a:prstGeom prst="rect">
            <a:avLst/>
          </a:prstGeom>
          <a:noFill/>
        </p:spPr>
        <p:txBody>
          <a:bodyPr wrap="none" rtlCol="0">
            <a:spAutoFit/>
          </a:bodyPr>
          <a:lstStyle/>
          <a:p>
            <a:r>
              <a:rPr kumimoji="1" lang="zh-CN" altLang="en-US" sz="4800" dirty="0">
                <a:latin typeface="华文行楷"/>
                <a:ea typeface="华文行楷"/>
                <a:cs typeface="华文行楷"/>
              </a:rPr>
              <a:t>故事小结</a:t>
            </a:r>
            <a:endParaRPr kumimoji="1" lang="zh-CN" altLang="en-US" sz="4800" dirty="0">
              <a:latin typeface="华文行楷"/>
              <a:ea typeface="华文行楷"/>
              <a:cs typeface="华文行楷"/>
            </a:endParaRPr>
          </a:p>
        </p:txBody>
      </p:sp>
      <p:sp>
        <p:nvSpPr>
          <p:cNvPr id="6" name="文本框 5"/>
          <p:cNvSpPr txBox="1"/>
          <p:nvPr/>
        </p:nvSpPr>
        <p:spPr>
          <a:xfrm>
            <a:off x="1135530" y="1501630"/>
            <a:ext cx="10356964" cy="3970318"/>
          </a:xfrm>
          <a:prstGeom prst="rect">
            <a:avLst/>
          </a:prstGeom>
          <a:noFill/>
        </p:spPr>
        <p:txBody>
          <a:bodyPr wrap="square" rtlCol="0">
            <a:spAutoFit/>
          </a:bodyPr>
          <a:lstStyle/>
          <a:p>
            <a:pPr algn="just"/>
            <a:r>
              <a:rPr kumimoji="1" lang="en-US" altLang="zh-CN" sz="2800" b="1" dirty="0"/>
              <a:t>        </a:t>
            </a:r>
            <a:r>
              <a:rPr lang="zh-CN" altLang="zh-CN" sz="2800" dirty="0" smtClean="0"/>
              <a:t>通过</a:t>
            </a:r>
            <a:r>
              <a:rPr lang="zh-CN" altLang="zh-CN" sz="2800" dirty="0"/>
              <a:t>一段关于茶文化的四级翻译练习将英语语言、文化、与思政教育无缝对接</a:t>
            </a:r>
            <a:r>
              <a:rPr lang="en-US" altLang="zh-CN" sz="2800" dirty="0"/>
              <a:t>, </a:t>
            </a:r>
            <a:r>
              <a:rPr lang="zh-CN" altLang="zh-CN" sz="2800" dirty="0"/>
              <a:t>积极推进中国优秀传统文化与专业课程相结合。茶文化的内涵其实就是中国文化的一种具体表现。茶文化的精神内涵即是</a:t>
            </a:r>
            <a:r>
              <a:rPr lang="zh-CN" altLang="zh-CN" sz="2800" dirty="0" smtClean="0"/>
              <a:t>通过</a:t>
            </a:r>
            <a:r>
              <a:rPr lang="zh-CN" altLang="en-US" sz="2800" dirty="0" smtClean="0"/>
              <a:t>沏茶</a:t>
            </a:r>
            <a:r>
              <a:rPr lang="zh-CN" altLang="zh-CN" sz="2800" dirty="0" smtClean="0"/>
              <a:t>、</a:t>
            </a:r>
            <a:r>
              <a:rPr lang="zh-CN" altLang="zh-CN" sz="2800" dirty="0"/>
              <a:t>赏茶、闻茶、饮茶、品茶等习惯与中国的文化内涵和礼仪相结合形成的一种具有鲜明中国文化特征的一种</a:t>
            </a:r>
            <a:r>
              <a:rPr lang="zh-CN" altLang="zh-CN" sz="2800" dirty="0" smtClean="0"/>
              <a:t>文化</a:t>
            </a:r>
            <a:r>
              <a:rPr lang="zh-CN" altLang="en-US" sz="2800" dirty="0" smtClean="0"/>
              <a:t>现象</a:t>
            </a:r>
            <a:r>
              <a:rPr lang="zh-CN" altLang="zh-CN" sz="2800" dirty="0" smtClean="0"/>
              <a:t>。</a:t>
            </a:r>
            <a:r>
              <a:rPr lang="zh-CN" altLang="zh-CN" sz="2800" dirty="0"/>
              <a:t>中国不仅是茶叶的原产地之一，而且，在中国不同的民族，不同的地区，至今仍有着丰富多样的饮茶习惯和风俗。茶为一种植物，可食用、解百毒、长品易健康、长寿，茶品顺为最佳、还可作药用</a:t>
            </a:r>
            <a:r>
              <a:rPr lang="zh-CN" altLang="zh-CN" sz="2800" dirty="0" smtClean="0"/>
              <a:t>。</a:t>
            </a:r>
            <a:endParaRPr kumimoji="1" lang="zh-CN" altLang="en-US" sz="2800" b="1" dirty="0">
              <a:solidFill>
                <a:srgbClr val="FF0000"/>
              </a:solidFill>
            </a:endParaRPr>
          </a:p>
        </p:txBody>
      </p:sp>
    </p:spTree>
    <p:extLst>
      <p:ext uri="{BB962C8B-B14F-4D97-AF65-F5344CB8AC3E}">
        <p14:creationId xmlns:p14="http://schemas.microsoft.com/office/powerpoint/2010/main" val="140649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12219420" cy="6858000"/>
          </a:xfrm>
        </p:spPr>
      </p:pic>
      <p:sp>
        <p:nvSpPr>
          <p:cNvPr id="5" name="文本框 4"/>
          <p:cNvSpPr txBox="1"/>
          <p:nvPr/>
        </p:nvSpPr>
        <p:spPr>
          <a:xfrm>
            <a:off x="4581963" y="577726"/>
            <a:ext cx="2646878" cy="830997"/>
          </a:xfrm>
          <a:prstGeom prst="rect">
            <a:avLst/>
          </a:prstGeom>
          <a:noFill/>
        </p:spPr>
        <p:txBody>
          <a:bodyPr wrap="none" rtlCol="0">
            <a:spAutoFit/>
          </a:bodyPr>
          <a:lstStyle/>
          <a:p>
            <a:r>
              <a:rPr kumimoji="1" lang="zh-CN" altLang="en-US" sz="4800" dirty="0">
                <a:latin typeface="华文行楷"/>
                <a:ea typeface="华文行楷"/>
                <a:cs typeface="华文行楷"/>
              </a:rPr>
              <a:t>故事小结</a:t>
            </a:r>
            <a:endParaRPr kumimoji="1" lang="zh-CN" altLang="en-US" sz="4800" dirty="0">
              <a:latin typeface="华文行楷"/>
              <a:ea typeface="华文行楷"/>
              <a:cs typeface="华文行楷"/>
            </a:endParaRPr>
          </a:p>
        </p:txBody>
      </p:sp>
      <p:sp>
        <p:nvSpPr>
          <p:cNvPr id="6" name="文本框 5"/>
          <p:cNvSpPr txBox="1"/>
          <p:nvPr/>
        </p:nvSpPr>
        <p:spPr>
          <a:xfrm>
            <a:off x="945959" y="1523932"/>
            <a:ext cx="10356964" cy="4832092"/>
          </a:xfrm>
          <a:prstGeom prst="rect">
            <a:avLst/>
          </a:prstGeom>
          <a:noFill/>
        </p:spPr>
        <p:txBody>
          <a:bodyPr wrap="square" rtlCol="0">
            <a:spAutoFit/>
          </a:bodyPr>
          <a:lstStyle/>
          <a:p>
            <a:pPr algn="just"/>
            <a:r>
              <a:rPr lang="zh-CN" altLang="en-US" sz="2800" dirty="0" smtClean="0"/>
              <a:t>    </a:t>
            </a:r>
            <a:r>
              <a:rPr lang="zh-CN" altLang="zh-CN" sz="2800" dirty="0" smtClean="0"/>
              <a:t>茶</a:t>
            </a:r>
            <a:r>
              <a:rPr lang="zh-CN" altLang="zh-CN" sz="2800" dirty="0"/>
              <a:t>文化对现代社会的作用主要有五个方面：</a:t>
            </a:r>
          </a:p>
          <a:p>
            <a:pPr algn="just"/>
            <a:r>
              <a:rPr lang="zh-CN" altLang="zh-CN" sz="2800" dirty="0" smtClean="0"/>
              <a:t>一</a:t>
            </a:r>
            <a:r>
              <a:rPr lang="zh-CN" altLang="en-US" sz="2800" dirty="0" smtClean="0"/>
              <a:t> </a:t>
            </a:r>
            <a:r>
              <a:rPr lang="zh-CN" altLang="zh-CN" sz="2800" dirty="0" smtClean="0"/>
              <a:t>茶</a:t>
            </a:r>
            <a:r>
              <a:rPr lang="zh-CN" altLang="zh-CN" sz="2800" dirty="0"/>
              <a:t>文化以茶德为中心，重视人的群体价值，倡导无私</a:t>
            </a:r>
            <a:r>
              <a:rPr lang="zh-CN" altLang="zh-CN" sz="2800" dirty="0" smtClean="0"/>
              <a:t>奉献。重视</a:t>
            </a:r>
            <a:r>
              <a:rPr lang="zh-CN" altLang="zh-CN" sz="2800" dirty="0"/>
              <a:t>修生养德，有利于人的心态平衡</a:t>
            </a:r>
            <a:r>
              <a:rPr lang="zh-CN" altLang="zh-CN" sz="2800" dirty="0" smtClean="0"/>
              <a:t>，提高</a:t>
            </a:r>
            <a:r>
              <a:rPr lang="zh-CN" altLang="zh-CN" sz="2800" dirty="0"/>
              <a:t>人的文化素质。</a:t>
            </a:r>
          </a:p>
          <a:p>
            <a:pPr algn="just"/>
            <a:r>
              <a:rPr lang="zh-CN" altLang="zh-CN" sz="2800" dirty="0" smtClean="0"/>
              <a:t>二</a:t>
            </a:r>
            <a:r>
              <a:rPr lang="zh-CN" altLang="en-US" sz="2800" dirty="0" smtClean="0"/>
              <a:t> </a:t>
            </a:r>
            <a:r>
              <a:rPr lang="zh-CN" altLang="zh-CN" sz="2800" dirty="0" smtClean="0"/>
              <a:t>茶</a:t>
            </a:r>
            <a:r>
              <a:rPr lang="zh-CN" altLang="zh-CN" sz="2800" dirty="0"/>
              <a:t>文化是应对人生挑战的益友。在激烈的社会</a:t>
            </a:r>
            <a:r>
              <a:rPr lang="zh-CN" altLang="zh-CN" sz="2800" dirty="0" smtClean="0"/>
              <a:t>竞争下，参与</a:t>
            </a:r>
            <a:r>
              <a:rPr lang="zh-CN" altLang="zh-CN" sz="2800" dirty="0"/>
              <a:t>茶文化，</a:t>
            </a:r>
            <a:r>
              <a:rPr lang="zh-CN" altLang="zh-CN" sz="2800" dirty="0" smtClean="0"/>
              <a:t>可以放松精神</a:t>
            </a:r>
            <a:r>
              <a:rPr lang="zh-CN" altLang="zh-CN" sz="2800" dirty="0"/>
              <a:t>和</a:t>
            </a:r>
            <a:r>
              <a:rPr lang="zh-CN" altLang="zh-CN" sz="2800" dirty="0" smtClean="0"/>
              <a:t>身心，</a:t>
            </a:r>
            <a:r>
              <a:rPr lang="zh-CN" altLang="zh-CN" sz="2800" dirty="0"/>
              <a:t>以应对人生的挑战。</a:t>
            </a:r>
          </a:p>
          <a:p>
            <a:pPr algn="just"/>
            <a:r>
              <a:rPr lang="zh-CN" altLang="zh-CN" sz="2800" dirty="0" smtClean="0"/>
              <a:t>三</a:t>
            </a:r>
            <a:r>
              <a:rPr lang="zh-CN" altLang="en-US" sz="2800" dirty="0" smtClean="0"/>
              <a:t> </a:t>
            </a:r>
            <a:r>
              <a:rPr lang="zh-CN" altLang="zh-CN" sz="2800" dirty="0" smtClean="0"/>
              <a:t>有利于</a:t>
            </a:r>
            <a:r>
              <a:rPr lang="zh-CN" altLang="zh-CN" sz="2800" dirty="0"/>
              <a:t>社区文明建设。改革开放后茶文化的传播表明，茶</a:t>
            </a:r>
            <a:r>
              <a:rPr lang="zh-CN" altLang="zh-CN" sz="2800" dirty="0" smtClean="0"/>
              <a:t>文化</a:t>
            </a:r>
            <a:r>
              <a:rPr lang="zh-CN" altLang="en-US" sz="2800" dirty="0" smtClean="0"/>
              <a:t>能</a:t>
            </a:r>
            <a:r>
              <a:rPr lang="zh-CN" altLang="zh-CN" sz="2800" dirty="0" smtClean="0"/>
              <a:t>促进</a:t>
            </a:r>
            <a:r>
              <a:rPr lang="zh-CN" altLang="zh-CN" sz="2800" dirty="0"/>
              <a:t>社会</a:t>
            </a:r>
            <a:r>
              <a:rPr lang="zh-CN" altLang="zh-CN" sz="2800" dirty="0" smtClean="0"/>
              <a:t>进步。</a:t>
            </a:r>
            <a:endParaRPr lang="zh-CN" altLang="zh-CN" sz="2800" dirty="0"/>
          </a:p>
          <a:p>
            <a:pPr algn="just"/>
            <a:r>
              <a:rPr lang="zh-CN" altLang="zh-CN" sz="2800" dirty="0" smtClean="0"/>
              <a:t>四</a:t>
            </a:r>
            <a:r>
              <a:rPr lang="zh-CN" altLang="en-US" sz="2800" dirty="0" smtClean="0"/>
              <a:t> </a:t>
            </a:r>
            <a:r>
              <a:rPr lang="zh-CN" altLang="zh-CN" sz="2800" dirty="0" smtClean="0"/>
              <a:t>提高</a:t>
            </a:r>
            <a:r>
              <a:rPr lang="zh-CN" altLang="zh-CN" sz="2800" dirty="0"/>
              <a:t>人们生活质量，丰富文化</a:t>
            </a:r>
            <a:r>
              <a:rPr lang="zh-CN" altLang="zh-CN" sz="2800" dirty="0" smtClean="0"/>
              <a:t>生活。</a:t>
            </a:r>
            <a:r>
              <a:rPr lang="zh-CN" altLang="zh-CN" sz="2800" dirty="0"/>
              <a:t>茶文化具有知识性、趣味性和康乐性，品尝名茶、茶具、茶点，观看茶俗茶艺 ，都给人一种美的享受。</a:t>
            </a:r>
          </a:p>
          <a:p>
            <a:pPr algn="just"/>
            <a:r>
              <a:rPr lang="zh-CN" altLang="zh-CN" sz="2800" dirty="0" smtClean="0"/>
              <a:t>五</a:t>
            </a:r>
            <a:r>
              <a:rPr lang="zh-CN" altLang="en-US" sz="2800" dirty="0" smtClean="0"/>
              <a:t> </a:t>
            </a:r>
            <a:r>
              <a:rPr lang="zh-CN" altLang="zh-CN" sz="2800" dirty="0" smtClean="0"/>
              <a:t>促进</a:t>
            </a:r>
            <a:r>
              <a:rPr lang="zh-CN" altLang="zh-CN" sz="2800" dirty="0"/>
              <a:t>开放，推进国际文化交流</a:t>
            </a:r>
            <a:r>
              <a:rPr lang="zh-CN" altLang="zh-CN" sz="2800" dirty="0" smtClean="0"/>
              <a:t>。</a:t>
            </a:r>
            <a:endParaRPr kumimoji="1" lang="zh-CN" altLang="en-US" sz="2800" b="1" dirty="0">
              <a:solidFill>
                <a:srgbClr val="FF0000"/>
              </a:solidFill>
            </a:endParaRPr>
          </a:p>
        </p:txBody>
      </p:sp>
    </p:spTree>
    <p:extLst>
      <p:ext uri="{BB962C8B-B14F-4D97-AF65-F5344CB8AC3E}">
        <p14:creationId xmlns:p14="http://schemas.microsoft.com/office/powerpoint/2010/main" val="1288627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6077" b="6077"/>
          <a:stretch>
            <a:fillRect/>
          </a:stretch>
        </p:blipFill>
        <p:spPr>
          <a:xfrm>
            <a:off x="0" y="-1"/>
            <a:ext cx="12267717" cy="6858001"/>
          </a:xfrm>
        </p:spPr>
      </p:pic>
      <p:sp>
        <p:nvSpPr>
          <p:cNvPr id="5" name="文本框 4"/>
          <p:cNvSpPr txBox="1"/>
          <p:nvPr/>
        </p:nvSpPr>
        <p:spPr>
          <a:xfrm>
            <a:off x="3247217" y="2131608"/>
            <a:ext cx="6308137" cy="1569660"/>
          </a:xfrm>
          <a:prstGeom prst="rect">
            <a:avLst/>
          </a:prstGeom>
          <a:noFill/>
        </p:spPr>
        <p:txBody>
          <a:bodyPr wrap="none" rtlCol="0">
            <a:spAutoFit/>
          </a:bodyPr>
          <a:lstStyle/>
          <a:p>
            <a:r>
              <a:rPr kumimoji="1" lang="en-US" altLang="zh-CN" sz="9600" b="1" dirty="0">
                <a:latin typeface="Times New Roman"/>
                <a:cs typeface="Times New Roman"/>
              </a:rPr>
              <a:t>Thank you!</a:t>
            </a:r>
            <a:endParaRPr kumimoji="1" lang="zh-CN" altLang="en-US" sz="9600" b="1" dirty="0">
              <a:latin typeface="Times New Roman"/>
              <a:cs typeface="Times New Roman"/>
            </a:endParaRPr>
          </a:p>
        </p:txBody>
      </p:sp>
    </p:spTree>
    <p:extLst>
      <p:ext uri="{BB962C8B-B14F-4D97-AF65-F5344CB8AC3E}">
        <p14:creationId xmlns:p14="http://schemas.microsoft.com/office/powerpoint/2010/main" val="1660353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06035" y="1447503"/>
            <a:ext cx="8875699" cy="1200329"/>
          </a:xfrm>
          <a:prstGeom prst="rect">
            <a:avLst/>
          </a:prstGeom>
        </p:spPr>
        <p:txBody>
          <a:bodyPr wrap="none">
            <a:spAutoFit/>
          </a:bodyPr>
          <a:lstStyle/>
          <a:p>
            <a:pPr algn="ctr"/>
            <a:r>
              <a:rPr lang="en-US" altLang="zh-CN" sz="7200" dirty="0">
                <a:solidFill>
                  <a:srgbClr val="BCC46F"/>
                </a:solidFill>
                <a:latin typeface="微软雅黑" panose="020B0503020204020204" pitchFamily="34" charset="-122"/>
                <a:ea typeface="微软雅黑" panose="020B0503020204020204" pitchFamily="34" charset="-122"/>
                <a:cs typeface="字魂160号-檀宋" panose="00000500000000000000" charset="-122"/>
                <a:sym typeface="+mn-lt"/>
              </a:rPr>
              <a:t>Chinese Tea Culture</a:t>
            </a:r>
            <a:endParaRPr lang="zh-CN" altLang="en-US" sz="7200" dirty="0">
              <a:solidFill>
                <a:srgbClr val="BCC46F"/>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9" name="矩形 8"/>
          <p:cNvSpPr/>
          <p:nvPr/>
        </p:nvSpPr>
        <p:spPr>
          <a:xfrm>
            <a:off x="2716585" y="2636998"/>
            <a:ext cx="6454588" cy="600164"/>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A5A5A5"/>
                </a:solidFill>
                <a:effectLst/>
                <a:uLnTx/>
                <a:uFillTx/>
                <a:latin typeface="微软雅黑" panose="020B0503020204020204" pitchFamily="34" charset="-122"/>
                <a:ea typeface="微软雅黑" panose="020B0503020204020204" pitchFamily="34" charset="-122"/>
                <a:cs typeface="+mn-ea"/>
                <a:sym typeface="+mn-lt"/>
              </a:rPr>
              <a:t>In spring, from drunkenness rose late </a:t>
            </a:r>
            <a:r>
              <a:rPr kumimoji="0" lang="en-US" altLang="zh-CN" sz="1100" b="0" i="0" u="none" strike="noStrike" kern="1200" cap="none" spc="0" normalizeH="0" baseline="0" noProof="0" dirty="0" smtClean="0">
                <a:ln>
                  <a:noFill/>
                </a:ln>
                <a:solidFill>
                  <a:srgbClr val="A5A5A5"/>
                </a:solidFill>
                <a:effectLst/>
                <a:uLnTx/>
                <a:uFillTx/>
                <a:latin typeface="微软雅黑" panose="020B0503020204020204" pitchFamily="34" charset="-122"/>
                <a:ea typeface="微软雅黑" panose="020B0503020204020204" pitchFamily="34" charset="-122"/>
                <a:cs typeface="+mn-ea"/>
                <a:sym typeface="+mn-lt"/>
              </a:rPr>
              <a:t>oft </a:t>
            </a:r>
            <a:r>
              <a:rPr kumimoji="0" lang="en-US" altLang="zh-CN" sz="1100" b="0" i="0" u="none" strike="noStrike" kern="1200" cap="none" spc="0" normalizeH="0" baseline="0" noProof="0" dirty="0">
                <a:ln>
                  <a:noFill/>
                </a:ln>
                <a:solidFill>
                  <a:srgbClr val="A5A5A5"/>
                </a:solidFill>
                <a:effectLst/>
                <a:uLnTx/>
                <a:uFillTx/>
                <a:latin typeface="微软雅黑" panose="020B0503020204020204" pitchFamily="34" charset="-122"/>
                <a:ea typeface="微软雅黑" panose="020B0503020204020204" pitchFamily="34" charset="-122"/>
                <a:cs typeface="+mn-ea"/>
                <a:sym typeface="+mn-lt"/>
              </a:rPr>
              <a:t>me.</a:t>
            </a:r>
          </a:p>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A5A5A5"/>
                </a:solidFill>
                <a:effectLst/>
                <a:uLnTx/>
                <a:uFillTx/>
                <a:latin typeface="微软雅黑" panose="020B0503020204020204" pitchFamily="34" charset="-122"/>
                <a:ea typeface="微软雅黑" panose="020B0503020204020204" pitchFamily="34" charset="-122"/>
                <a:cs typeface="+mn-ea"/>
                <a:sym typeface="+mn-lt"/>
              </a:rPr>
              <a:t>O'er poems we argued, spilling the sweet tea, But then I thought little of them.</a:t>
            </a:r>
          </a:p>
        </p:txBody>
      </p:sp>
      <p:pic>
        <p:nvPicPr>
          <p:cNvPr id="3"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13501"/>
          <a:stretch>
            <a:fillRect/>
          </a:stretch>
        </p:blipFill>
        <p:spPr bwMode="auto">
          <a:xfrm flipH="1">
            <a:off x="6226175" y="-2038350"/>
            <a:ext cx="4773295" cy="1638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椭圆 14"/>
          <p:cNvSpPr/>
          <p:nvPr/>
        </p:nvSpPr>
        <p:spPr>
          <a:xfrm>
            <a:off x="6226175" y="3729990"/>
            <a:ext cx="6132830" cy="6132830"/>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16" name="椭圆 15"/>
          <p:cNvSpPr/>
          <p:nvPr/>
        </p:nvSpPr>
        <p:spPr>
          <a:xfrm>
            <a:off x="9871710" y="2144395"/>
            <a:ext cx="4862195" cy="486219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pic>
        <p:nvPicPr>
          <p:cNvPr id="14" name="图片 13" descr="方法"/>
          <p:cNvPicPr>
            <a:picLocks noChangeAspect="1"/>
          </p:cNvPicPr>
          <p:nvPr/>
        </p:nvPicPr>
        <p:blipFill>
          <a:blip r:embed="rId4"/>
          <a:srcRect t="61246"/>
          <a:stretch>
            <a:fillRect/>
          </a:stretch>
        </p:blipFill>
        <p:spPr>
          <a:xfrm>
            <a:off x="-567756" y="2054518"/>
            <a:ext cx="12258675" cy="6720205"/>
          </a:xfrm>
          <a:prstGeom prst="rect">
            <a:avLst/>
          </a:prstGeom>
        </p:spPr>
      </p:pic>
      <p:sp>
        <p:nvSpPr>
          <p:cNvPr id="17" name="椭圆 16"/>
          <p:cNvSpPr/>
          <p:nvPr/>
        </p:nvSpPr>
        <p:spPr>
          <a:xfrm>
            <a:off x="-1021080" y="459740"/>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18" name="椭圆 17"/>
          <p:cNvSpPr/>
          <p:nvPr/>
        </p:nvSpPr>
        <p:spPr>
          <a:xfrm>
            <a:off x="663575" y="1755140"/>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处暑之顶顶顶顶百合清心"/>
          <p:cNvPicPr>
            <a:picLocks noChangeAspect="1"/>
          </p:cNvPicPr>
          <p:nvPr/>
        </p:nvPicPr>
        <p:blipFill>
          <a:blip r:embed="rId3"/>
          <a:srcRect t="65440" r="37839" b="4484"/>
          <a:stretch>
            <a:fillRect/>
          </a:stretch>
        </p:blipFill>
        <p:spPr>
          <a:xfrm>
            <a:off x="7042019" y="4150939"/>
            <a:ext cx="5149981" cy="3525053"/>
          </a:xfrm>
          <a:prstGeom prst="rect">
            <a:avLst/>
          </a:prstGeom>
        </p:spPr>
      </p:pic>
      <p:sp>
        <p:nvSpPr>
          <p:cNvPr id="5" name="矩形 4"/>
          <p:cNvSpPr/>
          <p:nvPr/>
        </p:nvSpPr>
        <p:spPr>
          <a:xfrm>
            <a:off x="1090294" y="433859"/>
            <a:ext cx="4843216"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Chinese Tea</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6" name="矩形 5"/>
          <p:cNvSpPr/>
          <p:nvPr/>
        </p:nvSpPr>
        <p:spPr>
          <a:xfrm>
            <a:off x="1090077" y="1496542"/>
            <a:ext cx="9494103" cy="3416320"/>
          </a:xfrm>
          <a:prstGeom prst="rect">
            <a:avLst/>
          </a:prstGeom>
        </p:spPr>
        <p:txBody>
          <a:bodyPr wrap="square">
            <a:spAutoFit/>
          </a:bodyPr>
          <a:lstStyle/>
          <a:p>
            <a:pPr algn="just">
              <a:lnSpc>
                <a:spcPct val="200000"/>
              </a:lnSpc>
            </a:pPr>
            <a:r>
              <a:rPr lang="en-US" altLang="zh-CN" sz="2000" dirty="0" smtClean="0">
                <a:solidFill>
                  <a:srgbClr val="555555"/>
                </a:solidFill>
                <a:latin typeface="微软雅黑" panose="020B0503020204020204" pitchFamily="34" charset="-122"/>
                <a:ea typeface="微软雅黑" panose="020B0503020204020204" pitchFamily="34" charset="-122"/>
                <a:cs typeface="Times New Roman" panose="02020603050405020304" pitchFamily="18" charset="0"/>
              </a:rPr>
              <a:t>    Originated </a:t>
            </a:r>
            <a:r>
              <a:rPr lang="en-US" altLang="zh-CN" sz="2000" dirty="0">
                <a:solidFill>
                  <a:srgbClr val="555555"/>
                </a:solidFill>
                <a:latin typeface="微软雅黑" panose="020B0503020204020204" pitchFamily="34" charset="-122"/>
                <a:ea typeface="微软雅黑" panose="020B0503020204020204" pitchFamily="34" charset="-122"/>
                <a:cs typeface="Times New Roman" panose="02020603050405020304" pitchFamily="18" charset="0"/>
              </a:rPr>
              <a:t>in the </a:t>
            </a:r>
            <a:r>
              <a:rPr lang="en-US" altLang="zh-CN" sz="2000" dirty="0" smtClean="0">
                <a:solidFill>
                  <a:srgbClr val="555555"/>
                </a:solidFill>
                <a:latin typeface="微软雅黑" panose="020B0503020204020204" pitchFamily="34" charset="-122"/>
                <a:ea typeface="微软雅黑" panose="020B0503020204020204" pitchFamily="34" charset="-122"/>
                <a:cs typeface="Times New Roman" panose="02020603050405020304" pitchFamily="18" charset="0"/>
              </a:rPr>
              <a:t>East, </a:t>
            </a:r>
            <a:r>
              <a:rPr lang="en-US" altLang="zh-CN" sz="4400" dirty="0" smtClean="0">
                <a:solidFill>
                  <a:srgbClr val="BCC46F"/>
                </a:solidFill>
                <a:latin typeface="微软雅黑" panose="020B0503020204020204" pitchFamily="34" charset="-122"/>
                <a:ea typeface="微软雅黑" panose="020B0503020204020204" pitchFamily="34" charset="-122"/>
              </a:rPr>
              <a:t>Tea</a:t>
            </a:r>
            <a:r>
              <a:rPr lang="zh-CN" altLang="en-US" sz="4400" dirty="0" smtClean="0">
                <a:solidFill>
                  <a:srgbClr val="BCC46F"/>
                </a:solidFill>
                <a:latin typeface="微软雅黑" panose="020B0503020204020204" pitchFamily="34" charset="-122"/>
                <a:ea typeface="微软雅黑" panose="020B0503020204020204" pitchFamily="34" charset="-122"/>
              </a:rPr>
              <a:t> </a:t>
            </a:r>
            <a:r>
              <a:rPr lang="en-US" altLang="zh-CN" sz="2000" b="0" i="0" dirty="0" smtClean="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has  long been </a:t>
            </a:r>
            <a:r>
              <a:rPr lang="en-US" altLang="zh-CN" sz="2000" b="0" i="0" dirty="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central to the lives of millions of </a:t>
            </a:r>
            <a:r>
              <a:rPr lang="en-US" altLang="zh-CN" sz="2000" b="0" i="0" dirty="0" smtClean="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people. It </a:t>
            </a:r>
            <a:r>
              <a:rPr lang="en-US" altLang="zh-CN" sz="2000" b="0" i="0" dirty="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is said </a:t>
            </a:r>
            <a:r>
              <a:rPr lang="en-US" altLang="zh-CN" sz="2000" b="0" i="0" dirty="0" smtClean="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that </a:t>
            </a:r>
            <a:r>
              <a:rPr lang="en-US" altLang="zh-CN" sz="4400" dirty="0">
                <a:solidFill>
                  <a:srgbClr val="BCC46F"/>
                </a:solidFill>
                <a:latin typeface="微软雅黑" panose="020B0503020204020204" pitchFamily="34" charset="-122"/>
                <a:ea typeface="微软雅黑" panose="020B0503020204020204" pitchFamily="34" charset="-122"/>
              </a:rPr>
              <a:t>Tea</a:t>
            </a:r>
            <a:r>
              <a:rPr lang="en-US" altLang="zh-CN" sz="2000" b="0" i="0" dirty="0" smtClean="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 can </a:t>
            </a:r>
            <a:r>
              <a:rPr lang="en-US" altLang="zh-CN" sz="2000" b="0" i="0" dirty="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aid meditation and self-reflection </a:t>
            </a:r>
            <a:r>
              <a:rPr lang="en-US" altLang="zh-CN" sz="2000" b="0" i="0" dirty="0" smtClean="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and</a:t>
            </a:r>
            <a:r>
              <a:rPr lang="en-US" altLang="zh-CN" sz="2000" dirty="0">
                <a:solidFill>
                  <a:srgbClr val="555555"/>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000" b="0" i="0" dirty="0" smtClean="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even stimulate imagination</a:t>
            </a:r>
            <a:r>
              <a:rPr lang="en-US" altLang="zh-CN" sz="2000" b="0" i="0" dirty="0">
                <a:solidFill>
                  <a:srgbClr val="555555"/>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2" name="椭圆 21">
            <a:extLst>
              <a:ext uri="{FF2B5EF4-FFF2-40B4-BE49-F238E27FC236}">
                <a16:creationId xmlns:a16="http://schemas.microsoft.com/office/drawing/2014/main" xmlns="" id="{3D317578-7F4A-45DD-8EFC-F3721E24723B}"/>
              </a:ext>
            </a:extLst>
          </p:cNvPr>
          <p:cNvSpPr/>
          <p:nvPr/>
        </p:nvSpPr>
        <p:spPr>
          <a:xfrm>
            <a:off x="-267621" y="5220208"/>
            <a:ext cx="4001770" cy="4001770"/>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3" name="椭圆 22">
            <a:extLst>
              <a:ext uri="{FF2B5EF4-FFF2-40B4-BE49-F238E27FC236}">
                <a16:creationId xmlns:a16="http://schemas.microsoft.com/office/drawing/2014/main" xmlns="" id="{965D7678-CD37-48FD-BEA5-2DD745E77CF7}"/>
              </a:ext>
            </a:extLst>
          </p:cNvPr>
          <p:cNvSpPr/>
          <p:nvPr/>
        </p:nvSpPr>
        <p:spPr>
          <a:xfrm>
            <a:off x="118855" y="5719748"/>
            <a:ext cx="4196080" cy="4196080"/>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Tree>
    <p:custDataLst>
      <p:tags r:id="rId1"/>
    </p:custDataLst>
    <p:extLst>
      <p:ext uri="{BB962C8B-B14F-4D97-AF65-F5344CB8AC3E}">
        <p14:creationId xmlns:p14="http://schemas.microsoft.com/office/powerpoint/2010/main" val="2339493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AC5673B2-0060-4A70-8A3B-9A45A8D31674}"/>
              </a:ext>
            </a:extLst>
          </p:cNvPr>
          <p:cNvPicPr>
            <a:picLocks noChangeAspect="1"/>
          </p:cNvPicPr>
          <p:nvPr/>
        </p:nvPicPr>
        <p:blipFill>
          <a:blip r:embed="rId3">
            <a:extLst>
              <a:ext uri="{BEBA8EAE-BF5A-486C-A8C5-ECC9F3942E4B}">
                <a14:imgProps xmlns:a14="http://schemas.microsoft.com/office/drawing/2010/main">
                  <a14:imgLayer r:embed="rId4">
                    <a14:imgEffect>
                      <a14:artisticCrisscrossEtching/>
                    </a14:imgEffect>
                  </a14:imgLayer>
                </a14:imgProps>
              </a:ext>
              <a:ext uri="{28A0092B-C50C-407E-A947-70E740481C1C}">
                <a14:useLocalDpi xmlns:a14="http://schemas.microsoft.com/office/drawing/2010/main" val="0"/>
              </a:ext>
            </a:extLst>
          </a:blip>
          <a:stretch>
            <a:fillRect/>
          </a:stretch>
        </p:blipFill>
        <p:spPr>
          <a:xfrm>
            <a:off x="1090077" y="1015282"/>
            <a:ext cx="11101923" cy="5842718"/>
          </a:xfrm>
          <a:prstGeom prst="rect">
            <a:avLst/>
          </a:prstGeom>
        </p:spPr>
      </p:pic>
      <p:sp>
        <p:nvSpPr>
          <p:cNvPr id="5" name="矩形 4"/>
          <p:cNvSpPr/>
          <p:nvPr/>
        </p:nvSpPr>
        <p:spPr>
          <a:xfrm>
            <a:off x="1090294" y="433859"/>
            <a:ext cx="4843216"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Legend of Chinese Tea</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1" name="矩形 20">
            <a:extLst>
              <a:ext uri="{FF2B5EF4-FFF2-40B4-BE49-F238E27FC236}">
                <a16:creationId xmlns:a16="http://schemas.microsoft.com/office/drawing/2014/main" xmlns="" id="{3481B34B-20ED-4E03-8CA0-ECF550E8AB44}"/>
              </a:ext>
            </a:extLst>
          </p:cNvPr>
          <p:cNvSpPr/>
          <p:nvPr/>
        </p:nvSpPr>
        <p:spPr>
          <a:xfrm>
            <a:off x="1090077" y="1095388"/>
            <a:ext cx="10585087" cy="3170099"/>
          </a:xfrm>
          <a:prstGeom prst="rect">
            <a:avLst/>
          </a:prstGeom>
        </p:spPr>
        <p:txBody>
          <a:bodyPr wrap="square">
            <a:spAutoFit/>
          </a:bodyPr>
          <a:lstStyle/>
          <a:p>
            <a:pPr>
              <a:lnSpc>
                <a:spcPct val="200000"/>
              </a:lnSpc>
            </a:pPr>
            <a:r>
              <a:rPr lang="en-US" altLang="zh-CN" sz="2000" b="0" i="0" dirty="0">
                <a:solidFill>
                  <a:srgbClr val="555555"/>
                </a:solidFill>
                <a:effectLst/>
                <a:latin typeface="微软雅黑" panose="020B0503020204020204" pitchFamily="34" charset="-122"/>
                <a:ea typeface="微软雅黑" panose="020B0503020204020204" pitchFamily="34" charset="-122"/>
              </a:rPr>
              <a:t>One day, after walking for a long time, Shennong felt tired and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thirsty. So, </a:t>
            </a:r>
            <a:r>
              <a:rPr lang="en-US" altLang="zh-CN" sz="2000" b="0" i="0" dirty="0">
                <a:solidFill>
                  <a:srgbClr val="555555"/>
                </a:solidFill>
                <a:effectLst/>
                <a:latin typeface="微软雅黑" panose="020B0503020204020204" pitchFamily="34" charset="-122"/>
                <a:ea typeface="微软雅黑" panose="020B0503020204020204" pitchFamily="34" charset="-122"/>
              </a:rPr>
              <a:t>he rested under a tree and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made </a:t>
            </a:r>
            <a:r>
              <a:rPr lang="en-US" altLang="zh-CN" sz="2000" b="0" i="0" dirty="0">
                <a:solidFill>
                  <a:srgbClr val="555555"/>
                </a:solidFill>
                <a:effectLst/>
                <a:latin typeface="微软雅黑" panose="020B0503020204020204" pitchFamily="34" charset="-122"/>
                <a:ea typeface="微软雅黑" panose="020B0503020204020204" pitchFamily="34" charset="-122"/>
              </a:rPr>
              <a:t>a fire </a:t>
            </a:r>
            <a:r>
              <a:rPr lang="en-US" altLang="zh-CN" sz="2000" dirty="0" smtClean="0">
                <a:solidFill>
                  <a:srgbClr val="555555"/>
                </a:solidFill>
                <a:latin typeface="微软雅黑" panose="020B0503020204020204" pitchFamily="34" charset="-122"/>
                <a:ea typeface="微软雅黑" panose="020B0503020204020204" pitchFamily="34" charset="-122"/>
              </a:rPr>
              <a:t>and</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 </a:t>
            </a:r>
            <a:r>
              <a:rPr lang="en-US" altLang="zh-CN" sz="2000" b="0" i="0" dirty="0">
                <a:solidFill>
                  <a:srgbClr val="555555"/>
                </a:solidFill>
                <a:effectLst/>
                <a:latin typeface="微软雅黑" panose="020B0503020204020204" pitchFamily="34" charset="-122"/>
                <a:ea typeface="微软雅黑" panose="020B0503020204020204" pitchFamily="34" charset="-122"/>
              </a:rPr>
              <a:t>boil water in a pot. Suddenly some leaves fell into the pot from a nearby tree. </a:t>
            </a:r>
          </a:p>
          <a:p>
            <a:pPr>
              <a:lnSpc>
                <a:spcPct val="200000"/>
              </a:lnSpc>
            </a:pPr>
            <a:r>
              <a:rPr lang="en-US" altLang="zh-CN" sz="2000" b="0" i="0" dirty="0">
                <a:solidFill>
                  <a:srgbClr val="555555"/>
                </a:solidFill>
                <a:effectLst/>
                <a:latin typeface="微软雅黑" panose="020B0503020204020204" pitchFamily="34" charset="-122"/>
                <a:ea typeface="微软雅黑" panose="020B0503020204020204" pitchFamily="34" charset="-122"/>
              </a:rPr>
              <a:t>Shennong drank the water and found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it not </a:t>
            </a:r>
            <a:r>
              <a:rPr lang="en-US" altLang="zh-CN" sz="2000" b="0" i="0" dirty="0">
                <a:solidFill>
                  <a:srgbClr val="555555"/>
                </a:solidFill>
                <a:effectLst/>
                <a:latin typeface="微软雅黑" panose="020B0503020204020204" pitchFamily="34" charset="-122"/>
                <a:ea typeface="微软雅黑" panose="020B0503020204020204" pitchFamily="34" charset="-122"/>
              </a:rPr>
              <a:t>only sweet and tasty, but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also refreshing. Feeling </a:t>
            </a:r>
            <a:r>
              <a:rPr lang="en-US" altLang="zh-CN" sz="2000" b="0" i="0" dirty="0">
                <a:solidFill>
                  <a:srgbClr val="555555"/>
                </a:solidFill>
                <a:effectLst/>
                <a:latin typeface="微软雅黑" panose="020B0503020204020204" pitchFamily="34" charset="-122"/>
                <a:ea typeface="微软雅黑" panose="020B0503020204020204" pitchFamily="34" charset="-122"/>
              </a:rPr>
              <a:t>less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tired</a:t>
            </a:r>
            <a:r>
              <a:rPr lang="en-US" altLang="zh-CN" sz="2000" dirty="0" smtClean="0">
                <a:solidFill>
                  <a:srgbClr val="555555"/>
                </a:solidFill>
                <a:latin typeface="微软雅黑" panose="020B0503020204020204" pitchFamily="34" charset="-122"/>
                <a:ea typeface="微软雅黑" panose="020B0503020204020204" pitchFamily="34" charset="-122"/>
              </a:rPr>
              <a:t>, he</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 continued to drink up </a:t>
            </a:r>
            <a:r>
              <a:rPr lang="en-US" altLang="zh-CN" sz="2000" b="0" i="0" dirty="0">
                <a:solidFill>
                  <a:srgbClr val="555555"/>
                </a:solidFill>
                <a:effectLst/>
                <a:latin typeface="微软雅黑" panose="020B0503020204020204" pitchFamily="34" charset="-122"/>
                <a:ea typeface="微软雅黑" panose="020B0503020204020204" pitchFamily="34" charset="-122"/>
              </a:rPr>
              <a:t>all the water </a:t>
            </a:r>
            <a:r>
              <a:rPr lang="en-US" altLang="zh-CN" sz="2000" dirty="0" smtClean="0">
                <a:solidFill>
                  <a:srgbClr val="555555"/>
                </a:solidFill>
                <a:latin typeface="微软雅黑" panose="020B0503020204020204" pitchFamily="34" charset="-122"/>
                <a:ea typeface="微软雅黑" panose="020B0503020204020204" pitchFamily="34" charset="-122"/>
              </a:rPr>
              <a:t>in</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 </a:t>
            </a:r>
            <a:r>
              <a:rPr lang="en-US" altLang="zh-CN" sz="2000" b="0" i="0" dirty="0">
                <a:solidFill>
                  <a:srgbClr val="555555"/>
                </a:solidFill>
                <a:effectLst/>
                <a:latin typeface="微软雅黑" panose="020B0503020204020204" pitchFamily="34" charset="-122"/>
                <a:ea typeface="微软雅黑" panose="020B0503020204020204" pitchFamily="34" charset="-122"/>
              </a:rPr>
              <a:t>the pot.</a:t>
            </a:r>
            <a:endParaRPr lang="en-US" altLang="zh-CN" sz="1000" dirty="0">
              <a:solidFill>
                <a:schemeClr val="bg1">
                  <a:lumMod val="50000"/>
                </a:schemeClr>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Tree>
    <p:custDataLst>
      <p:tags r:id="rId1"/>
    </p:custDataLst>
    <p:extLst>
      <p:ext uri="{BB962C8B-B14F-4D97-AF65-F5344CB8AC3E}">
        <p14:creationId xmlns:p14="http://schemas.microsoft.com/office/powerpoint/2010/main" val="1697450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F83408DA-7D26-45A8-928D-4D767F1E85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1795" y="1808965"/>
            <a:ext cx="6286606" cy="4765248"/>
          </a:xfrm>
          <a:prstGeom prst="rect">
            <a:avLst/>
          </a:prstGeom>
        </p:spPr>
      </p:pic>
      <p:sp>
        <p:nvSpPr>
          <p:cNvPr id="14" name="TextBox 48"/>
          <p:cNvSpPr txBox="1"/>
          <p:nvPr/>
        </p:nvSpPr>
        <p:spPr>
          <a:xfrm>
            <a:off x="1490996" y="2062759"/>
            <a:ext cx="3438814" cy="461665"/>
          </a:xfrm>
          <a:prstGeom prst="rect">
            <a:avLst/>
          </a:prstGeom>
          <a:noFill/>
        </p:spPr>
        <p:txBody>
          <a:bodyPr wrap="square">
            <a:spAutoFit/>
          </a:bodyPr>
          <a:lstStyle>
            <a:defPPr>
              <a:defRPr lang="zh-CN"/>
            </a:defPPr>
            <a:lvl1pPr>
              <a:defRPr spc="300">
                <a:solidFill>
                  <a:srgbClr val="9E8B74"/>
                </a:solidFill>
                <a:latin typeface="微软雅黑" panose="020B0503020204020204" pitchFamily="34" charset="-122"/>
                <a:ea typeface="微软雅黑" panose="020B0503020204020204" pitchFamily="34" charset="-122"/>
                <a:cs typeface="+mn-ea"/>
              </a:defRPr>
            </a:lvl1pPr>
          </a:lstStyle>
          <a:p>
            <a:r>
              <a:rPr lang="en-US" altLang="zh-CN" sz="2400" dirty="0">
                <a:sym typeface="+mn-lt"/>
              </a:rPr>
              <a:t>The Classic of Tea</a:t>
            </a:r>
            <a:endParaRPr lang="zh-CN" altLang="en-US" sz="2400" dirty="0">
              <a:sym typeface="+mn-lt"/>
            </a:endParaRPr>
          </a:p>
        </p:txBody>
      </p:sp>
      <p:sp>
        <p:nvSpPr>
          <p:cNvPr id="15" name="Rectangle 49"/>
          <p:cNvSpPr/>
          <p:nvPr/>
        </p:nvSpPr>
        <p:spPr>
          <a:xfrm>
            <a:off x="1490994" y="2788751"/>
            <a:ext cx="5810954" cy="492443"/>
          </a:xfrm>
          <a:prstGeom prst="rect">
            <a:avLst/>
          </a:prstGeom>
        </p:spPr>
        <p:txBody>
          <a:bodyPr wrap="square">
            <a:spAutoFit/>
          </a:bodyPr>
          <a:lstStyle/>
          <a:p>
            <a:pPr>
              <a:lnSpc>
                <a:spcPct val="130000"/>
              </a:lnSpc>
            </a:pPr>
            <a:r>
              <a:rPr lang="en-US" altLang="zh-CN" sz="2000" b="1" dirty="0" smtClean="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Tea,</a:t>
            </a:r>
            <a:r>
              <a:rPr lang="en-US" altLang="zh-CN" sz="2000" dirty="0" smtClean="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 </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as a </a:t>
            </a:r>
            <a:r>
              <a:rPr lang="en-US" altLang="zh-CN" sz="2000" dirty="0" smtClean="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beverage, </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originated with </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Shennong</a:t>
            </a:r>
          </a:p>
        </p:txBody>
      </p:sp>
      <p:grpSp>
        <p:nvGrpSpPr>
          <p:cNvPr id="50" name="Group 3">
            <a:extLst>
              <a:ext uri="{FF2B5EF4-FFF2-40B4-BE49-F238E27FC236}">
                <a16:creationId xmlns:a16="http://schemas.microsoft.com/office/drawing/2014/main" xmlns="" id="{5C0B3378-BBBC-46C9-BE00-81CC23216EA6}"/>
              </a:ext>
            </a:extLst>
          </p:cNvPr>
          <p:cNvGrpSpPr/>
          <p:nvPr/>
        </p:nvGrpSpPr>
        <p:grpSpPr>
          <a:xfrm>
            <a:off x="594359" y="2148824"/>
            <a:ext cx="703426" cy="703426"/>
            <a:chOff x="7792836" y="2425023"/>
            <a:chExt cx="703465" cy="703465"/>
          </a:xfrm>
        </p:grpSpPr>
        <p:sp>
          <p:nvSpPr>
            <p:cNvPr id="51" name="Rectangle 81">
              <a:extLst>
                <a:ext uri="{FF2B5EF4-FFF2-40B4-BE49-F238E27FC236}">
                  <a16:creationId xmlns:a16="http://schemas.microsoft.com/office/drawing/2014/main" xmlns="" id="{5C6E09A4-5B33-4E4E-BF62-55BFFC5D985F}"/>
                </a:ext>
              </a:extLst>
            </p:cNvPr>
            <p:cNvSpPr/>
            <p:nvPr/>
          </p:nvSpPr>
          <p:spPr>
            <a:xfrm>
              <a:off x="7792836" y="2425023"/>
              <a:ext cx="703465" cy="703465"/>
            </a:xfrm>
            <a:prstGeom prst="rect">
              <a:avLst/>
            </a:prstGeom>
            <a:solidFill>
              <a:srgbClr val="9E8B74"/>
            </a:solidFill>
            <a:ln>
              <a:noFill/>
            </a:ln>
            <a:effectLst>
              <a:outerShdw blurRad="63500" algn="ctr" rotWithShape="0">
                <a:prstClr val="black">
                  <a:alpha val="40000"/>
                </a:prstClr>
              </a:outerShdw>
            </a:effectLst>
          </p:spPr>
          <p:txBody>
            <a:bodyPr rot="0" spcFirstLastPara="0" vert="horz" wrap="square" lIns="91418" tIns="45708" rIns="91418" bIns="45708"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endParaRPr lang="id-ID" sz="1895" kern="0">
                <a:solidFill>
                  <a:sysClr val="window" lastClr="FFFFFF"/>
                </a:solidFill>
                <a:latin typeface="字魂160号-檀宋" panose="00000500000000000000" charset="-122"/>
                <a:ea typeface="字魂160号-檀宋" panose="00000500000000000000" charset="-122"/>
                <a:cs typeface="+mn-ea"/>
                <a:sym typeface="+mn-lt"/>
              </a:endParaRPr>
            </a:p>
          </p:txBody>
        </p:sp>
        <p:sp>
          <p:nvSpPr>
            <p:cNvPr id="52" name="Freeform 101">
              <a:extLst>
                <a:ext uri="{FF2B5EF4-FFF2-40B4-BE49-F238E27FC236}">
                  <a16:creationId xmlns:a16="http://schemas.microsoft.com/office/drawing/2014/main" xmlns="" id="{14047E2C-E1F4-438B-AF85-32836DD34242}"/>
                </a:ext>
              </a:extLst>
            </p:cNvPr>
            <p:cNvSpPr>
              <a:spLocks noEditPoints="1"/>
            </p:cNvSpPr>
            <p:nvPr/>
          </p:nvSpPr>
          <p:spPr bwMode="auto">
            <a:xfrm>
              <a:off x="7880695" y="2555917"/>
              <a:ext cx="496731" cy="461778"/>
            </a:xfrm>
            <a:custGeom>
              <a:avLst/>
              <a:gdLst>
                <a:gd name="connsiteX0" fmla="*/ 108471 w 608169"/>
                <a:gd name="connsiteY0" fmla="*/ 532424 h 565375"/>
                <a:gd name="connsiteX1" fmla="*/ 113398 w 608169"/>
                <a:gd name="connsiteY1" fmla="*/ 535572 h 565375"/>
                <a:gd name="connsiteX2" fmla="*/ 114974 w 608169"/>
                <a:gd name="connsiteY2" fmla="*/ 536851 h 565375"/>
                <a:gd name="connsiteX3" fmla="*/ 135663 w 608169"/>
                <a:gd name="connsiteY3" fmla="*/ 545408 h 565375"/>
                <a:gd name="connsiteX4" fmla="*/ 472506 w 608169"/>
                <a:gd name="connsiteY4" fmla="*/ 545408 h 565375"/>
                <a:gd name="connsiteX5" fmla="*/ 495757 w 608169"/>
                <a:gd name="connsiteY5" fmla="*/ 536064 h 565375"/>
                <a:gd name="connsiteX6" fmla="*/ 496250 w 608169"/>
                <a:gd name="connsiteY6" fmla="*/ 535670 h 565375"/>
                <a:gd name="connsiteX7" fmla="*/ 501274 w 608169"/>
                <a:gd name="connsiteY7" fmla="*/ 532424 h 565375"/>
                <a:gd name="connsiteX8" fmla="*/ 26305 w 608169"/>
                <a:gd name="connsiteY8" fmla="*/ 499474 h 565375"/>
                <a:gd name="connsiteX9" fmla="*/ 19803 w 608169"/>
                <a:gd name="connsiteY9" fmla="*/ 506064 h 565375"/>
                <a:gd name="connsiteX10" fmla="*/ 26305 w 608169"/>
                <a:gd name="connsiteY10" fmla="*/ 512654 h 565375"/>
                <a:gd name="connsiteX11" fmla="*/ 532899 w 608169"/>
                <a:gd name="connsiteY11" fmla="*/ 512654 h 565375"/>
                <a:gd name="connsiteX12" fmla="*/ 582061 w 608169"/>
                <a:gd name="connsiteY12" fmla="*/ 512654 h 565375"/>
                <a:gd name="connsiteX13" fmla="*/ 588465 w 608169"/>
                <a:gd name="connsiteY13" fmla="*/ 506064 h 565375"/>
                <a:gd name="connsiteX14" fmla="*/ 582061 w 608169"/>
                <a:gd name="connsiteY14" fmla="*/ 499474 h 565375"/>
                <a:gd name="connsiteX15" fmla="*/ 537037 w 608169"/>
                <a:gd name="connsiteY15" fmla="*/ 316917 h 565375"/>
                <a:gd name="connsiteX16" fmla="*/ 516151 w 608169"/>
                <a:gd name="connsiteY16" fmla="*/ 375736 h 565375"/>
                <a:gd name="connsiteX17" fmla="*/ 538614 w 608169"/>
                <a:gd name="connsiteY17" fmla="*/ 391277 h 565375"/>
                <a:gd name="connsiteX18" fmla="*/ 565805 w 608169"/>
                <a:gd name="connsiteY18" fmla="*/ 388031 h 565375"/>
                <a:gd name="connsiteX19" fmla="*/ 566396 w 608169"/>
                <a:gd name="connsiteY19" fmla="*/ 387638 h 565375"/>
                <a:gd name="connsiteX20" fmla="*/ 584721 w 608169"/>
                <a:gd name="connsiteY20" fmla="*/ 335605 h 565375"/>
                <a:gd name="connsiteX21" fmla="*/ 537037 w 608169"/>
                <a:gd name="connsiteY21" fmla="*/ 316917 h 565375"/>
                <a:gd name="connsiteX22" fmla="*/ 521668 w 608169"/>
                <a:gd name="connsiteY22" fmla="*/ 288982 h 565375"/>
                <a:gd name="connsiteX23" fmla="*/ 468073 w 608169"/>
                <a:gd name="connsiteY23" fmla="*/ 308261 h 565375"/>
                <a:gd name="connsiteX24" fmla="*/ 304134 w 608169"/>
                <a:gd name="connsiteY24" fmla="*/ 324589 h 565375"/>
                <a:gd name="connsiteX25" fmla="*/ 139604 w 608169"/>
                <a:gd name="connsiteY25" fmla="*/ 308261 h 565375"/>
                <a:gd name="connsiteX26" fmla="*/ 86698 w 608169"/>
                <a:gd name="connsiteY26" fmla="*/ 289179 h 565375"/>
                <a:gd name="connsiteX27" fmla="*/ 246598 w 608169"/>
                <a:gd name="connsiteY27" fmla="*/ 479998 h 565375"/>
                <a:gd name="connsiteX28" fmla="*/ 358320 w 608169"/>
                <a:gd name="connsiteY28" fmla="*/ 479998 h 565375"/>
                <a:gd name="connsiteX29" fmla="*/ 521668 w 608169"/>
                <a:gd name="connsiteY29" fmla="*/ 288982 h 565375"/>
                <a:gd name="connsiteX30" fmla="*/ 303013 w 608169"/>
                <a:gd name="connsiteY30" fmla="*/ 270417 h 565375"/>
                <a:gd name="connsiteX31" fmla="*/ 208864 w 608169"/>
                <a:gd name="connsiteY31" fmla="*/ 275212 h 565375"/>
                <a:gd name="connsiteX32" fmla="*/ 141180 w 608169"/>
                <a:gd name="connsiteY32" fmla="*/ 288392 h 565375"/>
                <a:gd name="connsiteX33" fmla="*/ 144235 w 608169"/>
                <a:gd name="connsiteY33" fmla="*/ 289179 h 565375"/>
                <a:gd name="connsiteX34" fmla="*/ 304232 w 608169"/>
                <a:gd name="connsiteY34" fmla="*/ 304917 h 565375"/>
                <a:gd name="connsiteX35" fmla="*/ 463541 w 608169"/>
                <a:gd name="connsiteY35" fmla="*/ 289179 h 565375"/>
                <a:gd name="connsiteX36" fmla="*/ 468959 w 608169"/>
                <a:gd name="connsiteY36" fmla="*/ 287802 h 565375"/>
                <a:gd name="connsiteX37" fmla="*/ 399896 w 608169"/>
                <a:gd name="connsiteY37" fmla="*/ 275212 h 565375"/>
                <a:gd name="connsiteX38" fmla="*/ 399601 w 608169"/>
                <a:gd name="connsiteY38" fmla="*/ 275212 h 565375"/>
                <a:gd name="connsiteX39" fmla="*/ 303013 w 608169"/>
                <a:gd name="connsiteY39" fmla="*/ 270417 h 565375"/>
                <a:gd name="connsiteX40" fmla="*/ 304134 w 608169"/>
                <a:gd name="connsiteY40" fmla="*/ 216490 h 565375"/>
                <a:gd name="connsiteX41" fmla="*/ 269455 w 608169"/>
                <a:gd name="connsiteY41" fmla="*/ 217179 h 565375"/>
                <a:gd name="connsiteX42" fmla="*/ 272706 w 608169"/>
                <a:gd name="connsiteY42" fmla="*/ 222097 h 565375"/>
                <a:gd name="connsiteX43" fmla="*/ 270735 w 608169"/>
                <a:gd name="connsiteY43" fmla="*/ 235867 h 565375"/>
                <a:gd name="connsiteX44" fmla="*/ 264824 w 608169"/>
                <a:gd name="connsiteY44" fmla="*/ 237835 h 565375"/>
                <a:gd name="connsiteX45" fmla="*/ 256942 w 608169"/>
                <a:gd name="connsiteY45" fmla="*/ 233900 h 565375"/>
                <a:gd name="connsiteX46" fmla="*/ 247878 w 608169"/>
                <a:gd name="connsiteY46" fmla="*/ 218163 h 565375"/>
                <a:gd name="connsiteX47" fmla="*/ 144136 w 608169"/>
                <a:gd name="connsiteY47" fmla="*/ 232228 h 565375"/>
                <a:gd name="connsiteX48" fmla="*/ 85221 w 608169"/>
                <a:gd name="connsiteY48" fmla="*/ 260163 h 565375"/>
                <a:gd name="connsiteX49" fmla="*/ 85221 w 608169"/>
                <a:gd name="connsiteY49" fmla="*/ 261638 h 565375"/>
                <a:gd name="connsiteX50" fmla="*/ 118127 w 608169"/>
                <a:gd name="connsiteY50" fmla="*/ 281900 h 565375"/>
                <a:gd name="connsiteX51" fmla="*/ 147683 w 608169"/>
                <a:gd name="connsiteY51" fmla="*/ 265966 h 565375"/>
                <a:gd name="connsiteX52" fmla="*/ 206598 w 608169"/>
                <a:gd name="connsiteY52" fmla="*/ 256130 h 565375"/>
                <a:gd name="connsiteX53" fmla="*/ 401571 w 608169"/>
                <a:gd name="connsiteY53" fmla="*/ 256130 h 565375"/>
                <a:gd name="connsiteX54" fmla="*/ 462555 w 608169"/>
                <a:gd name="connsiteY54" fmla="*/ 265376 h 565375"/>
                <a:gd name="connsiteX55" fmla="*/ 492604 w 608169"/>
                <a:gd name="connsiteY55" fmla="*/ 280917 h 565375"/>
                <a:gd name="connsiteX56" fmla="*/ 523047 w 608169"/>
                <a:gd name="connsiteY56" fmla="*/ 261343 h 565375"/>
                <a:gd name="connsiteX57" fmla="*/ 523047 w 608169"/>
                <a:gd name="connsiteY57" fmla="*/ 260163 h 565375"/>
                <a:gd name="connsiteX58" fmla="*/ 463442 w 608169"/>
                <a:gd name="connsiteY58" fmla="*/ 232228 h 565375"/>
                <a:gd name="connsiteX59" fmla="*/ 304134 w 608169"/>
                <a:gd name="connsiteY59" fmla="*/ 216490 h 565375"/>
                <a:gd name="connsiteX60" fmla="*/ 210145 w 608169"/>
                <a:gd name="connsiteY60" fmla="*/ 11606 h 565375"/>
                <a:gd name="connsiteX61" fmla="*/ 277336 w 608169"/>
                <a:gd name="connsiteY61" fmla="*/ 28819 h 565375"/>
                <a:gd name="connsiteX62" fmla="*/ 277533 w 608169"/>
                <a:gd name="connsiteY62" fmla="*/ 29114 h 565375"/>
                <a:gd name="connsiteX63" fmla="*/ 313296 w 608169"/>
                <a:gd name="connsiteY63" fmla="*/ 98753 h 565375"/>
                <a:gd name="connsiteX64" fmla="*/ 291622 w 608169"/>
                <a:gd name="connsiteY64" fmla="*/ 161113 h 565375"/>
                <a:gd name="connsiteX65" fmla="*/ 266105 w 608169"/>
                <a:gd name="connsiteY65" fmla="*/ 197704 h 565375"/>
                <a:gd name="connsiteX66" fmla="*/ 304134 w 608169"/>
                <a:gd name="connsiteY66" fmla="*/ 196917 h 565375"/>
                <a:gd name="connsiteX67" fmla="*/ 468073 w 608169"/>
                <a:gd name="connsiteY67" fmla="*/ 213245 h 565375"/>
                <a:gd name="connsiteX68" fmla="*/ 542751 w 608169"/>
                <a:gd name="connsiteY68" fmla="*/ 260851 h 565375"/>
                <a:gd name="connsiteX69" fmla="*/ 542751 w 608169"/>
                <a:gd name="connsiteY69" fmla="*/ 262425 h 565375"/>
                <a:gd name="connsiteX70" fmla="*/ 540682 w 608169"/>
                <a:gd name="connsiteY70" fmla="*/ 295966 h 565375"/>
                <a:gd name="connsiteX71" fmla="*/ 602061 w 608169"/>
                <a:gd name="connsiteY71" fmla="*/ 326359 h 565375"/>
                <a:gd name="connsiteX72" fmla="*/ 602455 w 608169"/>
                <a:gd name="connsiteY72" fmla="*/ 327048 h 565375"/>
                <a:gd name="connsiteX73" fmla="*/ 575066 w 608169"/>
                <a:gd name="connsiteY73" fmla="*/ 405343 h 565375"/>
                <a:gd name="connsiteX74" fmla="*/ 548466 w 608169"/>
                <a:gd name="connsiteY74" fmla="*/ 412326 h 565375"/>
                <a:gd name="connsiteX75" fmla="*/ 533293 w 608169"/>
                <a:gd name="connsiteY75" fmla="*/ 410162 h 565375"/>
                <a:gd name="connsiteX76" fmla="*/ 505905 w 608169"/>
                <a:gd name="connsiteY76" fmla="*/ 393933 h 565375"/>
                <a:gd name="connsiteX77" fmla="*/ 413098 w 608169"/>
                <a:gd name="connsiteY77" fmla="*/ 479998 h 565375"/>
                <a:gd name="connsiteX78" fmla="*/ 582061 w 608169"/>
                <a:gd name="connsiteY78" fmla="*/ 479998 h 565375"/>
                <a:gd name="connsiteX79" fmla="*/ 608169 w 608169"/>
                <a:gd name="connsiteY79" fmla="*/ 506359 h 565375"/>
                <a:gd name="connsiteX80" fmla="*/ 582061 w 608169"/>
                <a:gd name="connsiteY80" fmla="*/ 532523 h 565375"/>
                <a:gd name="connsiteX81" fmla="*/ 536052 w 608169"/>
                <a:gd name="connsiteY81" fmla="*/ 532523 h 565375"/>
                <a:gd name="connsiteX82" fmla="*/ 507875 w 608169"/>
                <a:gd name="connsiteY82" fmla="*/ 551998 h 565375"/>
                <a:gd name="connsiteX83" fmla="*/ 472506 w 608169"/>
                <a:gd name="connsiteY83" fmla="*/ 565375 h 565375"/>
                <a:gd name="connsiteX84" fmla="*/ 135663 w 608169"/>
                <a:gd name="connsiteY84" fmla="*/ 565375 h 565375"/>
                <a:gd name="connsiteX85" fmla="*/ 101674 w 608169"/>
                <a:gd name="connsiteY85" fmla="*/ 551801 h 565375"/>
                <a:gd name="connsiteX86" fmla="*/ 72216 w 608169"/>
                <a:gd name="connsiteY86" fmla="*/ 532720 h 565375"/>
                <a:gd name="connsiteX87" fmla="*/ 26108 w 608169"/>
                <a:gd name="connsiteY87" fmla="*/ 532720 h 565375"/>
                <a:gd name="connsiteX88" fmla="*/ 0 w 608169"/>
                <a:gd name="connsiteY88" fmla="*/ 506457 h 565375"/>
                <a:gd name="connsiteX89" fmla="*/ 26108 w 608169"/>
                <a:gd name="connsiteY89" fmla="*/ 480195 h 565375"/>
                <a:gd name="connsiteX90" fmla="*/ 193988 w 608169"/>
                <a:gd name="connsiteY90" fmla="*/ 480195 h 565375"/>
                <a:gd name="connsiteX91" fmla="*/ 65418 w 608169"/>
                <a:gd name="connsiteY91" fmla="*/ 262917 h 565375"/>
                <a:gd name="connsiteX92" fmla="*/ 65319 w 608169"/>
                <a:gd name="connsiteY92" fmla="*/ 260949 h 565375"/>
                <a:gd name="connsiteX93" fmla="*/ 139506 w 608169"/>
                <a:gd name="connsiteY93" fmla="*/ 213343 h 565375"/>
                <a:gd name="connsiteX94" fmla="*/ 245810 w 608169"/>
                <a:gd name="connsiteY94" fmla="*/ 198884 h 565375"/>
                <a:gd name="connsiteX95" fmla="*/ 277139 w 608169"/>
                <a:gd name="connsiteY95" fmla="*/ 148032 h 565375"/>
                <a:gd name="connsiteX96" fmla="*/ 277336 w 608169"/>
                <a:gd name="connsiteY96" fmla="*/ 147933 h 565375"/>
                <a:gd name="connsiteX97" fmla="*/ 293691 w 608169"/>
                <a:gd name="connsiteY97" fmla="*/ 100130 h 565375"/>
                <a:gd name="connsiteX98" fmla="*/ 265317 w 608169"/>
                <a:gd name="connsiteY98" fmla="*/ 44556 h 565375"/>
                <a:gd name="connsiteX99" fmla="*/ 212904 w 608169"/>
                <a:gd name="connsiteY99" fmla="*/ 31179 h 565375"/>
                <a:gd name="connsiteX100" fmla="*/ 173101 w 608169"/>
                <a:gd name="connsiteY100" fmla="*/ 53999 h 565375"/>
                <a:gd name="connsiteX101" fmla="*/ 182461 w 608169"/>
                <a:gd name="connsiteY101" fmla="*/ 133474 h 565375"/>
                <a:gd name="connsiteX102" fmla="*/ 219997 w 608169"/>
                <a:gd name="connsiteY102" fmla="*/ 142228 h 565375"/>
                <a:gd name="connsiteX103" fmla="*/ 248667 w 608169"/>
                <a:gd name="connsiteY103" fmla="*/ 124425 h 565375"/>
                <a:gd name="connsiteX104" fmla="*/ 248962 w 608169"/>
                <a:gd name="connsiteY104" fmla="*/ 124032 h 565375"/>
                <a:gd name="connsiteX105" fmla="*/ 255071 w 608169"/>
                <a:gd name="connsiteY105" fmla="*/ 95310 h 565375"/>
                <a:gd name="connsiteX106" fmla="*/ 240391 w 608169"/>
                <a:gd name="connsiteY106" fmla="*/ 74556 h 565375"/>
                <a:gd name="connsiteX107" fmla="*/ 240292 w 608169"/>
                <a:gd name="connsiteY107" fmla="*/ 74458 h 565375"/>
                <a:gd name="connsiteX108" fmla="*/ 215859 w 608169"/>
                <a:gd name="connsiteY108" fmla="*/ 71015 h 565375"/>
                <a:gd name="connsiteX109" fmla="*/ 205317 w 608169"/>
                <a:gd name="connsiteY109" fmla="*/ 79966 h 565375"/>
                <a:gd name="connsiteX110" fmla="*/ 204923 w 608169"/>
                <a:gd name="connsiteY110" fmla="*/ 80753 h 565375"/>
                <a:gd name="connsiteX111" fmla="*/ 204234 w 608169"/>
                <a:gd name="connsiteY111" fmla="*/ 94032 h 565375"/>
                <a:gd name="connsiteX112" fmla="*/ 208963 w 608169"/>
                <a:gd name="connsiteY112" fmla="*/ 97278 h 565375"/>
                <a:gd name="connsiteX113" fmla="*/ 217633 w 608169"/>
                <a:gd name="connsiteY113" fmla="*/ 108196 h 565375"/>
                <a:gd name="connsiteX114" fmla="*/ 206795 w 608169"/>
                <a:gd name="connsiteY114" fmla="*/ 116851 h 565375"/>
                <a:gd name="connsiteX115" fmla="*/ 186697 w 608169"/>
                <a:gd name="connsiteY115" fmla="*/ 102884 h 565375"/>
                <a:gd name="connsiteX116" fmla="*/ 187584 w 608169"/>
                <a:gd name="connsiteY116" fmla="*/ 71409 h 565375"/>
                <a:gd name="connsiteX117" fmla="*/ 210046 w 608169"/>
                <a:gd name="connsiteY117" fmla="*/ 52327 h 565375"/>
                <a:gd name="connsiteX118" fmla="*/ 250342 w 608169"/>
                <a:gd name="connsiteY118" fmla="*/ 57540 h 565375"/>
                <a:gd name="connsiteX119" fmla="*/ 274381 w 608169"/>
                <a:gd name="connsiteY119" fmla="*/ 91278 h 565375"/>
                <a:gd name="connsiteX120" fmla="*/ 264824 w 608169"/>
                <a:gd name="connsiteY120" fmla="*/ 135540 h 565375"/>
                <a:gd name="connsiteX121" fmla="*/ 223347 w 608169"/>
                <a:gd name="connsiteY121" fmla="*/ 161409 h 565375"/>
                <a:gd name="connsiteX122" fmla="*/ 170737 w 608169"/>
                <a:gd name="connsiteY122" fmla="*/ 149212 h 565375"/>
                <a:gd name="connsiteX123" fmla="*/ 157141 w 608169"/>
                <a:gd name="connsiteY123" fmla="*/ 42294 h 565375"/>
                <a:gd name="connsiteX124" fmla="*/ 157239 w 608169"/>
                <a:gd name="connsiteY124" fmla="*/ 42196 h 565375"/>
                <a:gd name="connsiteX125" fmla="*/ 210145 w 608169"/>
                <a:gd name="connsiteY125" fmla="*/ 11606 h 565375"/>
                <a:gd name="connsiteX126" fmla="*/ 420155 w 608169"/>
                <a:gd name="connsiteY126" fmla="*/ 796 h 565375"/>
                <a:gd name="connsiteX127" fmla="*/ 420353 w 608169"/>
                <a:gd name="connsiteY127" fmla="*/ 796 h 565375"/>
                <a:gd name="connsiteX128" fmla="*/ 480255 w 608169"/>
                <a:gd name="connsiteY128" fmla="*/ 16533 h 565375"/>
                <a:gd name="connsiteX129" fmla="*/ 508334 w 608169"/>
                <a:gd name="connsiteY129" fmla="*/ 63055 h 565375"/>
                <a:gd name="connsiteX130" fmla="*/ 494541 w 608169"/>
                <a:gd name="connsiteY130" fmla="*/ 117641 h 565375"/>
                <a:gd name="connsiteX131" fmla="*/ 452668 w 608169"/>
                <a:gd name="connsiteY131" fmla="*/ 141345 h 565375"/>
                <a:gd name="connsiteX132" fmla="*/ 409416 w 608169"/>
                <a:gd name="connsiteY132" fmla="*/ 131017 h 565375"/>
                <a:gd name="connsiteX133" fmla="*/ 385869 w 608169"/>
                <a:gd name="connsiteY133" fmla="*/ 92069 h 565375"/>
                <a:gd name="connsiteX134" fmla="*/ 396510 w 608169"/>
                <a:gd name="connsiteY134" fmla="*/ 52137 h 565375"/>
                <a:gd name="connsiteX135" fmla="*/ 429220 w 608169"/>
                <a:gd name="connsiteY135" fmla="*/ 35122 h 565375"/>
                <a:gd name="connsiteX136" fmla="*/ 462126 w 608169"/>
                <a:gd name="connsiteY136" fmla="*/ 46039 h 565375"/>
                <a:gd name="connsiteX137" fmla="*/ 474146 w 608169"/>
                <a:gd name="connsiteY137" fmla="*/ 72792 h 565375"/>
                <a:gd name="connsiteX138" fmla="*/ 460944 w 608169"/>
                <a:gd name="connsiteY138" fmla="*/ 98856 h 565375"/>
                <a:gd name="connsiteX139" fmla="*/ 437890 w 608169"/>
                <a:gd name="connsiteY139" fmla="*/ 101609 h 565375"/>
                <a:gd name="connsiteX140" fmla="*/ 432175 w 608169"/>
                <a:gd name="connsiteY140" fmla="*/ 88922 h 565375"/>
                <a:gd name="connsiteX141" fmla="*/ 444885 w 608169"/>
                <a:gd name="connsiteY141" fmla="*/ 83119 h 565375"/>
                <a:gd name="connsiteX142" fmla="*/ 449614 w 608169"/>
                <a:gd name="connsiteY142" fmla="*/ 82627 h 565375"/>
                <a:gd name="connsiteX143" fmla="*/ 454343 w 608169"/>
                <a:gd name="connsiteY143" fmla="*/ 72595 h 565375"/>
                <a:gd name="connsiteX144" fmla="*/ 448727 w 608169"/>
                <a:gd name="connsiteY144" fmla="*/ 60399 h 565375"/>
                <a:gd name="connsiteX145" fmla="*/ 430796 w 608169"/>
                <a:gd name="connsiteY145" fmla="*/ 54694 h 565375"/>
                <a:gd name="connsiteX146" fmla="*/ 430599 w 608169"/>
                <a:gd name="connsiteY146" fmla="*/ 54694 h 565375"/>
                <a:gd name="connsiteX147" fmla="*/ 411682 w 608169"/>
                <a:gd name="connsiteY147" fmla="*/ 64530 h 565375"/>
                <a:gd name="connsiteX148" fmla="*/ 405180 w 608169"/>
                <a:gd name="connsiteY148" fmla="*/ 89315 h 565375"/>
                <a:gd name="connsiteX149" fmla="*/ 405180 w 608169"/>
                <a:gd name="connsiteY149" fmla="*/ 89414 h 565375"/>
                <a:gd name="connsiteX150" fmla="*/ 420747 w 608169"/>
                <a:gd name="connsiteY150" fmla="*/ 114986 h 565375"/>
                <a:gd name="connsiteX151" fmla="*/ 449121 w 608169"/>
                <a:gd name="connsiteY151" fmla="*/ 121772 h 565375"/>
                <a:gd name="connsiteX152" fmla="*/ 449910 w 608169"/>
                <a:gd name="connsiteY152" fmla="*/ 121674 h 565375"/>
                <a:gd name="connsiteX153" fmla="*/ 478678 w 608169"/>
                <a:gd name="connsiteY153" fmla="*/ 105445 h 565375"/>
                <a:gd name="connsiteX154" fmla="*/ 488531 w 608169"/>
                <a:gd name="connsiteY154" fmla="*/ 65808 h 565375"/>
                <a:gd name="connsiteX155" fmla="*/ 488531 w 608169"/>
                <a:gd name="connsiteY155" fmla="*/ 65513 h 565375"/>
                <a:gd name="connsiteX156" fmla="*/ 468038 w 608169"/>
                <a:gd name="connsiteY156" fmla="*/ 31975 h 565375"/>
                <a:gd name="connsiteX157" fmla="*/ 422816 w 608169"/>
                <a:gd name="connsiteY157" fmla="*/ 20074 h 565375"/>
                <a:gd name="connsiteX158" fmla="*/ 380648 w 608169"/>
                <a:gd name="connsiteY158" fmla="*/ 47613 h 565375"/>
                <a:gd name="connsiteX159" fmla="*/ 371978 w 608169"/>
                <a:gd name="connsiteY159" fmla="*/ 94430 h 565375"/>
                <a:gd name="connsiteX160" fmla="*/ 372766 w 608169"/>
                <a:gd name="connsiteY160" fmla="*/ 153934 h 565375"/>
                <a:gd name="connsiteX161" fmla="*/ 350007 w 608169"/>
                <a:gd name="connsiteY161" fmla="*/ 171343 h 565375"/>
                <a:gd name="connsiteX162" fmla="*/ 346657 w 608169"/>
                <a:gd name="connsiteY162" fmla="*/ 172326 h 565375"/>
                <a:gd name="connsiteX163" fmla="*/ 337593 w 608169"/>
                <a:gd name="connsiteY163" fmla="*/ 166523 h 565375"/>
                <a:gd name="connsiteX164" fmla="*/ 342519 w 608169"/>
                <a:gd name="connsiteY164" fmla="*/ 153541 h 565375"/>
                <a:gd name="connsiteX165" fmla="*/ 355820 w 608169"/>
                <a:gd name="connsiteY165" fmla="*/ 144984 h 565375"/>
                <a:gd name="connsiteX166" fmla="*/ 355918 w 608169"/>
                <a:gd name="connsiteY166" fmla="*/ 144787 h 565375"/>
                <a:gd name="connsiteX167" fmla="*/ 353455 w 608169"/>
                <a:gd name="connsiteY167" fmla="*/ 100036 h 565375"/>
                <a:gd name="connsiteX168" fmla="*/ 353357 w 608169"/>
                <a:gd name="connsiteY168" fmla="*/ 99544 h 565375"/>
                <a:gd name="connsiteX169" fmla="*/ 364588 w 608169"/>
                <a:gd name="connsiteY169" fmla="*/ 36794 h 565375"/>
                <a:gd name="connsiteX170" fmla="*/ 420155 w 608169"/>
                <a:gd name="connsiteY170" fmla="*/ 796 h 56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608169" h="565375">
                  <a:moveTo>
                    <a:pt x="108471" y="532424"/>
                  </a:moveTo>
                  <a:lnTo>
                    <a:pt x="113398" y="535572"/>
                  </a:lnTo>
                  <a:cubicBezTo>
                    <a:pt x="113890" y="535965"/>
                    <a:pt x="114383" y="536359"/>
                    <a:pt x="114974" y="536851"/>
                  </a:cubicBezTo>
                  <a:cubicBezTo>
                    <a:pt x="119801" y="541769"/>
                    <a:pt x="128767" y="545408"/>
                    <a:pt x="135663" y="545408"/>
                  </a:cubicBezTo>
                  <a:lnTo>
                    <a:pt x="472506" y="545408"/>
                  </a:lnTo>
                  <a:cubicBezTo>
                    <a:pt x="480388" y="545408"/>
                    <a:pt x="487974" y="542359"/>
                    <a:pt x="495757" y="536064"/>
                  </a:cubicBezTo>
                  <a:cubicBezTo>
                    <a:pt x="495856" y="535965"/>
                    <a:pt x="496053" y="535867"/>
                    <a:pt x="496250" y="535670"/>
                  </a:cubicBezTo>
                  <a:lnTo>
                    <a:pt x="501274" y="532424"/>
                  </a:lnTo>
                  <a:close/>
                  <a:moveTo>
                    <a:pt x="26305" y="499474"/>
                  </a:moveTo>
                  <a:cubicBezTo>
                    <a:pt x="21970" y="499474"/>
                    <a:pt x="19803" y="501638"/>
                    <a:pt x="19803" y="506064"/>
                  </a:cubicBezTo>
                  <a:cubicBezTo>
                    <a:pt x="19803" y="510490"/>
                    <a:pt x="21970" y="512654"/>
                    <a:pt x="26305" y="512654"/>
                  </a:cubicBezTo>
                  <a:lnTo>
                    <a:pt x="532899" y="512654"/>
                  </a:lnTo>
                  <a:lnTo>
                    <a:pt x="582061" y="512654"/>
                  </a:lnTo>
                  <a:cubicBezTo>
                    <a:pt x="584524" y="512654"/>
                    <a:pt x="588465" y="510687"/>
                    <a:pt x="588465" y="506064"/>
                  </a:cubicBezTo>
                  <a:cubicBezTo>
                    <a:pt x="588465" y="501638"/>
                    <a:pt x="584721" y="499474"/>
                    <a:pt x="582061" y="499474"/>
                  </a:cubicBezTo>
                  <a:close/>
                  <a:moveTo>
                    <a:pt x="537037" y="316917"/>
                  </a:moveTo>
                  <a:cubicBezTo>
                    <a:pt x="532505" y="337572"/>
                    <a:pt x="525412" y="357343"/>
                    <a:pt x="516151" y="375736"/>
                  </a:cubicBezTo>
                  <a:cubicBezTo>
                    <a:pt x="521668" y="383310"/>
                    <a:pt x="529648" y="388818"/>
                    <a:pt x="538614" y="391277"/>
                  </a:cubicBezTo>
                  <a:cubicBezTo>
                    <a:pt x="548072" y="393834"/>
                    <a:pt x="557628" y="392654"/>
                    <a:pt x="565805" y="388031"/>
                  </a:cubicBezTo>
                  <a:lnTo>
                    <a:pt x="566396" y="387638"/>
                  </a:lnTo>
                  <a:cubicBezTo>
                    <a:pt x="585510" y="378687"/>
                    <a:pt x="593785" y="355376"/>
                    <a:pt x="584721" y="335605"/>
                  </a:cubicBezTo>
                  <a:cubicBezTo>
                    <a:pt x="574672" y="318490"/>
                    <a:pt x="554968" y="311015"/>
                    <a:pt x="537037" y="316917"/>
                  </a:cubicBezTo>
                  <a:close/>
                  <a:moveTo>
                    <a:pt x="521668" y="288982"/>
                  </a:moveTo>
                  <a:cubicBezTo>
                    <a:pt x="509156" y="296359"/>
                    <a:pt x="491324" y="302753"/>
                    <a:pt x="468073" y="308261"/>
                  </a:cubicBezTo>
                  <a:cubicBezTo>
                    <a:pt x="423738" y="318785"/>
                    <a:pt x="365611" y="324589"/>
                    <a:pt x="304134" y="324589"/>
                  </a:cubicBezTo>
                  <a:cubicBezTo>
                    <a:pt x="242066" y="324589"/>
                    <a:pt x="183643" y="318785"/>
                    <a:pt x="139604" y="308261"/>
                  </a:cubicBezTo>
                  <a:cubicBezTo>
                    <a:pt x="116649" y="302753"/>
                    <a:pt x="99013" y="296359"/>
                    <a:pt x="86698" y="289179"/>
                  </a:cubicBezTo>
                  <a:cubicBezTo>
                    <a:pt x="96945" y="379375"/>
                    <a:pt x="159505" y="455408"/>
                    <a:pt x="246598" y="479998"/>
                  </a:cubicBezTo>
                  <a:lnTo>
                    <a:pt x="358320" y="479998"/>
                  </a:lnTo>
                  <a:cubicBezTo>
                    <a:pt x="447580" y="456785"/>
                    <a:pt x="511422" y="380556"/>
                    <a:pt x="521668" y="288982"/>
                  </a:cubicBezTo>
                  <a:close/>
                  <a:moveTo>
                    <a:pt x="303013" y="270417"/>
                  </a:moveTo>
                  <a:cubicBezTo>
                    <a:pt x="269824" y="270417"/>
                    <a:pt x="237041" y="272015"/>
                    <a:pt x="208864" y="275212"/>
                  </a:cubicBezTo>
                  <a:cubicBezTo>
                    <a:pt x="167978" y="279835"/>
                    <a:pt x="149456" y="285048"/>
                    <a:pt x="141180" y="288392"/>
                  </a:cubicBezTo>
                  <a:cubicBezTo>
                    <a:pt x="142264" y="288589"/>
                    <a:pt x="143151" y="288884"/>
                    <a:pt x="144235" y="289179"/>
                  </a:cubicBezTo>
                  <a:cubicBezTo>
                    <a:pt x="186796" y="299408"/>
                    <a:pt x="243544" y="304917"/>
                    <a:pt x="304232" y="304917"/>
                  </a:cubicBezTo>
                  <a:cubicBezTo>
                    <a:pt x="364232" y="304917"/>
                    <a:pt x="420881" y="299212"/>
                    <a:pt x="463541" y="289179"/>
                  </a:cubicBezTo>
                  <a:cubicBezTo>
                    <a:pt x="465413" y="288785"/>
                    <a:pt x="467284" y="288195"/>
                    <a:pt x="468959" y="287802"/>
                  </a:cubicBezTo>
                  <a:cubicBezTo>
                    <a:pt x="459009" y="283867"/>
                    <a:pt x="437925" y="278654"/>
                    <a:pt x="399896" y="275212"/>
                  </a:cubicBezTo>
                  <a:lnTo>
                    <a:pt x="399601" y="275212"/>
                  </a:lnTo>
                  <a:cubicBezTo>
                    <a:pt x="369798" y="272015"/>
                    <a:pt x="336203" y="270417"/>
                    <a:pt x="303013" y="270417"/>
                  </a:cubicBezTo>
                  <a:close/>
                  <a:moveTo>
                    <a:pt x="304134" y="216490"/>
                  </a:moveTo>
                  <a:cubicBezTo>
                    <a:pt x="292410" y="216490"/>
                    <a:pt x="280686" y="216786"/>
                    <a:pt x="269455" y="217179"/>
                  </a:cubicBezTo>
                  <a:cubicBezTo>
                    <a:pt x="270440" y="218851"/>
                    <a:pt x="271524" y="220523"/>
                    <a:pt x="272706" y="222097"/>
                  </a:cubicBezTo>
                  <a:cubicBezTo>
                    <a:pt x="275957" y="226425"/>
                    <a:pt x="275070" y="232622"/>
                    <a:pt x="270735" y="235867"/>
                  </a:cubicBezTo>
                  <a:cubicBezTo>
                    <a:pt x="268863" y="237245"/>
                    <a:pt x="266893" y="237835"/>
                    <a:pt x="264824" y="237835"/>
                  </a:cubicBezTo>
                  <a:cubicBezTo>
                    <a:pt x="261770" y="237835"/>
                    <a:pt x="258913" y="236556"/>
                    <a:pt x="256942" y="233900"/>
                  </a:cubicBezTo>
                  <a:cubicBezTo>
                    <a:pt x="255268" y="231441"/>
                    <a:pt x="250736" y="225146"/>
                    <a:pt x="247878" y="218163"/>
                  </a:cubicBezTo>
                  <a:cubicBezTo>
                    <a:pt x="208864" y="220523"/>
                    <a:pt x="173101" y="225245"/>
                    <a:pt x="144136" y="232228"/>
                  </a:cubicBezTo>
                  <a:cubicBezTo>
                    <a:pt x="98225" y="243146"/>
                    <a:pt x="86304" y="255343"/>
                    <a:pt x="85221" y="260163"/>
                  </a:cubicBezTo>
                  <a:lnTo>
                    <a:pt x="85221" y="261638"/>
                  </a:lnTo>
                  <a:cubicBezTo>
                    <a:pt x="86009" y="265277"/>
                    <a:pt x="93398" y="273441"/>
                    <a:pt x="118127" y="281900"/>
                  </a:cubicBezTo>
                  <a:cubicBezTo>
                    <a:pt x="122067" y="275212"/>
                    <a:pt x="131131" y="270392"/>
                    <a:pt x="147683" y="265966"/>
                  </a:cubicBezTo>
                  <a:cubicBezTo>
                    <a:pt x="161968" y="262130"/>
                    <a:pt x="181771" y="258884"/>
                    <a:pt x="206598" y="256130"/>
                  </a:cubicBezTo>
                  <a:cubicBezTo>
                    <a:pt x="264134" y="249540"/>
                    <a:pt x="340784" y="249540"/>
                    <a:pt x="401571" y="256130"/>
                  </a:cubicBezTo>
                  <a:cubicBezTo>
                    <a:pt x="425906" y="258097"/>
                    <a:pt x="446891" y="261343"/>
                    <a:pt x="462555" y="265376"/>
                  </a:cubicBezTo>
                  <a:cubicBezTo>
                    <a:pt x="478910" y="269605"/>
                    <a:pt x="488368" y="274425"/>
                    <a:pt x="492604" y="280917"/>
                  </a:cubicBezTo>
                  <a:cubicBezTo>
                    <a:pt x="515560" y="272458"/>
                    <a:pt x="522456" y="264785"/>
                    <a:pt x="523047" y="261343"/>
                  </a:cubicBezTo>
                  <a:lnTo>
                    <a:pt x="523047" y="260163"/>
                  </a:lnTo>
                  <a:cubicBezTo>
                    <a:pt x="522062" y="255540"/>
                    <a:pt x="510240" y="243343"/>
                    <a:pt x="463442" y="232228"/>
                  </a:cubicBezTo>
                  <a:cubicBezTo>
                    <a:pt x="420783" y="221999"/>
                    <a:pt x="364133" y="216490"/>
                    <a:pt x="304134" y="216490"/>
                  </a:cubicBezTo>
                  <a:close/>
                  <a:moveTo>
                    <a:pt x="210145" y="11606"/>
                  </a:moveTo>
                  <a:cubicBezTo>
                    <a:pt x="233790" y="8261"/>
                    <a:pt x="258223" y="14556"/>
                    <a:pt x="277336" y="28819"/>
                  </a:cubicBezTo>
                  <a:cubicBezTo>
                    <a:pt x="277336" y="28917"/>
                    <a:pt x="277435" y="28917"/>
                    <a:pt x="277533" y="29114"/>
                  </a:cubicBezTo>
                  <a:cubicBezTo>
                    <a:pt x="298617" y="46228"/>
                    <a:pt x="311622" y="71704"/>
                    <a:pt x="313296" y="98753"/>
                  </a:cubicBezTo>
                  <a:cubicBezTo>
                    <a:pt x="314774" y="122556"/>
                    <a:pt x="307090" y="144786"/>
                    <a:pt x="291622" y="161113"/>
                  </a:cubicBezTo>
                  <a:cubicBezTo>
                    <a:pt x="278518" y="175671"/>
                    <a:pt x="269258" y="186294"/>
                    <a:pt x="266105" y="197704"/>
                  </a:cubicBezTo>
                  <a:cubicBezTo>
                    <a:pt x="278617" y="197212"/>
                    <a:pt x="291228" y="196917"/>
                    <a:pt x="304134" y="196917"/>
                  </a:cubicBezTo>
                  <a:cubicBezTo>
                    <a:pt x="365611" y="196917"/>
                    <a:pt x="423935" y="202720"/>
                    <a:pt x="468073" y="213245"/>
                  </a:cubicBezTo>
                  <a:cubicBezTo>
                    <a:pt x="517530" y="225048"/>
                    <a:pt x="542751" y="240982"/>
                    <a:pt x="542751" y="260851"/>
                  </a:cubicBezTo>
                  <a:lnTo>
                    <a:pt x="542751" y="262425"/>
                  </a:lnTo>
                  <a:cubicBezTo>
                    <a:pt x="542751" y="273835"/>
                    <a:pt x="542160" y="284949"/>
                    <a:pt x="540682" y="295966"/>
                  </a:cubicBezTo>
                  <a:cubicBezTo>
                    <a:pt x="564722" y="292425"/>
                    <a:pt x="589155" y="303835"/>
                    <a:pt x="602061" y="326359"/>
                  </a:cubicBezTo>
                  <a:lnTo>
                    <a:pt x="602455" y="327048"/>
                  </a:lnTo>
                  <a:cubicBezTo>
                    <a:pt x="616248" y="356556"/>
                    <a:pt x="603834" y="391572"/>
                    <a:pt x="575066" y="405343"/>
                  </a:cubicBezTo>
                  <a:cubicBezTo>
                    <a:pt x="566988" y="409966"/>
                    <a:pt x="557727" y="412326"/>
                    <a:pt x="548466" y="412326"/>
                  </a:cubicBezTo>
                  <a:cubicBezTo>
                    <a:pt x="543441" y="412326"/>
                    <a:pt x="538318" y="411539"/>
                    <a:pt x="533293" y="410162"/>
                  </a:cubicBezTo>
                  <a:cubicBezTo>
                    <a:pt x="522949" y="407408"/>
                    <a:pt x="513392" y="401703"/>
                    <a:pt x="505905" y="393933"/>
                  </a:cubicBezTo>
                  <a:cubicBezTo>
                    <a:pt x="483442" y="430130"/>
                    <a:pt x="451521" y="460031"/>
                    <a:pt x="413098" y="479998"/>
                  </a:cubicBezTo>
                  <a:lnTo>
                    <a:pt x="582061" y="479998"/>
                  </a:lnTo>
                  <a:cubicBezTo>
                    <a:pt x="596544" y="479998"/>
                    <a:pt x="608169" y="491900"/>
                    <a:pt x="608169" y="506359"/>
                  </a:cubicBezTo>
                  <a:cubicBezTo>
                    <a:pt x="608169" y="520720"/>
                    <a:pt x="596544" y="532523"/>
                    <a:pt x="582061" y="532523"/>
                  </a:cubicBezTo>
                  <a:lnTo>
                    <a:pt x="536052" y="532523"/>
                  </a:lnTo>
                  <a:lnTo>
                    <a:pt x="507875" y="551998"/>
                  </a:lnTo>
                  <a:cubicBezTo>
                    <a:pt x="496545" y="560851"/>
                    <a:pt x="484723" y="565375"/>
                    <a:pt x="472506" y="565375"/>
                  </a:cubicBezTo>
                  <a:lnTo>
                    <a:pt x="135663" y="565375"/>
                  </a:lnTo>
                  <a:cubicBezTo>
                    <a:pt x="123742" y="565375"/>
                    <a:pt x="110343" y="559965"/>
                    <a:pt x="101674" y="551801"/>
                  </a:cubicBezTo>
                  <a:lnTo>
                    <a:pt x="72216" y="532720"/>
                  </a:lnTo>
                  <a:lnTo>
                    <a:pt x="26108" y="532720"/>
                  </a:lnTo>
                  <a:cubicBezTo>
                    <a:pt x="11034" y="532720"/>
                    <a:pt x="0" y="521703"/>
                    <a:pt x="0" y="506457"/>
                  </a:cubicBezTo>
                  <a:cubicBezTo>
                    <a:pt x="0" y="491211"/>
                    <a:pt x="10936" y="480195"/>
                    <a:pt x="26108" y="480195"/>
                  </a:cubicBezTo>
                  <a:lnTo>
                    <a:pt x="193988" y="480195"/>
                  </a:lnTo>
                  <a:cubicBezTo>
                    <a:pt x="116156" y="438687"/>
                    <a:pt x="65418" y="355671"/>
                    <a:pt x="65418" y="262917"/>
                  </a:cubicBezTo>
                  <a:cubicBezTo>
                    <a:pt x="65319" y="262228"/>
                    <a:pt x="65319" y="261638"/>
                    <a:pt x="65319" y="260949"/>
                  </a:cubicBezTo>
                  <a:cubicBezTo>
                    <a:pt x="65319" y="240982"/>
                    <a:pt x="90245" y="225048"/>
                    <a:pt x="139506" y="213343"/>
                  </a:cubicBezTo>
                  <a:cubicBezTo>
                    <a:pt x="169456" y="206261"/>
                    <a:pt x="206007" y="201441"/>
                    <a:pt x="245810" y="198884"/>
                  </a:cubicBezTo>
                  <a:cubicBezTo>
                    <a:pt x="248765" y="179212"/>
                    <a:pt x="262558" y="164064"/>
                    <a:pt x="277139" y="148032"/>
                  </a:cubicBezTo>
                  <a:lnTo>
                    <a:pt x="277336" y="147933"/>
                  </a:lnTo>
                  <a:cubicBezTo>
                    <a:pt x="289159" y="135540"/>
                    <a:pt x="294873" y="118622"/>
                    <a:pt x="293691" y="100130"/>
                  </a:cubicBezTo>
                  <a:cubicBezTo>
                    <a:pt x="292410" y="78884"/>
                    <a:pt x="281770" y="58032"/>
                    <a:pt x="265317" y="44556"/>
                  </a:cubicBezTo>
                  <a:cubicBezTo>
                    <a:pt x="250539" y="33442"/>
                    <a:pt x="231327" y="28524"/>
                    <a:pt x="212904" y="31179"/>
                  </a:cubicBezTo>
                  <a:cubicBezTo>
                    <a:pt x="196648" y="33540"/>
                    <a:pt x="182461" y="41507"/>
                    <a:pt x="173101" y="53999"/>
                  </a:cubicBezTo>
                  <a:cubicBezTo>
                    <a:pt x="154185" y="80360"/>
                    <a:pt x="158323" y="116064"/>
                    <a:pt x="182461" y="133474"/>
                  </a:cubicBezTo>
                  <a:cubicBezTo>
                    <a:pt x="193101" y="141343"/>
                    <a:pt x="206795" y="144491"/>
                    <a:pt x="219997" y="142228"/>
                  </a:cubicBezTo>
                  <a:cubicBezTo>
                    <a:pt x="232017" y="140163"/>
                    <a:pt x="242263" y="133868"/>
                    <a:pt x="248667" y="124425"/>
                  </a:cubicBezTo>
                  <a:cubicBezTo>
                    <a:pt x="248765" y="124327"/>
                    <a:pt x="248765" y="124130"/>
                    <a:pt x="248962" y="124032"/>
                  </a:cubicBezTo>
                  <a:cubicBezTo>
                    <a:pt x="254873" y="116064"/>
                    <a:pt x="257238" y="105245"/>
                    <a:pt x="255071" y="95310"/>
                  </a:cubicBezTo>
                  <a:cubicBezTo>
                    <a:pt x="253100" y="86261"/>
                    <a:pt x="247977" y="78884"/>
                    <a:pt x="240391" y="74556"/>
                  </a:cubicBezTo>
                  <a:lnTo>
                    <a:pt x="240292" y="74458"/>
                  </a:lnTo>
                  <a:cubicBezTo>
                    <a:pt x="232903" y="70130"/>
                    <a:pt x="223347" y="68655"/>
                    <a:pt x="215859" y="71015"/>
                  </a:cubicBezTo>
                  <a:cubicBezTo>
                    <a:pt x="210835" y="72589"/>
                    <a:pt x="207288" y="75638"/>
                    <a:pt x="205317" y="79966"/>
                  </a:cubicBezTo>
                  <a:lnTo>
                    <a:pt x="204923" y="80753"/>
                  </a:lnTo>
                  <a:cubicBezTo>
                    <a:pt x="202657" y="84687"/>
                    <a:pt x="202460" y="90491"/>
                    <a:pt x="204234" y="94032"/>
                  </a:cubicBezTo>
                  <a:cubicBezTo>
                    <a:pt x="205317" y="95999"/>
                    <a:pt x="206795" y="96982"/>
                    <a:pt x="208963" y="97278"/>
                  </a:cubicBezTo>
                  <a:cubicBezTo>
                    <a:pt x="214381" y="97966"/>
                    <a:pt x="218322" y="102786"/>
                    <a:pt x="217633" y="108196"/>
                  </a:cubicBezTo>
                  <a:cubicBezTo>
                    <a:pt x="217041" y="113507"/>
                    <a:pt x="212115" y="117441"/>
                    <a:pt x="206795" y="116851"/>
                  </a:cubicBezTo>
                  <a:cubicBezTo>
                    <a:pt x="197830" y="115769"/>
                    <a:pt x="190736" y="110950"/>
                    <a:pt x="186697" y="102884"/>
                  </a:cubicBezTo>
                  <a:cubicBezTo>
                    <a:pt x="181771" y="93441"/>
                    <a:pt x="182165" y="81146"/>
                    <a:pt x="187584" y="71409"/>
                  </a:cubicBezTo>
                  <a:cubicBezTo>
                    <a:pt x="191919" y="62261"/>
                    <a:pt x="199899" y="55474"/>
                    <a:pt x="210046" y="52327"/>
                  </a:cubicBezTo>
                  <a:cubicBezTo>
                    <a:pt x="222756" y="48196"/>
                    <a:pt x="238322" y="50360"/>
                    <a:pt x="250342" y="57540"/>
                  </a:cubicBezTo>
                  <a:cubicBezTo>
                    <a:pt x="262854" y="64720"/>
                    <a:pt x="271425" y="76720"/>
                    <a:pt x="274381" y="91278"/>
                  </a:cubicBezTo>
                  <a:cubicBezTo>
                    <a:pt x="277533" y="106622"/>
                    <a:pt x="273987" y="123245"/>
                    <a:pt x="264824" y="135540"/>
                  </a:cubicBezTo>
                  <a:cubicBezTo>
                    <a:pt x="255268" y="149310"/>
                    <a:pt x="240489" y="158556"/>
                    <a:pt x="223347" y="161409"/>
                  </a:cubicBezTo>
                  <a:cubicBezTo>
                    <a:pt x="204825" y="164556"/>
                    <a:pt x="185613" y="160130"/>
                    <a:pt x="170737" y="149212"/>
                  </a:cubicBezTo>
                  <a:cubicBezTo>
                    <a:pt x="137831" y="125507"/>
                    <a:pt x="131722" y="77507"/>
                    <a:pt x="157141" y="42294"/>
                  </a:cubicBezTo>
                  <a:lnTo>
                    <a:pt x="157239" y="42196"/>
                  </a:lnTo>
                  <a:cubicBezTo>
                    <a:pt x="169751" y="25573"/>
                    <a:pt x="188470" y="14753"/>
                    <a:pt x="210145" y="11606"/>
                  </a:cubicBezTo>
                  <a:close/>
                  <a:moveTo>
                    <a:pt x="420155" y="796"/>
                  </a:moveTo>
                  <a:lnTo>
                    <a:pt x="420353" y="796"/>
                  </a:lnTo>
                  <a:cubicBezTo>
                    <a:pt x="441239" y="-2253"/>
                    <a:pt x="463013" y="3550"/>
                    <a:pt x="480255" y="16533"/>
                  </a:cubicBezTo>
                  <a:cubicBezTo>
                    <a:pt x="495821" y="28335"/>
                    <a:pt x="505871" y="44859"/>
                    <a:pt x="508334" y="63055"/>
                  </a:cubicBezTo>
                  <a:cubicBezTo>
                    <a:pt x="511388" y="82430"/>
                    <a:pt x="506363" y="102298"/>
                    <a:pt x="494541" y="117641"/>
                  </a:cubicBezTo>
                  <a:cubicBezTo>
                    <a:pt x="483999" y="131116"/>
                    <a:pt x="469220" y="139476"/>
                    <a:pt x="452668" y="141345"/>
                  </a:cubicBezTo>
                  <a:cubicBezTo>
                    <a:pt x="437791" y="144000"/>
                    <a:pt x="422027" y="140263"/>
                    <a:pt x="409416" y="131017"/>
                  </a:cubicBezTo>
                  <a:cubicBezTo>
                    <a:pt x="396411" y="121575"/>
                    <a:pt x="387840" y="107216"/>
                    <a:pt x="385869" y="92069"/>
                  </a:cubicBezTo>
                  <a:cubicBezTo>
                    <a:pt x="383800" y="77611"/>
                    <a:pt x="387741" y="63055"/>
                    <a:pt x="396510" y="52137"/>
                  </a:cubicBezTo>
                  <a:cubicBezTo>
                    <a:pt x="404687" y="42105"/>
                    <a:pt x="416215" y="36007"/>
                    <a:pt x="429220" y="35122"/>
                  </a:cubicBezTo>
                  <a:cubicBezTo>
                    <a:pt x="441042" y="33942"/>
                    <a:pt x="453456" y="37974"/>
                    <a:pt x="462126" y="46039"/>
                  </a:cubicBezTo>
                  <a:cubicBezTo>
                    <a:pt x="470008" y="53121"/>
                    <a:pt x="474146" y="62563"/>
                    <a:pt x="474146" y="72792"/>
                  </a:cubicBezTo>
                  <a:cubicBezTo>
                    <a:pt x="474146" y="83119"/>
                    <a:pt x="468924" y="93348"/>
                    <a:pt x="460944" y="98856"/>
                  </a:cubicBezTo>
                  <a:cubicBezTo>
                    <a:pt x="454047" y="103577"/>
                    <a:pt x="445969" y="104462"/>
                    <a:pt x="437890" y="101609"/>
                  </a:cubicBezTo>
                  <a:cubicBezTo>
                    <a:pt x="432766" y="99642"/>
                    <a:pt x="430303" y="94036"/>
                    <a:pt x="432175" y="88922"/>
                  </a:cubicBezTo>
                  <a:cubicBezTo>
                    <a:pt x="434146" y="83807"/>
                    <a:pt x="439762" y="81250"/>
                    <a:pt x="444885" y="83119"/>
                  </a:cubicBezTo>
                  <a:cubicBezTo>
                    <a:pt x="446757" y="83807"/>
                    <a:pt x="448136" y="83611"/>
                    <a:pt x="449614" y="82627"/>
                  </a:cubicBezTo>
                  <a:cubicBezTo>
                    <a:pt x="452373" y="80758"/>
                    <a:pt x="454343" y="76431"/>
                    <a:pt x="454343" y="72595"/>
                  </a:cubicBezTo>
                  <a:cubicBezTo>
                    <a:pt x="454343" y="66694"/>
                    <a:pt x="451289" y="62759"/>
                    <a:pt x="448727" y="60399"/>
                  </a:cubicBezTo>
                  <a:cubicBezTo>
                    <a:pt x="443998" y="56268"/>
                    <a:pt x="437101" y="54006"/>
                    <a:pt x="430796" y="54694"/>
                  </a:cubicBezTo>
                  <a:lnTo>
                    <a:pt x="430599" y="54694"/>
                  </a:lnTo>
                  <a:cubicBezTo>
                    <a:pt x="420944" y="55285"/>
                    <a:pt x="415032" y="60399"/>
                    <a:pt x="411682" y="64530"/>
                  </a:cubicBezTo>
                  <a:cubicBezTo>
                    <a:pt x="406264" y="71218"/>
                    <a:pt x="403899" y="80267"/>
                    <a:pt x="405180" y="89315"/>
                  </a:cubicBezTo>
                  <a:lnTo>
                    <a:pt x="405180" y="89414"/>
                  </a:lnTo>
                  <a:cubicBezTo>
                    <a:pt x="406362" y="99347"/>
                    <a:pt x="412175" y="108691"/>
                    <a:pt x="420747" y="114986"/>
                  </a:cubicBezTo>
                  <a:cubicBezTo>
                    <a:pt x="429121" y="121182"/>
                    <a:pt x="439466" y="123641"/>
                    <a:pt x="449121" y="121772"/>
                  </a:cubicBezTo>
                  <a:cubicBezTo>
                    <a:pt x="449318" y="121772"/>
                    <a:pt x="449614" y="121674"/>
                    <a:pt x="449910" y="121674"/>
                  </a:cubicBezTo>
                  <a:cubicBezTo>
                    <a:pt x="464294" y="120198"/>
                    <a:pt x="473555" y="112133"/>
                    <a:pt x="478678" y="105445"/>
                  </a:cubicBezTo>
                  <a:cubicBezTo>
                    <a:pt x="487053" y="94528"/>
                    <a:pt x="490698" y="79676"/>
                    <a:pt x="488531" y="65808"/>
                  </a:cubicBezTo>
                  <a:lnTo>
                    <a:pt x="488531" y="65513"/>
                  </a:lnTo>
                  <a:cubicBezTo>
                    <a:pt x="486659" y="52432"/>
                    <a:pt x="479466" y="40531"/>
                    <a:pt x="468038" y="31975"/>
                  </a:cubicBezTo>
                  <a:cubicBezTo>
                    <a:pt x="455131" y="22237"/>
                    <a:pt x="438284" y="17812"/>
                    <a:pt x="422816" y="20074"/>
                  </a:cubicBezTo>
                  <a:cubicBezTo>
                    <a:pt x="405771" y="22828"/>
                    <a:pt x="390401" y="32761"/>
                    <a:pt x="380648" y="47613"/>
                  </a:cubicBezTo>
                  <a:cubicBezTo>
                    <a:pt x="371288" y="61776"/>
                    <a:pt x="368135" y="78791"/>
                    <a:pt x="371978" y="94430"/>
                  </a:cubicBezTo>
                  <a:cubicBezTo>
                    <a:pt x="378283" y="115084"/>
                    <a:pt x="383111" y="135345"/>
                    <a:pt x="372766" y="153934"/>
                  </a:cubicBezTo>
                  <a:cubicBezTo>
                    <a:pt x="368135" y="162884"/>
                    <a:pt x="354243" y="169572"/>
                    <a:pt x="350007" y="171343"/>
                  </a:cubicBezTo>
                  <a:cubicBezTo>
                    <a:pt x="349219" y="172031"/>
                    <a:pt x="347938" y="172326"/>
                    <a:pt x="346657" y="172326"/>
                  </a:cubicBezTo>
                  <a:cubicBezTo>
                    <a:pt x="342815" y="172326"/>
                    <a:pt x="339268" y="170064"/>
                    <a:pt x="337593" y="166523"/>
                  </a:cubicBezTo>
                  <a:cubicBezTo>
                    <a:pt x="335327" y="161507"/>
                    <a:pt x="337593" y="155803"/>
                    <a:pt x="342519" y="153541"/>
                  </a:cubicBezTo>
                  <a:cubicBezTo>
                    <a:pt x="348234" y="151082"/>
                    <a:pt x="354638" y="146852"/>
                    <a:pt x="355820" y="144984"/>
                  </a:cubicBezTo>
                  <a:cubicBezTo>
                    <a:pt x="355820" y="144885"/>
                    <a:pt x="355918" y="144885"/>
                    <a:pt x="355918" y="144787"/>
                  </a:cubicBezTo>
                  <a:cubicBezTo>
                    <a:pt x="362125" y="133771"/>
                    <a:pt x="359761" y="120493"/>
                    <a:pt x="353455" y="100036"/>
                  </a:cubicBezTo>
                  <a:cubicBezTo>
                    <a:pt x="353455" y="99937"/>
                    <a:pt x="353357" y="99642"/>
                    <a:pt x="353357" y="99544"/>
                  </a:cubicBezTo>
                  <a:cubicBezTo>
                    <a:pt x="348036" y="78398"/>
                    <a:pt x="352174" y="55580"/>
                    <a:pt x="364588" y="36794"/>
                  </a:cubicBezTo>
                  <a:cubicBezTo>
                    <a:pt x="377396" y="17418"/>
                    <a:pt x="397692" y="4336"/>
                    <a:pt x="420155" y="796"/>
                  </a:cubicBezTo>
                  <a:close/>
                </a:path>
              </a:pathLst>
            </a:custGeom>
            <a:solidFill>
              <a:schemeClr val="bg1"/>
            </a:solidFill>
            <a:ln w="9525">
              <a:noFill/>
              <a:round/>
            </a:ln>
          </p:spPr>
          <p:txBody>
            <a:bodyPr vert="horz" wrap="square" lIns="91435" tIns="45718" rIns="91435" bIns="45718"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05">
                <a:latin typeface="字魂160号-檀宋" panose="00000500000000000000" charset="-122"/>
                <a:ea typeface="字魂160号-檀宋" panose="00000500000000000000" charset="-122"/>
                <a:cs typeface="+mn-ea"/>
                <a:sym typeface="+mn-lt"/>
              </a:endParaRPr>
            </a:p>
          </p:txBody>
        </p:sp>
      </p:grpSp>
      <p:sp>
        <p:nvSpPr>
          <p:cNvPr id="5" name="矩形 4"/>
          <p:cNvSpPr/>
          <p:nvPr/>
        </p:nvSpPr>
        <p:spPr>
          <a:xfrm>
            <a:off x="1090294" y="433859"/>
            <a:ext cx="4843216"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The </a:t>
            </a:r>
            <a:r>
              <a:rPr lang="en-US" altLang="zh-CN" sz="2800" dirty="0" smtClean="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Origin </a:t>
            </a:r>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of Chinese Tea</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6" name="矩形 5"/>
          <p:cNvSpPr/>
          <p:nvPr/>
        </p:nvSpPr>
        <p:spPr>
          <a:xfrm>
            <a:off x="1090076" y="1110798"/>
            <a:ext cx="3334567" cy="369332"/>
          </a:xfrm>
          <a:prstGeom prst="rect">
            <a:avLst/>
          </a:prstGeom>
        </p:spPr>
        <p:txBody>
          <a:bodyPr wrap="none">
            <a:spAutoFit/>
          </a:bodyPr>
          <a:lstStyle/>
          <a:p>
            <a:r>
              <a:rPr lang="en-US" altLang="zh-CN" dirty="0">
                <a:solidFill>
                  <a:schemeClr val="bg1">
                    <a:lumMod val="50000"/>
                  </a:schemeClr>
                </a:solidFill>
                <a:latin typeface="微软雅黑" panose="020B0503020204020204" pitchFamily="34" charset="-122"/>
                <a:ea typeface="微软雅黑" panose="020B0503020204020204" pitchFamily="34" charset="-122"/>
                <a:cs typeface="+mn-ea"/>
                <a:sym typeface="+mn-lt"/>
              </a:rPr>
              <a:t>Appeared in 2737~2697 </a:t>
            </a:r>
            <a:r>
              <a:rPr lang="en-US" altLang="zh-CN" dirty="0" smtClean="0">
                <a:solidFill>
                  <a:schemeClr val="bg1">
                    <a:lumMod val="50000"/>
                  </a:schemeClr>
                </a:solidFill>
                <a:latin typeface="微软雅黑" panose="020B0503020204020204" pitchFamily="34" charset="-122"/>
                <a:ea typeface="微软雅黑" panose="020B0503020204020204" pitchFamily="34" charset="-122"/>
                <a:cs typeface="+mn-ea"/>
                <a:sym typeface="+mn-lt"/>
              </a:rPr>
              <a:t>B.C.</a:t>
            </a:r>
            <a:endParaRPr lang="en-US" altLang="zh-CN"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8" name="文本框 47">
            <a:extLst>
              <a:ext uri="{FF2B5EF4-FFF2-40B4-BE49-F238E27FC236}">
                <a16:creationId xmlns:a16="http://schemas.microsoft.com/office/drawing/2014/main" xmlns="" id="{734A2325-4B71-4255-BF9A-7A270457E837}"/>
              </a:ext>
            </a:extLst>
          </p:cNvPr>
          <p:cNvSpPr txBox="1"/>
          <p:nvPr/>
        </p:nvSpPr>
        <p:spPr>
          <a:xfrm>
            <a:off x="1490993" y="2527912"/>
            <a:ext cx="987163" cy="369332"/>
          </a:xfrm>
          <a:prstGeom prst="rect">
            <a:avLst/>
          </a:prstGeom>
          <a:noFill/>
        </p:spPr>
        <p:txBody>
          <a:bodyPr wrap="square">
            <a:spAutoFit/>
          </a:bodyPr>
          <a:lstStyle/>
          <a:p>
            <a:pPr algn="just"/>
            <a:r>
              <a:rPr lang="zh-CN" altLang="en-US" sz="1800" spc="300" dirty="0">
                <a:solidFill>
                  <a:srgbClr val="9E8B74"/>
                </a:solidFill>
                <a:latin typeface="微软雅黑" panose="020B0503020204020204" pitchFamily="34" charset="-122"/>
                <a:ea typeface="微软雅黑" panose="020B0503020204020204" pitchFamily="34" charset="-122"/>
                <a:cs typeface="+mn-ea"/>
                <a:sym typeface="+mn-lt"/>
              </a:rPr>
              <a:t>茶经</a:t>
            </a:r>
            <a:endParaRPr lang="zh-CN" altLang="en-US" dirty="0"/>
          </a:p>
        </p:txBody>
      </p:sp>
      <p:sp>
        <p:nvSpPr>
          <p:cNvPr id="49" name="Rectangle 49">
            <a:extLst>
              <a:ext uri="{FF2B5EF4-FFF2-40B4-BE49-F238E27FC236}">
                <a16:creationId xmlns:a16="http://schemas.microsoft.com/office/drawing/2014/main" xmlns="" id="{E5AF1EE9-B256-46FD-A7EE-0F1EDCBBDEC2}"/>
              </a:ext>
            </a:extLst>
          </p:cNvPr>
          <p:cNvSpPr/>
          <p:nvPr/>
        </p:nvSpPr>
        <p:spPr>
          <a:xfrm>
            <a:off x="4434455" y="3173520"/>
            <a:ext cx="2714965" cy="381258"/>
          </a:xfrm>
          <a:prstGeom prst="rect">
            <a:avLst/>
          </a:prstGeom>
        </p:spPr>
        <p:txBody>
          <a:bodyPr wrap="square">
            <a:spAutoFit/>
          </a:bodyPr>
          <a:lstStyle/>
          <a:p>
            <a:pPr algn="r">
              <a:lnSpc>
                <a:spcPct val="13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cs typeface="字魂160号-檀宋" panose="00000500000000000000" charset="-122"/>
                <a:sym typeface="+mn-lt"/>
              </a:rPr>
              <a:t>茶为之饮，发乎神农也</a:t>
            </a:r>
            <a:endParaRPr lang="en-US" altLang="zh-CN" sz="1600" b="1" dirty="0">
              <a:solidFill>
                <a:schemeClr val="bg1">
                  <a:lumMod val="50000"/>
                </a:schemeClr>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53" name="TextBox 48">
            <a:extLst>
              <a:ext uri="{FF2B5EF4-FFF2-40B4-BE49-F238E27FC236}">
                <a16:creationId xmlns:a16="http://schemas.microsoft.com/office/drawing/2014/main" xmlns="" id="{FB0FB377-E6C2-44EC-BF26-34B82B3F295C}"/>
              </a:ext>
            </a:extLst>
          </p:cNvPr>
          <p:cNvSpPr txBox="1"/>
          <p:nvPr/>
        </p:nvSpPr>
        <p:spPr>
          <a:xfrm>
            <a:off x="1490995" y="3960757"/>
            <a:ext cx="5307369" cy="461665"/>
          </a:xfrm>
          <a:prstGeom prst="rect">
            <a:avLst/>
          </a:prstGeom>
          <a:noFill/>
        </p:spPr>
        <p:txBody>
          <a:bodyPr wrap="square">
            <a:spAutoFit/>
          </a:bodyPr>
          <a:lstStyle>
            <a:defPPr>
              <a:defRPr lang="zh-CN"/>
            </a:defPPr>
            <a:lvl1pPr>
              <a:defRPr spc="300">
                <a:solidFill>
                  <a:srgbClr val="9E8B74"/>
                </a:solidFill>
                <a:latin typeface="微软雅黑" panose="020B0503020204020204" pitchFamily="34" charset="-122"/>
                <a:ea typeface="微软雅黑" panose="020B0503020204020204" pitchFamily="34" charset="-122"/>
                <a:cs typeface="+mn-ea"/>
              </a:defRPr>
            </a:lvl1pPr>
          </a:lstStyle>
          <a:p>
            <a:r>
              <a:rPr lang="en-US" altLang="zh-CN" sz="2400" dirty="0">
                <a:sym typeface="+mn-lt"/>
              </a:rPr>
              <a:t>Sheng Nong's herbal classic</a:t>
            </a:r>
            <a:endParaRPr lang="zh-CN" altLang="en-US" sz="2400" dirty="0">
              <a:sym typeface="+mn-lt"/>
            </a:endParaRPr>
          </a:p>
        </p:txBody>
      </p:sp>
      <p:sp>
        <p:nvSpPr>
          <p:cNvPr id="54" name="Rectangle 49">
            <a:extLst>
              <a:ext uri="{FF2B5EF4-FFF2-40B4-BE49-F238E27FC236}">
                <a16:creationId xmlns:a16="http://schemas.microsoft.com/office/drawing/2014/main" xmlns="" id="{BF82692E-AD23-4884-967E-70930D8FB351}"/>
              </a:ext>
            </a:extLst>
          </p:cNvPr>
          <p:cNvSpPr/>
          <p:nvPr/>
        </p:nvSpPr>
        <p:spPr>
          <a:xfrm>
            <a:off x="1490994" y="4686749"/>
            <a:ext cx="5810954" cy="1253677"/>
          </a:xfrm>
          <a:prstGeom prst="rect">
            <a:avLst/>
          </a:prstGeom>
        </p:spPr>
        <p:txBody>
          <a:bodyPr wrap="square">
            <a:spAutoFit/>
          </a:bodyPr>
          <a:lstStyle/>
          <a:p>
            <a:pPr>
              <a:lnSpc>
                <a:spcPct val="130000"/>
              </a:lnSpc>
            </a:pP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Shennong</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 tasted hundreds of herbs;</a:t>
            </a:r>
          </a:p>
          <a:p>
            <a:pPr>
              <a:lnSpc>
                <a:spcPct val="130000"/>
              </a:lnSpc>
            </a:pP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he encountered seventy two poisons daily and used </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tea</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字魂160号-檀宋" panose="00000500000000000000" charset="-122"/>
                <a:sym typeface="+mn-lt"/>
              </a:rPr>
              <a:t> as an antidote.</a:t>
            </a:r>
          </a:p>
        </p:txBody>
      </p:sp>
      <p:grpSp>
        <p:nvGrpSpPr>
          <p:cNvPr id="55" name="Group 3">
            <a:extLst>
              <a:ext uri="{FF2B5EF4-FFF2-40B4-BE49-F238E27FC236}">
                <a16:creationId xmlns:a16="http://schemas.microsoft.com/office/drawing/2014/main" xmlns="" id="{FFA8465C-8E5E-4A98-8683-7708644A88B3}"/>
              </a:ext>
            </a:extLst>
          </p:cNvPr>
          <p:cNvGrpSpPr/>
          <p:nvPr/>
        </p:nvGrpSpPr>
        <p:grpSpPr>
          <a:xfrm>
            <a:off x="594359" y="4046822"/>
            <a:ext cx="703426" cy="703426"/>
            <a:chOff x="7792836" y="2425023"/>
            <a:chExt cx="703465" cy="703465"/>
          </a:xfrm>
        </p:grpSpPr>
        <p:sp>
          <p:nvSpPr>
            <p:cNvPr id="56" name="Rectangle 81">
              <a:extLst>
                <a:ext uri="{FF2B5EF4-FFF2-40B4-BE49-F238E27FC236}">
                  <a16:creationId xmlns:a16="http://schemas.microsoft.com/office/drawing/2014/main" xmlns="" id="{DE39FB11-EC07-4C65-9AE6-0C6B8C5B6B5B}"/>
                </a:ext>
              </a:extLst>
            </p:cNvPr>
            <p:cNvSpPr/>
            <p:nvPr/>
          </p:nvSpPr>
          <p:spPr>
            <a:xfrm>
              <a:off x="7792836" y="2425023"/>
              <a:ext cx="703465" cy="703465"/>
            </a:xfrm>
            <a:prstGeom prst="rect">
              <a:avLst/>
            </a:prstGeom>
            <a:solidFill>
              <a:srgbClr val="BCC46F"/>
            </a:solidFill>
            <a:ln>
              <a:noFill/>
            </a:ln>
            <a:effectLst>
              <a:outerShdw blurRad="63500" algn="ctr" rotWithShape="0">
                <a:prstClr val="black">
                  <a:alpha val="40000"/>
                </a:prstClr>
              </a:outerShdw>
            </a:effectLst>
          </p:spPr>
          <p:txBody>
            <a:bodyPr rot="0" spcFirstLastPara="0" vert="horz" wrap="square" lIns="91418" tIns="45708" rIns="91418" bIns="45708"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endParaRPr lang="id-ID" sz="1895" kern="0">
                <a:solidFill>
                  <a:sysClr val="window" lastClr="FFFFFF"/>
                </a:solidFill>
                <a:latin typeface="字魂160号-檀宋" panose="00000500000000000000" charset="-122"/>
                <a:ea typeface="字魂160号-檀宋" panose="00000500000000000000" charset="-122"/>
                <a:cs typeface="+mn-ea"/>
                <a:sym typeface="+mn-lt"/>
              </a:endParaRPr>
            </a:p>
          </p:txBody>
        </p:sp>
        <p:sp>
          <p:nvSpPr>
            <p:cNvPr id="57" name="Freeform 101">
              <a:extLst>
                <a:ext uri="{FF2B5EF4-FFF2-40B4-BE49-F238E27FC236}">
                  <a16:creationId xmlns:a16="http://schemas.microsoft.com/office/drawing/2014/main" xmlns="" id="{492B93EE-0B7A-45C7-B34F-9CF96A368AFD}"/>
                </a:ext>
              </a:extLst>
            </p:cNvPr>
            <p:cNvSpPr>
              <a:spLocks noEditPoints="1"/>
            </p:cNvSpPr>
            <p:nvPr/>
          </p:nvSpPr>
          <p:spPr bwMode="auto">
            <a:xfrm>
              <a:off x="7880695" y="2555917"/>
              <a:ext cx="496731" cy="461778"/>
            </a:xfrm>
            <a:custGeom>
              <a:avLst/>
              <a:gdLst>
                <a:gd name="connsiteX0" fmla="*/ 108471 w 608169"/>
                <a:gd name="connsiteY0" fmla="*/ 532424 h 565375"/>
                <a:gd name="connsiteX1" fmla="*/ 113398 w 608169"/>
                <a:gd name="connsiteY1" fmla="*/ 535572 h 565375"/>
                <a:gd name="connsiteX2" fmla="*/ 114974 w 608169"/>
                <a:gd name="connsiteY2" fmla="*/ 536851 h 565375"/>
                <a:gd name="connsiteX3" fmla="*/ 135663 w 608169"/>
                <a:gd name="connsiteY3" fmla="*/ 545408 h 565375"/>
                <a:gd name="connsiteX4" fmla="*/ 472506 w 608169"/>
                <a:gd name="connsiteY4" fmla="*/ 545408 h 565375"/>
                <a:gd name="connsiteX5" fmla="*/ 495757 w 608169"/>
                <a:gd name="connsiteY5" fmla="*/ 536064 h 565375"/>
                <a:gd name="connsiteX6" fmla="*/ 496250 w 608169"/>
                <a:gd name="connsiteY6" fmla="*/ 535670 h 565375"/>
                <a:gd name="connsiteX7" fmla="*/ 501274 w 608169"/>
                <a:gd name="connsiteY7" fmla="*/ 532424 h 565375"/>
                <a:gd name="connsiteX8" fmla="*/ 26305 w 608169"/>
                <a:gd name="connsiteY8" fmla="*/ 499474 h 565375"/>
                <a:gd name="connsiteX9" fmla="*/ 19803 w 608169"/>
                <a:gd name="connsiteY9" fmla="*/ 506064 h 565375"/>
                <a:gd name="connsiteX10" fmla="*/ 26305 w 608169"/>
                <a:gd name="connsiteY10" fmla="*/ 512654 h 565375"/>
                <a:gd name="connsiteX11" fmla="*/ 532899 w 608169"/>
                <a:gd name="connsiteY11" fmla="*/ 512654 h 565375"/>
                <a:gd name="connsiteX12" fmla="*/ 582061 w 608169"/>
                <a:gd name="connsiteY12" fmla="*/ 512654 h 565375"/>
                <a:gd name="connsiteX13" fmla="*/ 588465 w 608169"/>
                <a:gd name="connsiteY13" fmla="*/ 506064 h 565375"/>
                <a:gd name="connsiteX14" fmla="*/ 582061 w 608169"/>
                <a:gd name="connsiteY14" fmla="*/ 499474 h 565375"/>
                <a:gd name="connsiteX15" fmla="*/ 537037 w 608169"/>
                <a:gd name="connsiteY15" fmla="*/ 316917 h 565375"/>
                <a:gd name="connsiteX16" fmla="*/ 516151 w 608169"/>
                <a:gd name="connsiteY16" fmla="*/ 375736 h 565375"/>
                <a:gd name="connsiteX17" fmla="*/ 538614 w 608169"/>
                <a:gd name="connsiteY17" fmla="*/ 391277 h 565375"/>
                <a:gd name="connsiteX18" fmla="*/ 565805 w 608169"/>
                <a:gd name="connsiteY18" fmla="*/ 388031 h 565375"/>
                <a:gd name="connsiteX19" fmla="*/ 566396 w 608169"/>
                <a:gd name="connsiteY19" fmla="*/ 387638 h 565375"/>
                <a:gd name="connsiteX20" fmla="*/ 584721 w 608169"/>
                <a:gd name="connsiteY20" fmla="*/ 335605 h 565375"/>
                <a:gd name="connsiteX21" fmla="*/ 537037 w 608169"/>
                <a:gd name="connsiteY21" fmla="*/ 316917 h 565375"/>
                <a:gd name="connsiteX22" fmla="*/ 521668 w 608169"/>
                <a:gd name="connsiteY22" fmla="*/ 288982 h 565375"/>
                <a:gd name="connsiteX23" fmla="*/ 468073 w 608169"/>
                <a:gd name="connsiteY23" fmla="*/ 308261 h 565375"/>
                <a:gd name="connsiteX24" fmla="*/ 304134 w 608169"/>
                <a:gd name="connsiteY24" fmla="*/ 324589 h 565375"/>
                <a:gd name="connsiteX25" fmla="*/ 139604 w 608169"/>
                <a:gd name="connsiteY25" fmla="*/ 308261 h 565375"/>
                <a:gd name="connsiteX26" fmla="*/ 86698 w 608169"/>
                <a:gd name="connsiteY26" fmla="*/ 289179 h 565375"/>
                <a:gd name="connsiteX27" fmla="*/ 246598 w 608169"/>
                <a:gd name="connsiteY27" fmla="*/ 479998 h 565375"/>
                <a:gd name="connsiteX28" fmla="*/ 358320 w 608169"/>
                <a:gd name="connsiteY28" fmla="*/ 479998 h 565375"/>
                <a:gd name="connsiteX29" fmla="*/ 521668 w 608169"/>
                <a:gd name="connsiteY29" fmla="*/ 288982 h 565375"/>
                <a:gd name="connsiteX30" fmla="*/ 303013 w 608169"/>
                <a:gd name="connsiteY30" fmla="*/ 270417 h 565375"/>
                <a:gd name="connsiteX31" fmla="*/ 208864 w 608169"/>
                <a:gd name="connsiteY31" fmla="*/ 275212 h 565375"/>
                <a:gd name="connsiteX32" fmla="*/ 141180 w 608169"/>
                <a:gd name="connsiteY32" fmla="*/ 288392 h 565375"/>
                <a:gd name="connsiteX33" fmla="*/ 144235 w 608169"/>
                <a:gd name="connsiteY33" fmla="*/ 289179 h 565375"/>
                <a:gd name="connsiteX34" fmla="*/ 304232 w 608169"/>
                <a:gd name="connsiteY34" fmla="*/ 304917 h 565375"/>
                <a:gd name="connsiteX35" fmla="*/ 463541 w 608169"/>
                <a:gd name="connsiteY35" fmla="*/ 289179 h 565375"/>
                <a:gd name="connsiteX36" fmla="*/ 468959 w 608169"/>
                <a:gd name="connsiteY36" fmla="*/ 287802 h 565375"/>
                <a:gd name="connsiteX37" fmla="*/ 399896 w 608169"/>
                <a:gd name="connsiteY37" fmla="*/ 275212 h 565375"/>
                <a:gd name="connsiteX38" fmla="*/ 399601 w 608169"/>
                <a:gd name="connsiteY38" fmla="*/ 275212 h 565375"/>
                <a:gd name="connsiteX39" fmla="*/ 303013 w 608169"/>
                <a:gd name="connsiteY39" fmla="*/ 270417 h 565375"/>
                <a:gd name="connsiteX40" fmla="*/ 304134 w 608169"/>
                <a:gd name="connsiteY40" fmla="*/ 216490 h 565375"/>
                <a:gd name="connsiteX41" fmla="*/ 269455 w 608169"/>
                <a:gd name="connsiteY41" fmla="*/ 217179 h 565375"/>
                <a:gd name="connsiteX42" fmla="*/ 272706 w 608169"/>
                <a:gd name="connsiteY42" fmla="*/ 222097 h 565375"/>
                <a:gd name="connsiteX43" fmla="*/ 270735 w 608169"/>
                <a:gd name="connsiteY43" fmla="*/ 235867 h 565375"/>
                <a:gd name="connsiteX44" fmla="*/ 264824 w 608169"/>
                <a:gd name="connsiteY44" fmla="*/ 237835 h 565375"/>
                <a:gd name="connsiteX45" fmla="*/ 256942 w 608169"/>
                <a:gd name="connsiteY45" fmla="*/ 233900 h 565375"/>
                <a:gd name="connsiteX46" fmla="*/ 247878 w 608169"/>
                <a:gd name="connsiteY46" fmla="*/ 218163 h 565375"/>
                <a:gd name="connsiteX47" fmla="*/ 144136 w 608169"/>
                <a:gd name="connsiteY47" fmla="*/ 232228 h 565375"/>
                <a:gd name="connsiteX48" fmla="*/ 85221 w 608169"/>
                <a:gd name="connsiteY48" fmla="*/ 260163 h 565375"/>
                <a:gd name="connsiteX49" fmla="*/ 85221 w 608169"/>
                <a:gd name="connsiteY49" fmla="*/ 261638 h 565375"/>
                <a:gd name="connsiteX50" fmla="*/ 118127 w 608169"/>
                <a:gd name="connsiteY50" fmla="*/ 281900 h 565375"/>
                <a:gd name="connsiteX51" fmla="*/ 147683 w 608169"/>
                <a:gd name="connsiteY51" fmla="*/ 265966 h 565375"/>
                <a:gd name="connsiteX52" fmla="*/ 206598 w 608169"/>
                <a:gd name="connsiteY52" fmla="*/ 256130 h 565375"/>
                <a:gd name="connsiteX53" fmla="*/ 401571 w 608169"/>
                <a:gd name="connsiteY53" fmla="*/ 256130 h 565375"/>
                <a:gd name="connsiteX54" fmla="*/ 462555 w 608169"/>
                <a:gd name="connsiteY54" fmla="*/ 265376 h 565375"/>
                <a:gd name="connsiteX55" fmla="*/ 492604 w 608169"/>
                <a:gd name="connsiteY55" fmla="*/ 280917 h 565375"/>
                <a:gd name="connsiteX56" fmla="*/ 523047 w 608169"/>
                <a:gd name="connsiteY56" fmla="*/ 261343 h 565375"/>
                <a:gd name="connsiteX57" fmla="*/ 523047 w 608169"/>
                <a:gd name="connsiteY57" fmla="*/ 260163 h 565375"/>
                <a:gd name="connsiteX58" fmla="*/ 463442 w 608169"/>
                <a:gd name="connsiteY58" fmla="*/ 232228 h 565375"/>
                <a:gd name="connsiteX59" fmla="*/ 304134 w 608169"/>
                <a:gd name="connsiteY59" fmla="*/ 216490 h 565375"/>
                <a:gd name="connsiteX60" fmla="*/ 210145 w 608169"/>
                <a:gd name="connsiteY60" fmla="*/ 11606 h 565375"/>
                <a:gd name="connsiteX61" fmla="*/ 277336 w 608169"/>
                <a:gd name="connsiteY61" fmla="*/ 28819 h 565375"/>
                <a:gd name="connsiteX62" fmla="*/ 277533 w 608169"/>
                <a:gd name="connsiteY62" fmla="*/ 29114 h 565375"/>
                <a:gd name="connsiteX63" fmla="*/ 313296 w 608169"/>
                <a:gd name="connsiteY63" fmla="*/ 98753 h 565375"/>
                <a:gd name="connsiteX64" fmla="*/ 291622 w 608169"/>
                <a:gd name="connsiteY64" fmla="*/ 161113 h 565375"/>
                <a:gd name="connsiteX65" fmla="*/ 266105 w 608169"/>
                <a:gd name="connsiteY65" fmla="*/ 197704 h 565375"/>
                <a:gd name="connsiteX66" fmla="*/ 304134 w 608169"/>
                <a:gd name="connsiteY66" fmla="*/ 196917 h 565375"/>
                <a:gd name="connsiteX67" fmla="*/ 468073 w 608169"/>
                <a:gd name="connsiteY67" fmla="*/ 213245 h 565375"/>
                <a:gd name="connsiteX68" fmla="*/ 542751 w 608169"/>
                <a:gd name="connsiteY68" fmla="*/ 260851 h 565375"/>
                <a:gd name="connsiteX69" fmla="*/ 542751 w 608169"/>
                <a:gd name="connsiteY69" fmla="*/ 262425 h 565375"/>
                <a:gd name="connsiteX70" fmla="*/ 540682 w 608169"/>
                <a:gd name="connsiteY70" fmla="*/ 295966 h 565375"/>
                <a:gd name="connsiteX71" fmla="*/ 602061 w 608169"/>
                <a:gd name="connsiteY71" fmla="*/ 326359 h 565375"/>
                <a:gd name="connsiteX72" fmla="*/ 602455 w 608169"/>
                <a:gd name="connsiteY72" fmla="*/ 327048 h 565375"/>
                <a:gd name="connsiteX73" fmla="*/ 575066 w 608169"/>
                <a:gd name="connsiteY73" fmla="*/ 405343 h 565375"/>
                <a:gd name="connsiteX74" fmla="*/ 548466 w 608169"/>
                <a:gd name="connsiteY74" fmla="*/ 412326 h 565375"/>
                <a:gd name="connsiteX75" fmla="*/ 533293 w 608169"/>
                <a:gd name="connsiteY75" fmla="*/ 410162 h 565375"/>
                <a:gd name="connsiteX76" fmla="*/ 505905 w 608169"/>
                <a:gd name="connsiteY76" fmla="*/ 393933 h 565375"/>
                <a:gd name="connsiteX77" fmla="*/ 413098 w 608169"/>
                <a:gd name="connsiteY77" fmla="*/ 479998 h 565375"/>
                <a:gd name="connsiteX78" fmla="*/ 582061 w 608169"/>
                <a:gd name="connsiteY78" fmla="*/ 479998 h 565375"/>
                <a:gd name="connsiteX79" fmla="*/ 608169 w 608169"/>
                <a:gd name="connsiteY79" fmla="*/ 506359 h 565375"/>
                <a:gd name="connsiteX80" fmla="*/ 582061 w 608169"/>
                <a:gd name="connsiteY80" fmla="*/ 532523 h 565375"/>
                <a:gd name="connsiteX81" fmla="*/ 536052 w 608169"/>
                <a:gd name="connsiteY81" fmla="*/ 532523 h 565375"/>
                <a:gd name="connsiteX82" fmla="*/ 507875 w 608169"/>
                <a:gd name="connsiteY82" fmla="*/ 551998 h 565375"/>
                <a:gd name="connsiteX83" fmla="*/ 472506 w 608169"/>
                <a:gd name="connsiteY83" fmla="*/ 565375 h 565375"/>
                <a:gd name="connsiteX84" fmla="*/ 135663 w 608169"/>
                <a:gd name="connsiteY84" fmla="*/ 565375 h 565375"/>
                <a:gd name="connsiteX85" fmla="*/ 101674 w 608169"/>
                <a:gd name="connsiteY85" fmla="*/ 551801 h 565375"/>
                <a:gd name="connsiteX86" fmla="*/ 72216 w 608169"/>
                <a:gd name="connsiteY86" fmla="*/ 532720 h 565375"/>
                <a:gd name="connsiteX87" fmla="*/ 26108 w 608169"/>
                <a:gd name="connsiteY87" fmla="*/ 532720 h 565375"/>
                <a:gd name="connsiteX88" fmla="*/ 0 w 608169"/>
                <a:gd name="connsiteY88" fmla="*/ 506457 h 565375"/>
                <a:gd name="connsiteX89" fmla="*/ 26108 w 608169"/>
                <a:gd name="connsiteY89" fmla="*/ 480195 h 565375"/>
                <a:gd name="connsiteX90" fmla="*/ 193988 w 608169"/>
                <a:gd name="connsiteY90" fmla="*/ 480195 h 565375"/>
                <a:gd name="connsiteX91" fmla="*/ 65418 w 608169"/>
                <a:gd name="connsiteY91" fmla="*/ 262917 h 565375"/>
                <a:gd name="connsiteX92" fmla="*/ 65319 w 608169"/>
                <a:gd name="connsiteY92" fmla="*/ 260949 h 565375"/>
                <a:gd name="connsiteX93" fmla="*/ 139506 w 608169"/>
                <a:gd name="connsiteY93" fmla="*/ 213343 h 565375"/>
                <a:gd name="connsiteX94" fmla="*/ 245810 w 608169"/>
                <a:gd name="connsiteY94" fmla="*/ 198884 h 565375"/>
                <a:gd name="connsiteX95" fmla="*/ 277139 w 608169"/>
                <a:gd name="connsiteY95" fmla="*/ 148032 h 565375"/>
                <a:gd name="connsiteX96" fmla="*/ 277336 w 608169"/>
                <a:gd name="connsiteY96" fmla="*/ 147933 h 565375"/>
                <a:gd name="connsiteX97" fmla="*/ 293691 w 608169"/>
                <a:gd name="connsiteY97" fmla="*/ 100130 h 565375"/>
                <a:gd name="connsiteX98" fmla="*/ 265317 w 608169"/>
                <a:gd name="connsiteY98" fmla="*/ 44556 h 565375"/>
                <a:gd name="connsiteX99" fmla="*/ 212904 w 608169"/>
                <a:gd name="connsiteY99" fmla="*/ 31179 h 565375"/>
                <a:gd name="connsiteX100" fmla="*/ 173101 w 608169"/>
                <a:gd name="connsiteY100" fmla="*/ 53999 h 565375"/>
                <a:gd name="connsiteX101" fmla="*/ 182461 w 608169"/>
                <a:gd name="connsiteY101" fmla="*/ 133474 h 565375"/>
                <a:gd name="connsiteX102" fmla="*/ 219997 w 608169"/>
                <a:gd name="connsiteY102" fmla="*/ 142228 h 565375"/>
                <a:gd name="connsiteX103" fmla="*/ 248667 w 608169"/>
                <a:gd name="connsiteY103" fmla="*/ 124425 h 565375"/>
                <a:gd name="connsiteX104" fmla="*/ 248962 w 608169"/>
                <a:gd name="connsiteY104" fmla="*/ 124032 h 565375"/>
                <a:gd name="connsiteX105" fmla="*/ 255071 w 608169"/>
                <a:gd name="connsiteY105" fmla="*/ 95310 h 565375"/>
                <a:gd name="connsiteX106" fmla="*/ 240391 w 608169"/>
                <a:gd name="connsiteY106" fmla="*/ 74556 h 565375"/>
                <a:gd name="connsiteX107" fmla="*/ 240292 w 608169"/>
                <a:gd name="connsiteY107" fmla="*/ 74458 h 565375"/>
                <a:gd name="connsiteX108" fmla="*/ 215859 w 608169"/>
                <a:gd name="connsiteY108" fmla="*/ 71015 h 565375"/>
                <a:gd name="connsiteX109" fmla="*/ 205317 w 608169"/>
                <a:gd name="connsiteY109" fmla="*/ 79966 h 565375"/>
                <a:gd name="connsiteX110" fmla="*/ 204923 w 608169"/>
                <a:gd name="connsiteY110" fmla="*/ 80753 h 565375"/>
                <a:gd name="connsiteX111" fmla="*/ 204234 w 608169"/>
                <a:gd name="connsiteY111" fmla="*/ 94032 h 565375"/>
                <a:gd name="connsiteX112" fmla="*/ 208963 w 608169"/>
                <a:gd name="connsiteY112" fmla="*/ 97278 h 565375"/>
                <a:gd name="connsiteX113" fmla="*/ 217633 w 608169"/>
                <a:gd name="connsiteY113" fmla="*/ 108196 h 565375"/>
                <a:gd name="connsiteX114" fmla="*/ 206795 w 608169"/>
                <a:gd name="connsiteY114" fmla="*/ 116851 h 565375"/>
                <a:gd name="connsiteX115" fmla="*/ 186697 w 608169"/>
                <a:gd name="connsiteY115" fmla="*/ 102884 h 565375"/>
                <a:gd name="connsiteX116" fmla="*/ 187584 w 608169"/>
                <a:gd name="connsiteY116" fmla="*/ 71409 h 565375"/>
                <a:gd name="connsiteX117" fmla="*/ 210046 w 608169"/>
                <a:gd name="connsiteY117" fmla="*/ 52327 h 565375"/>
                <a:gd name="connsiteX118" fmla="*/ 250342 w 608169"/>
                <a:gd name="connsiteY118" fmla="*/ 57540 h 565375"/>
                <a:gd name="connsiteX119" fmla="*/ 274381 w 608169"/>
                <a:gd name="connsiteY119" fmla="*/ 91278 h 565375"/>
                <a:gd name="connsiteX120" fmla="*/ 264824 w 608169"/>
                <a:gd name="connsiteY120" fmla="*/ 135540 h 565375"/>
                <a:gd name="connsiteX121" fmla="*/ 223347 w 608169"/>
                <a:gd name="connsiteY121" fmla="*/ 161409 h 565375"/>
                <a:gd name="connsiteX122" fmla="*/ 170737 w 608169"/>
                <a:gd name="connsiteY122" fmla="*/ 149212 h 565375"/>
                <a:gd name="connsiteX123" fmla="*/ 157141 w 608169"/>
                <a:gd name="connsiteY123" fmla="*/ 42294 h 565375"/>
                <a:gd name="connsiteX124" fmla="*/ 157239 w 608169"/>
                <a:gd name="connsiteY124" fmla="*/ 42196 h 565375"/>
                <a:gd name="connsiteX125" fmla="*/ 210145 w 608169"/>
                <a:gd name="connsiteY125" fmla="*/ 11606 h 565375"/>
                <a:gd name="connsiteX126" fmla="*/ 420155 w 608169"/>
                <a:gd name="connsiteY126" fmla="*/ 796 h 565375"/>
                <a:gd name="connsiteX127" fmla="*/ 420353 w 608169"/>
                <a:gd name="connsiteY127" fmla="*/ 796 h 565375"/>
                <a:gd name="connsiteX128" fmla="*/ 480255 w 608169"/>
                <a:gd name="connsiteY128" fmla="*/ 16533 h 565375"/>
                <a:gd name="connsiteX129" fmla="*/ 508334 w 608169"/>
                <a:gd name="connsiteY129" fmla="*/ 63055 h 565375"/>
                <a:gd name="connsiteX130" fmla="*/ 494541 w 608169"/>
                <a:gd name="connsiteY130" fmla="*/ 117641 h 565375"/>
                <a:gd name="connsiteX131" fmla="*/ 452668 w 608169"/>
                <a:gd name="connsiteY131" fmla="*/ 141345 h 565375"/>
                <a:gd name="connsiteX132" fmla="*/ 409416 w 608169"/>
                <a:gd name="connsiteY132" fmla="*/ 131017 h 565375"/>
                <a:gd name="connsiteX133" fmla="*/ 385869 w 608169"/>
                <a:gd name="connsiteY133" fmla="*/ 92069 h 565375"/>
                <a:gd name="connsiteX134" fmla="*/ 396510 w 608169"/>
                <a:gd name="connsiteY134" fmla="*/ 52137 h 565375"/>
                <a:gd name="connsiteX135" fmla="*/ 429220 w 608169"/>
                <a:gd name="connsiteY135" fmla="*/ 35122 h 565375"/>
                <a:gd name="connsiteX136" fmla="*/ 462126 w 608169"/>
                <a:gd name="connsiteY136" fmla="*/ 46039 h 565375"/>
                <a:gd name="connsiteX137" fmla="*/ 474146 w 608169"/>
                <a:gd name="connsiteY137" fmla="*/ 72792 h 565375"/>
                <a:gd name="connsiteX138" fmla="*/ 460944 w 608169"/>
                <a:gd name="connsiteY138" fmla="*/ 98856 h 565375"/>
                <a:gd name="connsiteX139" fmla="*/ 437890 w 608169"/>
                <a:gd name="connsiteY139" fmla="*/ 101609 h 565375"/>
                <a:gd name="connsiteX140" fmla="*/ 432175 w 608169"/>
                <a:gd name="connsiteY140" fmla="*/ 88922 h 565375"/>
                <a:gd name="connsiteX141" fmla="*/ 444885 w 608169"/>
                <a:gd name="connsiteY141" fmla="*/ 83119 h 565375"/>
                <a:gd name="connsiteX142" fmla="*/ 449614 w 608169"/>
                <a:gd name="connsiteY142" fmla="*/ 82627 h 565375"/>
                <a:gd name="connsiteX143" fmla="*/ 454343 w 608169"/>
                <a:gd name="connsiteY143" fmla="*/ 72595 h 565375"/>
                <a:gd name="connsiteX144" fmla="*/ 448727 w 608169"/>
                <a:gd name="connsiteY144" fmla="*/ 60399 h 565375"/>
                <a:gd name="connsiteX145" fmla="*/ 430796 w 608169"/>
                <a:gd name="connsiteY145" fmla="*/ 54694 h 565375"/>
                <a:gd name="connsiteX146" fmla="*/ 430599 w 608169"/>
                <a:gd name="connsiteY146" fmla="*/ 54694 h 565375"/>
                <a:gd name="connsiteX147" fmla="*/ 411682 w 608169"/>
                <a:gd name="connsiteY147" fmla="*/ 64530 h 565375"/>
                <a:gd name="connsiteX148" fmla="*/ 405180 w 608169"/>
                <a:gd name="connsiteY148" fmla="*/ 89315 h 565375"/>
                <a:gd name="connsiteX149" fmla="*/ 405180 w 608169"/>
                <a:gd name="connsiteY149" fmla="*/ 89414 h 565375"/>
                <a:gd name="connsiteX150" fmla="*/ 420747 w 608169"/>
                <a:gd name="connsiteY150" fmla="*/ 114986 h 565375"/>
                <a:gd name="connsiteX151" fmla="*/ 449121 w 608169"/>
                <a:gd name="connsiteY151" fmla="*/ 121772 h 565375"/>
                <a:gd name="connsiteX152" fmla="*/ 449910 w 608169"/>
                <a:gd name="connsiteY152" fmla="*/ 121674 h 565375"/>
                <a:gd name="connsiteX153" fmla="*/ 478678 w 608169"/>
                <a:gd name="connsiteY153" fmla="*/ 105445 h 565375"/>
                <a:gd name="connsiteX154" fmla="*/ 488531 w 608169"/>
                <a:gd name="connsiteY154" fmla="*/ 65808 h 565375"/>
                <a:gd name="connsiteX155" fmla="*/ 488531 w 608169"/>
                <a:gd name="connsiteY155" fmla="*/ 65513 h 565375"/>
                <a:gd name="connsiteX156" fmla="*/ 468038 w 608169"/>
                <a:gd name="connsiteY156" fmla="*/ 31975 h 565375"/>
                <a:gd name="connsiteX157" fmla="*/ 422816 w 608169"/>
                <a:gd name="connsiteY157" fmla="*/ 20074 h 565375"/>
                <a:gd name="connsiteX158" fmla="*/ 380648 w 608169"/>
                <a:gd name="connsiteY158" fmla="*/ 47613 h 565375"/>
                <a:gd name="connsiteX159" fmla="*/ 371978 w 608169"/>
                <a:gd name="connsiteY159" fmla="*/ 94430 h 565375"/>
                <a:gd name="connsiteX160" fmla="*/ 372766 w 608169"/>
                <a:gd name="connsiteY160" fmla="*/ 153934 h 565375"/>
                <a:gd name="connsiteX161" fmla="*/ 350007 w 608169"/>
                <a:gd name="connsiteY161" fmla="*/ 171343 h 565375"/>
                <a:gd name="connsiteX162" fmla="*/ 346657 w 608169"/>
                <a:gd name="connsiteY162" fmla="*/ 172326 h 565375"/>
                <a:gd name="connsiteX163" fmla="*/ 337593 w 608169"/>
                <a:gd name="connsiteY163" fmla="*/ 166523 h 565375"/>
                <a:gd name="connsiteX164" fmla="*/ 342519 w 608169"/>
                <a:gd name="connsiteY164" fmla="*/ 153541 h 565375"/>
                <a:gd name="connsiteX165" fmla="*/ 355820 w 608169"/>
                <a:gd name="connsiteY165" fmla="*/ 144984 h 565375"/>
                <a:gd name="connsiteX166" fmla="*/ 355918 w 608169"/>
                <a:gd name="connsiteY166" fmla="*/ 144787 h 565375"/>
                <a:gd name="connsiteX167" fmla="*/ 353455 w 608169"/>
                <a:gd name="connsiteY167" fmla="*/ 100036 h 565375"/>
                <a:gd name="connsiteX168" fmla="*/ 353357 w 608169"/>
                <a:gd name="connsiteY168" fmla="*/ 99544 h 565375"/>
                <a:gd name="connsiteX169" fmla="*/ 364588 w 608169"/>
                <a:gd name="connsiteY169" fmla="*/ 36794 h 565375"/>
                <a:gd name="connsiteX170" fmla="*/ 420155 w 608169"/>
                <a:gd name="connsiteY170" fmla="*/ 796 h 56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608169" h="565375">
                  <a:moveTo>
                    <a:pt x="108471" y="532424"/>
                  </a:moveTo>
                  <a:lnTo>
                    <a:pt x="113398" y="535572"/>
                  </a:lnTo>
                  <a:cubicBezTo>
                    <a:pt x="113890" y="535965"/>
                    <a:pt x="114383" y="536359"/>
                    <a:pt x="114974" y="536851"/>
                  </a:cubicBezTo>
                  <a:cubicBezTo>
                    <a:pt x="119801" y="541769"/>
                    <a:pt x="128767" y="545408"/>
                    <a:pt x="135663" y="545408"/>
                  </a:cubicBezTo>
                  <a:lnTo>
                    <a:pt x="472506" y="545408"/>
                  </a:lnTo>
                  <a:cubicBezTo>
                    <a:pt x="480388" y="545408"/>
                    <a:pt x="487974" y="542359"/>
                    <a:pt x="495757" y="536064"/>
                  </a:cubicBezTo>
                  <a:cubicBezTo>
                    <a:pt x="495856" y="535965"/>
                    <a:pt x="496053" y="535867"/>
                    <a:pt x="496250" y="535670"/>
                  </a:cubicBezTo>
                  <a:lnTo>
                    <a:pt x="501274" y="532424"/>
                  </a:lnTo>
                  <a:close/>
                  <a:moveTo>
                    <a:pt x="26305" y="499474"/>
                  </a:moveTo>
                  <a:cubicBezTo>
                    <a:pt x="21970" y="499474"/>
                    <a:pt x="19803" y="501638"/>
                    <a:pt x="19803" y="506064"/>
                  </a:cubicBezTo>
                  <a:cubicBezTo>
                    <a:pt x="19803" y="510490"/>
                    <a:pt x="21970" y="512654"/>
                    <a:pt x="26305" y="512654"/>
                  </a:cubicBezTo>
                  <a:lnTo>
                    <a:pt x="532899" y="512654"/>
                  </a:lnTo>
                  <a:lnTo>
                    <a:pt x="582061" y="512654"/>
                  </a:lnTo>
                  <a:cubicBezTo>
                    <a:pt x="584524" y="512654"/>
                    <a:pt x="588465" y="510687"/>
                    <a:pt x="588465" y="506064"/>
                  </a:cubicBezTo>
                  <a:cubicBezTo>
                    <a:pt x="588465" y="501638"/>
                    <a:pt x="584721" y="499474"/>
                    <a:pt x="582061" y="499474"/>
                  </a:cubicBezTo>
                  <a:close/>
                  <a:moveTo>
                    <a:pt x="537037" y="316917"/>
                  </a:moveTo>
                  <a:cubicBezTo>
                    <a:pt x="532505" y="337572"/>
                    <a:pt x="525412" y="357343"/>
                    <a:pt x="516151" y="375736"/>
                  </a:cubicBezTo>
                  <a:cubicBezTo>
                    <a:pt x="521668" y="383310"/>
                    <a:pt x="529648" y="388818"/>
                    <a:pt x="538614" y="391277"/>
                  </a:cubicBezTo>
                  <a:cubicBezTo>
                    <a:pt x="548072" y="393834"/>
                    <a:pt x="557628" y="392654"/>
                    <a:pt x="565805" y="388031"/>
                  </a:cubicBezTo>
                  <a:lnTo>
                    <a:pt x="566396" y="387638"/>
                  </a:lnTo>
                  <a:cubicBezTo>
                    <a:pt x="585510" y="378687"/>
                    <a:pt x="593785" y="355376"/>
                    <a:pt x="584721" y="335605"/>
                  </a:cubicBezTo>
                  <a:cubicBezTo>
                    <a:pt x="574672" y="318490"/>
                    <a:pt x="554968" y="311015"/>
                    <a:pt x="537037" y="316917"/>
                  </a:cubicBezTo>
                  <a:close/>
                  <a:moveTo>
                    <a:pt x="521668" y="288982"/>
                  </a:moveTo>
                  <a:cubicBezTo>
                    <a:pt x="509156" y="296359"/>
                    <a:pt x="491324" y="302753"/>
                    <a:pt x="468073" y="308261"/>
                  </a:cubicBezTo>
                  <a:cubicBezTo>
                    <a:pt x="423738" y="318785"/>
                    <a:pt x="365611" y="324589"/>
                    <a:pt x="304134" y="324589"/>
                  </a:cubicBezTo>
                  <a:cubicBezTo>
                    <a:pt x="242066" y="324589"/>
                    <a:pt x="183643" y="318785"/>
                    <a:pt x="139604" y="308261"/>
                  </a:cubicBezTo>
                  <a:cubicBezTo>
                    <a:pt x="116649" y="302753"/>
                    <a:pt x="99013" y="296359"/>
                    <a:pt x="86698" y="289179"/>
                  </a:cubicBezTo>
                  <a:cubicBezTo>
                    <a:pt x="96945" y="379375"/>
                    <a:pt x="159505" y="455408"/>
                    <a:pt x="246598" y="479998"/>
                  </a:cubicBezTo>
                  <a:lnTo>
                    <a:pt x="358320" y="479998"/>
                  </a:lnTo>
                  <a:cubicBezTo>
                    <a:pt x="447580" y="456785"/>
                    <a:pt x="511422" y="380556"/>
                    <a:pt x="521668" y="288982"/>
                  </a:cubicBezTo>
                  <a:close/>
                  <a:moveTo>
                    <a:pt x="303013" y="270417"/>
                  </a:moveTo>
                  <a:cubicBezTo>
                    <a:pt x="269824" y="270417"/>
                    <a:pt x="237041" y="272015"/>
                    <a:pt x="208864" y="275212"/>
                  </a:cubicBezTo>
                  <a:cubicBezTo>
                    <a:pt x="167978" y="279835"/>
                    <a:pt x="149456" y="285048"/>
                    <a:pt x="141180" y="288392"/>
                  </a:cubicBezTo>
                  <a:cubicBezTo>
                    <a:pt x="142264" y="288589"/>
                    <a:pt x="143151" y="288884"/>
                    <a:pt x="144235" y="289179"/>
                  </a:cubicBezTo>
                  <a:cubicBezTo>
                    <a:pt x="186796" y="299408"/>
                    <a:pt x="243544" y="304917"/>
                    <a:pt x="304232" y="304917"/>
                  </a:cubicBezTo>
                  <a:cubicBezTo>
                    <a:pt x="364232" y="304917"/>
                    <a:pt x="420881" y="299212"/>
                    <a:pt x="463541" y="289179"/>
                  </a:cubicBezTo>
                  <a:cubicBezTo>
                    <a:pt x="465413" y="288785"/>
                    <a:pt x="467284" y="288195"/>
                    <a:pt x="468959" y="287802"/>
                  </a:cubicBezTo>
                  <a:cubicBezTo>
                    <a:pt x="459009" y="283867"/>
                    <a:pt x="437925" y="278654"/>
                    <a:pt x="399896" y="275212"/>
                  </a:cubicBezTo>
                  <a:lnTo>
                    <a:pt x="399601" y="275212"/>
                  </a:lnTo>
                  <a:cubicBezTo>
                    <a:pt x="369798" y="272015"/>
                    <a:pt x="336203" y="270417"/>
                    <a:pt x="303013" y="270417"/>
                  </a:cubicBezTo>
                  <a:close/>
                  <a:moveTo>
                    <a:pt x="304134" y="216490"/>
                  </a:moveTo>
                  <a:cubicBezTo>
                    <a:pt x="292410" y="216490"/>
                    <a:pt x="280686" y="216786"/>
                    <a:pt x="269455" y="217179"/>
                  </a:cubicBezTo>
                  <a:cubicBezTo>
                    <a:pt x="270440" y="218851"/>
                    <a:pt x="271524" y="220523"/>
                    <a:pt x="272706" y="222097"/>
                  </a:cubicBezTo>
                  <a:cubicBezTo>
                    <a:pt x="275957" y="226425"/>
                    <a:pt x="275070" y="232622"/>
                    <a:pt x="270735" y="235867"/>
                  </a:cubicBezTo>
                  <a:cubicBezTo>
                    <a:pt x="268863" y="237245"/>
                    <a:pt x="266893" y="237835"/>
                    <a:pt x="264824" y="237835"/>
                  </a:cubicBezTo>
                  <a:cubicBezTo>
                    <a:pt x="261770" y="237835"/>
                    <a:pt x="258913" y="236556"/>
                    <a:pt x="256942" y="233900"/>
                  </a:cubicBezTo>
                  <a:cubicBezTo>
                    <a:pt x="255268" y="231441"/>
                    <a:pt x="250736" y="225146"/>
                    <a:pt x="247878" y="218163"/>
                  </a:cubicBezTo>
                  <a:cubicBezTo>
                    <a:pt x="208864" y="220523"/>
                    <a:pt x="173101" y="225245"/>
                    <a:pt x="144136" y="232228"/>
                  </a:cubicBezTo>
                  <a:cubicBezTo>
                    <a:pt x="98225" y="243146"/>
                    <a:pt x="86304" y="255343"/>
                    <a:pt x="85221" y="260163"/>
                  </a:cubicBezTo>
                  <a:lnTo>
                    <a:pt x="85221" y="261638"/>
                  </a:lnTo>
                  <a:cubicBezTo>
                    <a:pt x="86009" y="265277"/>
                    <a:pt x="93398" y="273441"/>
                    <a:pt x="118127" y="281900"/>
                  </a:cubicBezTo>
                  <a:cubicBezTo>
                    <a:pt x="122067" y="275212"/>
                    <a:pt x="131131" y="270392"/>
                    <a:pt x="147683" y="265966"/>
                  </a:cubicBezTo>
                  <a:cubicBezTo>
                    <a:pt x="161968" y="262130"/>
                    <a:pt x="181771" y="258884"/>
                    <a:pt x="206598" y="256130"/>
                  </a:cubicBezTo>
                  <a:cubicBezTo>
                    <a:pt x="264134" y="249540"/>
                    <a:pt x="340784" y="249540"/>
                    <a:pt x="401571" y="256130"/>
                  </a:cubicBezTo>
                  <a:cubicBezTo>
                    <a:pt x="425906" y="258097"/>
                    <a:pt x="446891" y="261343"/>
                    <a:pt x="462555" y="265376"/>
                  </a:cubicBezTo>
                  <a:cubicBezTo>
                    <a:pt x="478910" y="269605"/>
                    <a:pt x="488368" y="274425"/>
                    <a:pt x="492604" y="280917"/>
                  </a:cubicBezTo>
                  <a:cubicBezTo>
                    <a:pt x="515560" y="272458"/>
                    <a:pt x="522456" y="264785"/>
                    <a:pt x="523047" y="261343"/>
                  </a:cubicBezTo>
                  <a:lnTo>
                    <a:pt x="523047" y="260163"/>
                  </a:lnTo>
                  <a:cubicBezTo>
                    <a:pt x="522062" y="255540"/>
                    <a:pt x="510240" y="243343"/>
                    <a:pt x="463442" y="232228"/>
                  </a:cubicBezTo>
                  <a:cubicBezTo>
                    <a:pt x="420783" y="221999"/>
                    <a:pt x="364133" y="216490"/>
                    <a:pt x="304134" y="216490"/>
                  </a:cubicBezTo>
                  <a:close/>
                  <a:moveTo>
                    <a:pt x="210145" y="11606"/>
                  </a:moveTo>
                  <a:cubicBezTo>
                    <a:pt x="233790" y="8261"/>
                    <a:pt x="258223" y="14556"/>
                    <a:pt x="277336" y="28819"/>
                  </a:cubicBezTo>
                  <a:cubicBezTo>
                    <a:pt x="277336" y="28917"/>
                    <a:pt x="277435" y="28917"/>
                    <a:pt x="277533" y="29114"/>
                  </a:cubicBezTo>
                  <a:cubicBezTo>
                    <a:pt x="298617" y="46228"/>
                    <a:pt x="311622" y="71704"/>
                    <a:pt x="313296" y="98753"/>
                  </a:cubicBezTo>
                  <a:cubicBezTo>
                    <a:pt x="314774" y="122556"/>
                    <a:pt x="307090" y="144786"/>
                    <a:pt x="291622" y="161113"/>
                  </a:cubicBezTo>
                  <a:cubicBezTo>
                    <a:pt x="278518" y="175671"/>
                    <a:pt x="269258" y="186294"/>
                    <a:pt x="266105" y="197704"/>
                  </a:cubicBezTo>
                  <a:cubicBezTo>
                    <a:pt x="278617" y="197212"/>
                    <a:pt x="291228" y="196917"/>
                    <a:pt x="304134" y="196917"/>
                  </a:cubicBezTo>
                  <a:cubicBezTo>
                    <a:pt x="365611" y="196917"/>
                    <a:pt x="423935" y="202720"/>
                    <a:pt x="468073" y="213245"/>
                  </a:cubicBezTo>
                  <a:cubicBezTo>
                    <a:pt x="517530" y="225048"/>
                    <a:pt x="542751" y="240982"/>
                    <a:pt x="542751" y="260851"/>
                  </a:cubicBezTo>
                  <a:lnTo>
                    <a:pt x="542751" y="262425"/>
                  </a:lnTo>
                  <a:cubicBezTo>
                    <a:pt x="542751" y="273835"/>
                    <a:pt x="542160" y="284949"/>
                    <a:pt x="540682" y="295966"/>
                  </a:cubicBezTo>
                  <a:cubicBezTo>
                    <a:pt x="564722" y="292425"/>
                    <a:pt x="589155" y="303835"/>
                    <a:pt x="602061" y="326359"/>
                  </a:cubicBezTo>
                  <a:lnTo>
                    <a:pt x="602455" y="327048"/>
                  </a:lnTo>
                  <a:cubicBezTo>
                    <a:pt x="616248" y="356556"/>
                    <a:pt x="603834" y="391572"/>
                    <a:pt x="575066" y="405343"/>
                  </a:cubicBezTo>
                  <a:cubicBezTo>
                    <a:pt x="566988" y="409966"/>
                    <a:pt x="557727" y="412326"/>
                    <a:pt x="548466" y="412326"/>
                  </a:cubicBezTo>
                  <a:cubicBezTo>
                    <a:pt x="543441" y="412326"/>
                    <a:pt x="538318" y="411539"/>
                    <a:pt x="533293" y="410162"/>
                  </a:cubicBezTo>
                  <a:cubicBezTo>
                    <a:pt x="522949" y="407408"/>
                    <a:pt x="513392" y="401703"/>
                    <a:pt x="505905" y="393933"/>
                  </a:cubicBezTo>
                  <a:cubicBezTo>
                    <a:pt x="483442" y="430130"/>
                    <a:pt x="451521" y="460031"/>
                    <a:pt x="413098" y="479998"/>
                  </a:cubicBezTo>
                  <a:lnTo>
                    <a:pt x="582061" y="479998"/>
                  </a:lnTo>
                  <a:cubicBezTo>
                    <a:pt x="596544" y="479998"/>
                    <a:pt x="608169" y="491900"/>
                    <a:pt x="608169" y="506359"/>
                  </a:cubicBezTo>
                  <a:cubicBezTo>
                    <a:pt x="608169" y="520720"/>
                    <a:pt x="596544" y="532523"/>
                    <a:pt x="582061" y="532523"/>
                  </a:cubicBezTo>
                  <a:lnTo>
                    <a:pt x="536052" y="532523"/>
                  </a:lnTo>
                  <a:lnTo>
                    <a:pt x="507875" y="551998"/>
                  </a:lnTo>
                  <a:cubicBezTo>
                    <a:pt x="496545" y="560851"/>
                    <a:pt x="484723" y="565375"/>
                    <a:pt x="472506" y="565375"/>
                  </a:cubicBezTo>
                  <a:lnTo>
                    <a:pt x="135663" y="565375"/>
                  </a:lnTo>
                  <a:cubicBezTo>
                    <a:pt x="123742" y="565375"/>
                    <a:pt x="110343" y="559965"/>
                    <a:pt x="101674" y="551801"/>
                  </a:cubicBezTo>
                  <a:lnTo>
                    <a:pt x="72216" y="532720"/>
                  </a:lnTo>
                  <a:lnTo>
                    <a:pt x="26108" y="532720"/>
                  </a:lnTo>
                  <a:cubicBezTo>
                    <a:pt x="11034" y="532720"/>
                    <a:pt x="0" y="521703"/>
                    <a:pt x="0" y="506457"/>
                  </a:cubicBezTo>
                  <a:cubicBezTo>
                    <a:pt x="0" y="491211"/>
                    <a:pt x="10936" y="480195"/>
                    <a:pt x="26108" y="480195"/>
                  </a:cubicBezTo>
                  <a:lnTo>
                    <a:pt x="193988" y="480195"/>
                  </a:lnTo>
                  <a:cubicBezTo>
                    <a:pt x="116156" y="438687"/>
                    <a:pt x="65418" y="355671"/>
                    <a:pt x="65418" y="262917"/>
                  </a:cubicBezTo>
                  <a:cubicBezTo>
                    <a:pt x="65319" y="262228"/>
                    <a:pt x="65319" y="261638"/>
                    <a:pt x="65319" y="260949"/>
                  </a:cubicBezTo>
                  <a:cubicBezTo>
                    <a:pt x="65319" y="240982"/>
                    <a:pt x="90245" y="225048"/>
                    <a:pt x="139506" y="213343"/>
                  </a:cubicBezTo>
                  <a:cubicBezTo>
                    <a:pt x="169456" y="206261"/>
                    <a:pt x="206007" y="201441"/>
                    <a:pt x="245810" y="198884"/>
                  </a:cubicBezTo>
                  <a:cubicBezTo>
                    <a:pt x="248765" y="179212"/>
                    <a:pt x="262558" y="164064"/>
                    <a:pt x="277139" y="148032"/>
                  </a:cubicBezTo>
                  <a:lnTo>
                    <a:pt x="277336" y="147933"/>
                  </a:lnTo>
                  <a:cubicBezTo>
                    <a:pt x="289159" y="135540"/>
                    <a:pt x="294873" y="118622"/>
                    <a:pt x="293691" y="100130"/>
                  </a:cubicBezTo>
                  <a:cubicBezTo>
                    <a:pt x="292410" y="78884"/>
                    <a:pt x="281770" y="58032"/>
                    <a:pt x="265317" y="44556"/>
                  </a:cubicBezTo>
                  <a:cubicBezTo>
                    <a:pt x="250539" y="33442"/>
                    <a:pt x="231327" y="28524"/>
                    <a:pt x="212904" y="31179"/>
                  </a:cubicBezTo>
                  <a:cubicBezTo>
                    <a:pt x="196648" y="33540"/>
                    <a:pt x="182461" y="41507"/>
                    <a:pt x="173101" y="53999"/>
                  </a:cubicBezTo>
                  <a:cubicBezTo>
                    <a:pt x="154185" y="80360"/>
                    <a:pt x="158323" y="116064"/>
                    <a:pt x="182461" y="133474"/>
                  </a:cubicBezTo>
                  <a:cubicBezTo>
                    <a:pt x="193101" y="141343"/>
                    <a:pt x="206795" y="144491"/>
                    <a:pt x="219997" y="142228"/>
                  </a:cubicBezTo>
                  <a:cubicBezTo>
                    <a:pt x="232017" y="140163"/>
                    <a:pt x="242263" y="133868"/>
                    <a:pt x="248667" y="124425"/>
                  </a:cubicBezTo>
                  <a:cubicBezTo>
                    <a:pt x="248765" y="124327"/>
                    <a:pt x="248765" y="124130"/>
                    <a:pt x="248962" y="124032"/>
                  </a:cubicBezTo>
                  <a:cubicBezTo>
                    <a:pt x="254873" y="116064"/>
                    <a:pt x="257238" y="105245"/>
                    <a:pt x="255071" y="95310"/>
                  </a:cubicBezTo>
                  <a:cubicBezTo>
                    <a:pt x="253100" y="86261"/>
                    <a:pt x="247977" y="78884"/>
                    <a:pt x="240391" y="74556"/>
                  </a:cubicBezTo>
                  <a:lnTo>
                    <a:pt x="240292" y="74458"/>
                  </a:lnTo>
                  <a:cubicBezTo>
                    <a:pt x="232903" y="70130"/>
                    <a:pt x="223347" y="68655"/>
                    <a:pt x="215859" y="71015"/>
                  </a:cubicBezTo>
                  <a:cubicBezTo>
                    <a:pt x="210835" y="72589"/>
                    <a:pt x="207288" y="75638"/>
                    <a:pt x="205317" y="79966"/>
                  </a:cubicBezTo>
                  <a:lnTo>
                    <a:pt x="204923" y="80753"/>
                  </a:lnTo>
                  <a:cubicBezTo>
                    <a:pt x="202657" y="84687"/>
                    <a:pt x="202460" y="90491"/>
                    <a:pt x="204234" y="94032"/>
                  </a:cubicBezTo>
                  <a:cubicBezTo>
                    <a:pt x="205317" y="95999"/>
                    <a:pt x="206795" y="96982"/>
                    <a:pt x="208963" y="97278"/>
                  </a:cubicBezTo>
                  <a:cubicBezTo>
                    <a:pt x="214381" y="97966"/>
                    <a:pt x="218322" y="102786"/>
                    <a:pt x="217633" y="108196"/>
                  </a:cubicBezTo>
                  <a:cubicBezTo>
                    <a:pt x="217041" y="113507"/>
                    <a:pt x="212115" y="117441"/>
                    <a:pt x="206795" y="116851"/>
                  </a:cubicBezTo>
                  <a:cubicBezTo>
                    <a:pt x="197830" y="115769"/>
                    <a:pt x="190736" y="110950"/>
                    <a:pt x="186697" y="102884"/>
                  </a:cubicBezTo>
                  <a:cubicBezTo>
                    <a:pt x="181771" y="93441"/>
                    <a:pt x="182165" y="81146"/>
                    <a:pt x="187584" y="71409"/>
                  </a:cubicBezTo>
                  <a:cubicBezTo>
                    <a:pt x="191919" y="62261"/>
                    <a:pt x="199899" y="55474"/>
                    <a:pt x="210046" y="52327"/>
                  </a:cubicBezTo>
                  <a:cubicBezTo>
                    <a:pt x="222756" y="48196"/>
                    <a:pt x="238322" y="50360"/>
                    <a:pt x="250342" y="57540"/>
                  </a:cubicBezTo>
                  <a:cubicBezTo>
                    <a:pt x="262854" y="64720"/>
                    <a:pt x="271425" y="76720"/>
                    <a:pt x="274381" y="91278"/>
                  </a:cubicBezTo>
                  <a:cubicBezTo>
                    <a:pt x="277533" y="106622"/>
                    <a:pt x="273987" y="123245"/>
                    <a:pt x="264824" y="135540"/>
                  </a:cubicBezTo>
                  <a:cubicBezTo>
                    <a:pt x="255268" y="149310"/>
                    <a:pt x="240489" y="158556"/>
                    <a:pt x="223347" y="161409"/>
                  </a:cubicBezTo>
                  <a:cubicBezTo>
                    <a:pt x="204825" y="164556"/>
                    <a:pt x="185613" y="160130"/>
                    <a:pt x="170737" y="149212"/>
                  </a:cubicBezTo>
                  <a:cubicBezTo>
                    <a:pt x="137831" y="125507"/>
                    <a:pt x="131722" y="77507"/>
                    <a:pt x="157141" y="42294"/>
                  </a:cubicBezTo>
                  <a:lnTo>
                    <a:pt x="157239" y="42196"/>
                  </a:lnTo>
                  <a:cubicBezTo>
                    <a:pt x="169751" y="25573"/>
                    <a:pt x="188470" y="14753"/>
                    <a:pt x="210145" y="11606"/>
                  </a:cubicBezTo>
                  <a:close/>
                  <a:moveTo>
                    <a:pt x="420155" y="796"/>
                  </a:moveTo>
                  <a:lnTo>
                    <a:pt x="420353" y="796"/>
                  </a:lnTo>
                  <a:cubicBezTo>
                    <a:pt x="441239" y="-2253"/>
                    <a:pt x="463013" y="3550"/>
                    <a:pt x="480255" y="16533"/>
                  </a:cubicBezTo>
                  <a:cubicBezTo>
                    <a:pt x="495821" y="28335"/>
                    <a:pt x="505871" y="44859"/>
                    <a:pt x="508334" y="63055"/>
                  </a:cubicBezTo>
                  <a:cubicBezTo>
                    <a:pt x="511388" y="82430"/>
                    <a:pt x="506363" y="102298"/>
                    <a:pt x="494541" y="117641"/>
                  </a:cubicBezTo>
                  <a:cubicBezTo>
                    <a:pt x="483999" y="131116"/>
                    <a:pt x="469220" y="139476"/>
                    <a:pt x="452668" y="141345"/>
                  </a:cubicBezTo>
                  <a:cubicBezTo>
                    <a:pt x="437791" y="144000"/>
                    <a:pt x="422027" y="140263"/>
                    <a:pt x="409416" y="131017"/>
                  </a:cubicBezTo>
                  <a:cubicBezTo>
                    <a:pt x="396411" y="121575"/>
                    <a:pt x="387840" y="107216"/>
                    <a:pt x="385869" y="92069"/>
                  </a:cubicBezTo>
                  <a:cubicBezTo>
                    <a:pt x="383800" y="77611"/>
                    <a:pt x="387741" y="63055"/>
                    <a:pt x="396510" y="52137"/>
                  </a:cubicBezTo>
                  <a:cubicBezTo>
                    <a:pt x="404687" y="42105"/>
                    <a:pt x="416215" y="36007"/>
                    <a:pt x="429220" y="35122"/>
                  </a:cubicBezTo>
                  <a:cubicBezTo>
                    <a:pt x="441042" y="33942"/>
                    <a:pt x="453456" y="37974"/>
                    <a:pt x="462126" y="46039"/>
                  </a:cubicBezTo>
                  <a:cubicBezTo>
                    <a:pt x="470008" y="53121"/>
                    <a:pt x="474146" y="62563"/>
                    <a:pt x="474146" y="72792"/>
                  </a:cubicBezTo>
                  <a:cubicBezTo>
                    <a:pt x="474146" y="83119"/>
                    <a:pt x="468924" y="93348"/>
                    <a:pt x="460944" y="98856"/>
                  </a:cubicBezTo>
                  <a:cubicBezTo>
                    <a:pt x="454047" y="103577"/>
                    <a:pt x="445969" y="104462"/>
                    <a:pt x="437890" y="101609"/>
                  </a:cubicBezTo>
                  <a:cubicBezTo>
                    <a:pt x="432766" y="99642"/>
                    <a:pt x="430303" y="94036"/>
                    <a:pt x="432175" y="88922"/>
                  </a:cubicBezTo>
                  <a:cubicBezTo>
                    <a:pt x="434146" y="83807"/>
                    <a:pt x="439762" y="81250"/>
                    <a:pt x="444885" y="83119"/>
                  </a:cubicBezTo>
                  <a:cubicBezTo>
                    <a:pt x="446757" y="83807"/>
                    <a:pt x="448136" y="83611"/>
                    <a:pt x="449614" y="82627"/>
                  </a:cubicBezTo>
                  <a:cubicBezTo>
                    <a:pt x="452373" y="80758"/>
                    <a:pt x="454343" y="76431"/>
                    <a:pt x="454343" y="72595"/>
                  </a:cubicBezTo>
                  <a:cubicBezTo>
                    <a:pt x="454343" y="66694"/>
                    <a:pt x="451289" y="62759"/>
                    <a:pt x="448727" y="60399"/>
                  </a:cubicBezTo>
                  <a:cubicBezTo>
                    <a:pt x="443998" y="56268"/>
                    <a:pt x="437101" y="54006"/>
                    <a:pt x="430796" y="54694"/>
                  </a:cubicBezTo>
                  <a:lnTo>
                    <a:pt x="430599" y="54694"/>
                  </a:lnTo>
                  <a:cubicBezTo>
                    <a:pt x="420944" y="55285"/>
                    <a:pt x="415032" y="60399"/>
                    <a:pt x="411682" y="64530"/>
                  </a:cubicBezTo>
                  <a:cubicBezTo>
                    <a:pt x="406264" y="71218"/>
                    <a:pt x="403899" y="80267"/>
                    <a:pt x="405180" y="89315"/>
                  </a:cubicBezTo>
                  <a:lnTo>
                    <a:pt x="405180" y="89414"/>
                  </a:lnTo>
                  <a:cubicBezTo>
                    <a:pt x="406362" y="99347"/>
                    <a:pt x="412175" y="108691"/>
                    <a:pt x="420747" y="114986"/>
                  </a:cubicBezTo>
                  <a:cubicBezTo>
                    <a:pt x="429121" y="121182"/>
                    <a:pt x="439466" y="123641"/>
                    <a:pt x="449121" y="121772"/>
                  </a:cubicBezTo>
                  <a:cubicBezTo>
                    <a:pt x="449318" y="121772"/>
                    <a:pt x="449614" y="121674"/>
                    <a:pt x="449910" y="121674"/>
                  </a:cubicBezTo>
                  <a:cubicBezTo>
                    <a:pt x="464294" y="120198"/>
                    <a:pt x="473555" y="112133"/>
                    <a:pt x="478678" y="105445"/>
                  </a:cubicBezTo>
                  <a:cubicBezTo>
                    <a:pt x="487053" y="94528"/>
                    <a:pt x="490698" y="79676"/>
                    <a:pt x="488531" y="65808"/>
                  </a:cubicBezTo>
                  <a:lnTo>
                    <a:pt x="488531" y="65513"/>
                  </a:lnTo>
                  <a:cubicBezTo>
                    <a:pt x="486659" y="52432"/>
                    <a:pt x="479466" y="40531"/>
                    <a:pt x="468038" y="31975"/>
                  </a:cubicBezTo>
                  <a:cubicBezTo>
                    <a:pt x="455131" y="22237"/>
                    <a:pt x="438284" y="17812"/>
                    <a:pt x="422816" y="20074"/>
                  </a:cubicBezTo>
                  <a:cubicBezTo>
                    <a:pt x="405771" y="22828"/>
                    <a:pt x="390401" y="32761"/>
                    <a:pt x="380648" y="47613"/>
                  </a:cubicBezTo>
                  <a:cubicBezTo>
                    <a:pt x="371288" y="61776"/>
                    <a:pt x="368135" y="78791"/>
                    <a:pt x="371978" y="94430"/>
                  </a:cubicBezTo>
                  <a:cubicBezTo>
                    <a:pt x="378283" y="115084"/>
                    <a:pt x="383111" y="135345"/>
                    <a:pt x="372766" y="153934"/>
                  </a:cubicBezTo>
                  <a:cubicBezTo>
                    <a:pt x="368135" y="162884"/>
                    <a:pt x="354243" y="169572"/>
                    <a:pt x="350007" y="171343"/>
                  </a:cubicBezTo>
                  <a:cubicBezTo>
                    <a:pt x="349219" y="172031"/>
                    <a:pt x="347938" y="172326"/>
                    <a:pt x="346657" y="172326"/>
                  </a:cubicBezTo>
                  <a:cubicBezTo>
                    <a:pt x="342815" y="172326"/>
                    <a:pt x="339268" y="170064"/>
                    <a:pt x="337593" y="166523"/>
                  </a:cubicBezTo>
                  <a:cubicBezTo>
                    <a:pt x="335327" y="161507"/>
                    <a:pt x="337593" y="155803"/>
                    <a:pt x="342519" y="153541"/>
                  </a:cubicBezTo>
                  <a:cubicBezTo>
                    <a:pt x="348234" y="151082"/>
                    <a:pt x="354638" y="146852"/>
                    <a:pt x="355820" y="144984"/>
                  </a:cubicBezTo>
                  <a:cubicBezTo>
                    <a:pt x="355820" y="144885"/>
                    <a:pt x="355918" y="144885"/>
                    <a:pt x="355918" y="144787"/>
                  </a:cubicBezTo>
                  <a:cubicBezTo>
                    <a:pt x="362125" y="133771"/>
                    <a:pt x="359761" y="120493"/>
                    <a:pt x="353455" y="100036"/>
                  </a:cubicBezTo>
                  <a:cubicBezTo>
                    <a:pt x="353455" y="99937"/>
                    <a:pt x="353357" y="99642"/>
                    <a:pt x="353357" y="99544"/>
                  </a:cubicBezTo>
                  <a:cubicBezTo>
                    <a:pt x="348036" y="78398"/>
                    <a:pt x="352174" y="55580"/>
                    <a:pt x="364588" y="36794"/>
                  </a:cubicBezTo>
                  <a:cubicBezTo>
                    <a:pt x="377396" y="17418"/>
                    <a:pt x="397692" y="4336"/>
                    <a:pt x="420155" y="796"/>
                  </a:cubicBezTo>
                  <a:close/>
                </a:path>
              </a:pathLst>
            </a:custGeom>
            <a:solidFill>
              <a:schemeClr val="bg1"/>
            </a:solidFill>
            <a:ln w="9525">
              <a:noFill/>
              <a:round/>
            </a:ln>
          </p:spPr>
          <p:txBody>
            <a:bodyPr vert="horz" wrap="square" lIns="91435" tIns="45718" rIns="91435" bIns="45718"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05">
                <a:latin typeface="字魂160号-檀宋" panose="00000500000000000000" charset="-122"/>
                <a:ea typeface="字魂160号-檀宋" panose="00000500000000000000" charset="-122"/>
                <a:cs typeface="+mn-ea"/>
                <a:sym typeface="+mn-lt"/>
              </a:endParaRPr>
            </a:p>
          </p:txBody>
        </p:sp>
      </p:grpSp>
      <p:sp>
        <p:nvSpPr>
          <p:cNvPr id="58" name="文本框 57">
            <a:extLst>
              <a:ext uri="{FF2B5EF4-FFF2-40B4-BE49-F238E27FC236}">
                <a16:creationId xmlns:a16="http://schemas.microsoft.com/office/drawing/2014/main" xmlns="" id="{4AF76165-BC6E-43C5-8E32-CE9DF5725426}"/>
              </a:ext>
            </a:extLst>
          </p:cNvPr>
          <p:cNvSpPr txBox="1"/>
          <p:nvPr/>
        </p:nvSpPr>
        <p:spPr>
          <a:xfrm>
            <a:off x="1490993" y="4425910"/>
            <a:ext cx="1610016" cy="369332"/>
          </a:xfrm>
          <a:prstGeom prst="rect">
            <a:avLst/>
          </a:prstGeom>
          <a:noFill/>
        </p:spPr>
        <p:txBody>
          <a:bodyPr wrap="square">
            <a:spAutoFit/>
          </a:bodyPr>
          <a:lstStyle/>
          <a:p>
            <a:pPr algn="just"/>
            <a:r>
              <a:rPr lang="zh-CN" altLang="en-US" sz="1800" spc="300" dirty="0">
                <a:solidFill>
                  <a:srgbClr val="9E8B74"/>
                </a:solidFill>
                <a:latin typeface="微软雅黑" panose="020B0503020204020204" pitchFamily="34" charset="-122"/>
                <a:ea typeface="微软雅黑" panose="020B0503020204020204" pitchFamily="34" charset="-122"/>
                <a:cs typeface="+mn-ea"/>
                <a:sym typeface="+mn-lt"/>
              </a:rPr>
              <a:t>神农本草经</a:t>
            </a:r>
            <a:endParaRPr lang="zh-CN" altLang="en-US" dirty="0"/>
          </a:p>
        </p:txBody>
      </p:sp>
      <p:sp>
        <p:nvSpPr>
          <p:cNvPr id="59" name="Rectangle 49">
            <a:extLst>
              <a:ext uri="{FF2B5EF4-FFF2-40B4-BE49-F238E27FC236}">
                <a16:creationId xmlns:a16="http://schemas.microsoft.com/office/drawing/2014/main" xmlns="" id="{8D52336D-E472-4AFD-8758-C3B1941F938E}"/>
              </a:ext>
            </a:extLst>
          </p:cNvPr>
          <p:cNvSpPr/>
          <p:nvPr/>
        </p:nvSpPr>
        <p:spPr>
          <a:xfrm>
            <a:off x="2958335" y="5873013"/>
            <a:ext cx="4191085" cy="381258"/>
          </a:xfrm>
          <a:prstGeom prst="rect">
            <a:avLst/>
          </a:prstGeom>
        </p:spPr>
        <p:txBody>
          <a:bodyPr wrap="square">
            <a:spAutoFit/>
          </a:bodyPr>
          <a:lstStyle/>
          <a:p>
            <a:pPr algn="r">
              <a:lnSpc>
                <a:spcPct val="13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cs typeface="字魂160号-檀宋" panose="00000500000000000000" charset="-122"/>
                <a:sym typeface="+mn-lt"/>
              </a:rPr>
              <a:t>神农尝百草，日遇七十二喜，得茶而解之</a:t>
            </a:r>
            <a:endParaRPr lang="en-US" altLang="zh-CN" sz="1600" b="1" dirty="0">
              <a:solidFill>
                <a:schemeClr val="bg1">
                  <a:lumMod val="50000"/>
                </a:schemeClr>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26">
            <a:extLst>
              <a:ext uri="{FF2B5EF4-FFF2-40B4-BE49-F238E27FC236}">
                <a16:creationId xmlns:a16="http://schemas.microsoft.com/office/drawing/2014/main" xmlns="" id="{CD3AB294-4123-460C-AE98-C1B403C4EF96}"/>
              </a:ext>
            </a:extLst>
          </p:cNvPr>
          <p:cNvSpPr/>
          <p:nvPr/>
        </p:nvSpPr>
        <p:spPr>
          <a:xfrm>
            <a:off x="6042812" y="2913946"/>
            <a:ext cx="6520067" cy="6520067"/>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5" name="矩形 4"/>
          <p:cNvSpPr/>
          <p:nvPr/>
        </p:nvSpPr>
        <p:spPr>
          <a:xfrm>
            <a:off x="1090294" y="433859"/>
            <a:ext cx="4843216"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The earliest record</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2" name="文本框 21">
            <a:extLst>
              <a:ext uri="{FF2B5EF4-FFF2-40B4-BE49-F238E27FC236}">
                <a16:creationId xmlns:a16="http://schemas.microsoft.com/office/drawing/2014/main" xmlns="" id="{863752FC-7732-4FFC-8E1F-8B3CC5D7A409}"/>
              </a:ext>
            </a:extLst>
          </p:cNvPr>
          <p:cNvSpPr txBox="1"/>
          <p:nvPr/>
        </p:nvSpPr>
        <p:spPr>
          <a:xfrm>
            <a:off x="842328" y="1609742"/>
            <a:ext cx="5758498" cy="1938992"/>
          </a:xfrm>
          <a:prstGeom prst="rect">
            <a:avLst/>
          </a:prstGeom>
          <a:noFill/>
        </p:spPr>
        <p:txBody>
          <a:bodyPr wrap="square">
            <a:spAutoFit/>
          </a:bodyPr>
          <a:lstStyle/>
          <a:p>
            <a:pPr>
              <a:lnSpc>
                <a:spcPct val="150000"/>
              </a:lnSpc>
            </a:pPr>
            <a:r>
              <a:rPr lang="en-US" altLang="zh-CN" sz="3200" b="0" i="0" dirty="0" smtClean="0">
                <a:solidFill>
                  <a:srgbClr val="BCC46F"/>
                </a:solidFill>
                <a:effectLst/>
                <a:latin typeface="微软雅黑" panose="020B0503020204020204" pitchFamily="34" charset="-122"/>
                <a:ea typeface="微软雅黑" panose="020B0503020204020204" pitchFamily="34" charset="-122"/>
              </a:rPr>
              <a:t>Tea </a:t>
            </a:r>
            <a:r>
              <a:rPr lang="en-US" altLang="zh-CN" b="0" i="0" dirty="0" smtClean="0">
                <a:solidFill>
                  <a:srgbClr val="555555"/>
                </a:solidFill>
                <a:effectLst/>
                <a:latin typeface="微软雅黑" panose="020B0503020204020204" pitchFamily="34" charset="-122"/>
                <a:ea typeface="微软雅黑" panose="020B0503020204020204" pitchFamily="34" charset="-122"/>
              </a:rPr>
              <a:t>tastes </a:t>
            </a:r>
            <a:r>
              <a:rPr lang="en-US" altLang="zh-CN" b="1" i="0" dirty="0" smtClean="0">
                <a:solidFill>
                  <a:srgbClr val="555555"/>
                </a:solidFill>
                <a:effectLst/>
                <a:latin typeface="微软雅黑" panose="020B0503020204020204" pitchFamily="34" charset="-122"/>
                <a:ea typeface="微软雅黑" panose="020B0503020204020204" pitchFamily="34" charset="-122"/>
              </a:rPr>
              <a:t>bitter.</a:t>
            </a:r>
            <a:endParaRPr lang="en-US" altLang="zh-CN" b="1" i="0" dirty="0">
              <a:solidFill>
                <a:srgbClr val="555555"/>
              </a:solidFill>
              <a:effectLst/>
              <a:latin typeface="微软雅黑" panose="020B0503020204020204" pitchFamily="34" charset="-122"/>
              <a:ea typeface="微软雅黑" panose="020B0503020204020204" pitchFamily="34" charset="-122"/>
            </a:endParaRPr>
          </a:p>
          <a:p>
            <a:pPr>
              <a:lnSpc>
                <a:spcPct val="200000"/>
              </a:lnSpc>
            </a:pPr>
            <a:r>
              <a:rPr lang="en-US" altLang="zh-CN" b="0" i="0" dirty="0">
                <a:solidFill>
                  <a:srgbClr val="555555"/>
                </a:solidFill>
                <a:effectLst/>
                <a:latin typeface="微软雅黑" panose="020B0503020204020204" pitchFamily="34" charset="-122"/>
                <a:ea typeface="微软雅黑" panose="020B0503020204020204" pitchFamily="34" charset="-122"/>
              </a:rPr>
              <a:t>Drinking </a:t>
            </a:r>
            <a:r>
              <a:rPr lang="en-US" altLang="zh-CN" b="0" i="0" dirty="0" smtClean="0">
                <a:solidFill>
                  <a:srgbClr val="555555"/>
                </a:solidFill>
                <a:effectLst/>
                <a:latin typeface="微软雅黑" panose="020B0503020204020204" pitchFamily="34" charset="-122"/>
                <a:ea typeface="微软雅黑" panose="020B0503020204020204" pitchFamily="34" charset="-122"/>
              </a:rPr>
              <a:t>it, one </a:t>
            </a:r>
            <a:r>
              <a:rPr lang="en-US" altLang="zh-CN" b="0" i="0" dirty="0">
                <a:solidFill>
                  <a:srgbClr val="555555"/>
                </a:solidFill>
                <a:effectLst/>
                <a:latin typeface="微软雅黑" panose="020B0503020204020204" pitchFamily="34" charset="-122"/>
                <a:ea typeface="微软雅黑" panose="020B0503020204020204" pitchFamily="34" charset="-122"/>
              </a:rPr>
              <a:t>can </a:t>
            </a:r>
            <a:r>
              <a:rPr lang="en-US" altLang="zh-CN" b="1" i="0" dirty="0">
                <a:solidFill>
                  <a:srgbClr val="555555"/>
                </a:solidFill>
                <a:effectLst/>
                <a:latin typeface="微软雅黑" panose="020B0503020204020204" pitchFamily="34" charset="-122"/>
                <a:ea typeface="微软雅黑" panose="020B0503020204020204" pitchFamily="34" charset="-122"/>
              </a:rPr>
              <a:t>think quicker</a:t>
            </a:r>
            <a:r>
              <a:rPr lang="en-US" altLang="zh-CN" b="0" i="0" dirty="0">
                <a:solidFill>
                  <a:srgbClr val="555555"/>
                </a:solidFill>
                <a:effectLst/>
                <a:latin typeface="微软雅黑" panose="020B0503020204020204" pitchFamily="34" charset="-122"/>
                <a:ea typeface="微软雅黑" panose="020B0503020204020204" pitchFamily="34" charset="-122"/>
              </a:rPr>
              <a:t>, </a:t>
            </a:r>
            <a:r>
              <a:rPr lang="en-US" altLang="zh-CN" b="1" i="0" dirty="0">
                <a:solidFill>
                  <a:srgbClr val="555555"/>
                </a:solidFill>
                <a:effectLst/>
                <a:latin typeface="微软雅黑" panose="020B0503020204020204" pitchFamily="34" charset="-122"/>
                <a:ea typeface="微软雅黑" panose="020B0503020204020204" pitchFamily="34" charset="-122"/>
              </a:rPr>
              <a:t>sleep less</a:t>
            </a:r>
            <a:r>
              <a:rPr lang="en-US" altLang="zh-CN" b="0" i="0" dirty="0">
                <a:solidFill>
                  <a:srgbClr val="555555"/>
                </a:solidFill>
                <a:effectLst/>
                <a:latin typeface="微软雅黑" panose="020B0503020204020204" pitchFamily="34" charset="-122"/>
                <a:ea typeface="微软雅黑" panose="020B0503020204020204" pitchFamily="34" charset="-122"/>
              </a:rPr>
              <a:t>, </a:t>
            </a:r>
            <a:r>
              <a:rPr lang="en-US" altLang="zh-CN" b="1" i="0" dirty="0">
                <a:solidFill>
                  <a:srgbClr val="555555"/>
                </a:solidFill>
                <a:effectLst/>
                <a:latin typeface="微软雅黑" panose="020B0503020204020204" pitchFamily="34" charset="-122"/>
                <a:ea typeface="微软雅黑" panose="020B0503020204020204" pitchFamily="34" charset="-122"/>
              </a:rPr>
              <a:t>move more nimbly</a:t>
            </a:r>
            <a:r>
              <a:rPr lang="en-US" altLang="zh-CN" b="0" i="0" dirty="0">
                <a:solidFill>
                  <a:srgbClr val="555555"/>
                </a:solidFill>
                <a:effectLst/>
                <a:latin typeface="微软雅黑" panose="020B0503020204020204" pitchFamily="34" charset="-122"/>
                <a:ea typeface="微软雅黑" panose="020B0503020204020204" pitchFamily="34" charset="-122"/>
              </a:rPr>
              <a:t>, </a:t>
            </a:r>
            <a:r>
              <a:rPr lang="en-US" altLang="zh-CN" b="0" i="0" dirty="0" smtClean="0">
                <a:solidFill>
                  <a:srgbClr val="555555"/>
                </a:solidFill>
                <a:effectLst/>
                <a:latin typeface="微软雅黑" panose="020B0503020204020204" pitchFamily="34" charset="-122"/>
                <a:ea typeface="微软雅黑" panose="020B0503020204020204" pitchFamily="34" charset="-122"/>
              </a:rPr>
              <a:t>and </a:t>
            </a:r>
            <a:r>
              <a:rPr lang="en-US" altLang="zh-CN" b="1" i="0" dirty="0">
                <a:solidFill>
                  <a:srgbClr val="555555"/>
                </a:solidFill>
                <a:effectLst/>
                <a:latin typeface="微软雅黑" panose="020B0503020204020204" pitchFamily="34" charset="-122"/>
                <a:ea typeface="微软雅黑" panose="020B0503020204020204" pitchFamily="34" charset="-122"/>
              </a:rPr>
              <a:t>see more </a:t>
            </a:r>
            <a:r>
              <a:rPr lang="en-US" altLang="zh-CN" b="1" i="0" dirty="0" smtClean="0">
                <a:solidFill>
                  <a:srgbClr val="555555"/>
                </a:solidFill>
                <a:effectLst/>
                <a:latin typeface="微软雅黑" panose="020B0503020204020204" pitchFamily="34" charset="-122"/>
                <a:ea typeface="微软雅黑" panose="020B0503020204020204" pitchFamily="34" charset="-122"/>
              </a:rPr>
              <a:t>clearly.</a:t>
            </a:r>
            <a:endParaRPr lang="zh-CN" altLang="en-US" b="1"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xmlns="" id="{40A70AD7-CF41-46A0-8ECC-A23E59627E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4042" y="2186607"/>
            <a:ext cx="4536661" cy="4536661"/>
          </a:xfrm>
          <a:prstGeom prst="rect">
            <a:avLst/>
          </a:prstGeom>
        </p:spPr>
      </p:pic>
    </p:spTree>
    <p:custDataLst>
      <p:tags r:id="rId1"/>
    </p:custDataLst>
    <p:extLst>
      <p:ext uri="{BB962C8B-B14F-4D97-AF65-F5344CB8AC3E}">
        <p14:creationId xmlns:p14="http://schemas.microsoft.com/office/powerpoint/2010/main" val="470643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椭圆 24">
            <a:extLst>
              <a:ext uri="{FF2B5EF4-FFF2-40B4-BE49-F238E27FC236}">
                <a16:creationId xmlns:a16="http://schemas.microsoft.com/office/drawing/2014/main" xmlns="" id="{BCB5FF89-2C80-4D3F-A693-CF59D71641F0}"/>
              </a:ext>
            </a:extLst>
          </p:cNvPr>
          <p:cNvSpPr/>
          <p:nvPr/>
        </p:nvSpPr>
        <p:spPr>
          <a:xfrm>
            <a:off x="8653670" y="3328517"/>
            <a:ext cx="5304495" cy="530449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1" name="矩形 20">
            <a:extLst>
              <a:ext uri="{FF2B5EF4-FFF2-40B4-BE49-F238E27FC236}">
                <a16:creationId xmlns:a16="http://schemas.microsoft.com/office/drawing/2014/main" xmlns="" id="{E3FE1B89-494F-4B76-8244-B55607DF17B1}"/>
              </a:ext>
            </a:extLst>
          </p:cNvPr>
          <p:cNvSpPr/>
          <p:nvPr/>
        </p:nvSpPr>
        <p:spPr>
          <a:xfrm>
            <a:off x="918627" y="1323988"/>
            <a:ext cx="10585087" cy="3170099"/>
          </a:xfrm>
          <a:prstGeom prst="rect">
            <a:avLst/>
          </a:prstGeom>
        </p:spPr>
        <p:txBody>
          <a:bodyPr wrap="square">
            <a:spAutoFit/>
          </a:bodyPr>
          <a:lstStyle/>
          <a:p>
            <a:pPr>
              <a:lnSpc>
                <a:spcPct val="200000"/>
              </a:lnSpc>
            </a:pPr>
            <a:r>
              <a:rPr lang="en-US" altLang="zh-CN" sz="2000" b="0" i="0" dirty="0">
                <a:solidFill>
                  <a:srgbClr val="555555"/>
                </a:solidFill>
                <a:effectLst/>
                <a:latin typeface="微软雅黑" panose="020B0503020204020204" pitchFamily="34" charset="-122"/>
                <a:ea typeface="微软雅黑" panose="020B0503020204020204" pitchFamily="34" charset="-122"/>
              </a:rPr>
              <a:t>There was a record dating back to </a:t>
            </a:r>
            <a:r>
              <a:rPr lang="en-US" altLang="zh-CN" sz="2000" b="1" dirty="0">
                <a:solidFill>
                  <a:srgbClr val="BCC46F"/>
                </a:solidFill>
                <a:latin typeface="微软雅黑" panose="020B0503020204020204" pitchFamily="34" charset="-122"/>
                <a:ea typeface="微软雅黑" panose="020B0503020204020204" pitchFamily="34" charset="-122"/>
              </a:rPr>
              <a:t>Zhou</a:t>
            </a:r>
            <a:r>
              <a:rPr lang="en-US" altLang="zh-CN" sz="2000" b="0" i="0" dirty="0">
                <a:solidFill>
                  <a:srgbClr val="555555"/>
                </a:solidFill>
                <a:effectLst/>
                <a:latin typeface="微软雅黑" panose="020B0503020204020204" pitchFamily="34" charset="-122"/>
                <a:ea typeface="微软雅黑" panose="020B0503020204020204" pitchFamily="34" charset="-122"/>
              </a:rPr>
              <a:t> Dynasty </a:t>
            </a:r>
            <a:r>
              <a:rPr lang="en-US" altLang="zh-CN" sz="1600" b="0" i="0" dirty="0">
                <a:solidFill>
                  <a:srgbClr val="555555"/>
                </a:solidFill>
                <a:effectLst/>
                <a:latin typeface="微软雅黑" panose="020B0503020204020204" pitchFamily="34" charset="-122"/>
                <a:ea typeface="微软雅黑" panose="020B0503020204020204" pitchFamily="34" charset="-122"/>
              </a:rPr>
              <a:t>(1046-256 BC) </a:t>
            </a:r>
            <a:r>
              <a:rPr lang="en-US" altLang="zh-CN" sz="2000" b="0" i="0" dirty="0">
                <a:solidFill>
                  <a:srgbClr val="555555"/>
                </a:solidFill>
                <a:effectLst/>
                <a:latin typeface="微软雅黑" panose="020B0503020204020204" pitchFamily="34" charset="-122"/>
                <a:ea typeface="微软雅黑" panose="020B0503020204020204" pitchFamily="34" charset="-122"/>
              </a:rPr>
              <a:t>about the usage of tea in a Chinese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dictionary</a:t>
            </a:r>
            <a:r>
              <a:rPr lang="zh-CN" altLang="en-US" sz="2000" b="0" i="0" dirty="0" smtClean="0">
                <a:solidFill>
                  <a:srgbClr val="555555"/>
                </a:solidFill>
                <a:effectLst/>
                <a:latin typeface="微软雅黑" panose="020B0503020204020204" pitchFamily="34" charset="-122"/>
                <a:ea typeface="微软雅黑" panose="020B0503020204020204" pitchFamily="34" charset="-122"/>
              </a:rPr>
              <a:t> </a:t>
            </a:r>
            <a:r>
              <a:rPr lang="en-US" altLang="zh-CN" sz="2000" b="0" i="1" dirty="0" smtClean="0">
                <a:solidFill>
                  <a:srgbClr val="555555"/>
                </a:solidFill>
                <a:effectLst/>
                <a:latin typeface="微软雅黑" panose="020B0503020204020204" pitchFamily="34" charset="-122"/>
                <a:ea typeface="微软雅黑" panose="020B0503020204020204" pitchFamily="34" charset="-122"/>
              </a:rPr>
              <a:t>The </a:t>
            </a:r>
            <a:r>
              <a:rPr lang="en-US" altLang="zh-CN" sz="2000" b="0" i="1" dirty="0" err="1" smtClean="0">
                <a:solidFill>
                  <a:srgbClr val="555555"/>
                </a:solidFill>
                <a:effectLst/>
                <a:latin typeface="微软雅黑" panose="020B0503020204020204" pitchFamily="34" charset="-122"/>
                <a:ea typeface="微软雅黑" panose="020B0503020204020204" pitchFamily="34" charset="-122"/>
              </a:rPr>
              <a:t>Erya</a:t>
            </a:r>
            <a:r>
              <a:rPr lang="en-US" altLang="zh-CN" sz="2000" i="1" dirty="0">
                <a:solidFill>
                  <a:srgbClr val="555555"/>
                </a:solidFill>
                <a:latin typeface="微软雅黑" panose="020B0503020204020204" pitchFamily="34" charset="-122"/>
                <a:ea typeface="微软雅黑" panose="020B0503020204020204" pitchFamily="34" charset="-122"/>
              </a:rPr>
              <a:t>.</a:t>
            </a:r>
            <a:endParaRPr lang="en-US" altLang="zh-CN" sz="2000" b="0" i="0" dirty="0">
              <a:solidFill>
                <a:srgbClr val="555555"/>
              </a:solidFill>
              <a:effectLst/>
              <a:latin typeface="微软雅黑" panose="020B0503020204020204" pitchFamily="34" charset="-122"/>
              <a:ea typeface="微软雅黑" panose="020B0503020204020204" pitchFamily="34" charset="-122"/>
            </a:endParaRPr>
          </a:p>
          <a:p>
            <a:pPr>
              <a:lnSpc>
                <a:spcPct val="200000"/>
              </a:lnSpc>
            </a:pPr>
            <a:r>
              <a:rPr lang="en-US" altLang="zh-CN" sz="2000" b="0" i="0" dirty="0">
                <a:solidFill>
                  <a:srgbClr val="555555"/>
                </a:solidFill>
                <a:effectLst/>
                <a:latin typeface="微软雅黑" panose="020B0503020204020204" pitchFamily="34" charset="-122"/>
                <a:ea typeface="微软雅黑" panose="020B0503020204020204" pitchFamily="34" charset="-122"/>
              </a:rPr>
              <a:t>China was the </a:t>
            </a:r>
            <a:r>
              <a:rPr lang="en-US" altLang="zh-CN" sz="2000" b="1" i="0" dirty="0">
                <a:solidFill>
                  <a:srgbClr val="555555"/>
                </a:solidFill>
                <a:effectLst/>
                <a:latin typeface="微软雅黑" panose="020B0503020204020204" pitchFamily="34" charset="-122"/>
                <a:ea typeface="微软雅黑" panose="020B0503020204020204" pitchFamily="34" charset="-122"/>
              </a:rPr>
              <a:t>first country </a:t>
            </a:r>
            <a:r>
              <a:rPr lang="en-US" altLang="zh-CN" sz="2000" b="0" i="0" dirty="0">
                <a:solidFill>
                  <a:srgbClr val="555555"/>
                </a:solidFill>
                <a:effectLst/>
                <a:latin typeface="微软雅黑" panose="020B0503020204020204" pitchFamily="34" charset="-122"/>
                <a:ea typeface="微软雅黑" panose="020B0503020204020204" pitchFamily="34" charset="-122"/>
              </a:rPr>
              <a:t>to discover the tea in the world. </a:t>
            </a:r>
          </a:p>
          <a:p>
            <a:pPr>
              <a:lnSpc>
                <a:spcPct val="200000"/>
              </a:lnSpc>
            </a:pPr>
            <a:r>
              <a:rPr lang="en-US" altLang="zh-CN" sz="2000" b="0" i="0" dirty="0">
                <a:solidFill>
                  <a:srgbClr val="555555"/>
                </a:solidFill>
                <a:effectLst/>
                <a:latin typeface="微软雅黑" panose="020B0503020204020204" pitchFamily="34" charset="-122"/>
                <a:ea typeface="微软雅黑" panose="020B0503020204020204" pitchFamily="34" charset="-122"/>
              </a:rPr>
              <a:t>Tea was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used </a:t>
            </a:r>
            <a:r>
              <a:rPr lang="en-US" altLang="zh-CN" sz="2000" b="0" i="0" dirty="0">
                <a:solidFill>
                  <a:srgbClr val="555555"/>
                </a:solidFill>
                <a:effectLst/>
                <a:latin typeface="微软雅黑" panose="020B0503020204020204" pitchFamily="34" charset="-122"/>
                <a:ea typeface="微软雅黑" panose="020B0503020204020204" pitchFamily="34" charset="-122"/>
              </a:rPr>
              <a:t>as a medicine to make people stay awake at the beginning. </a:t>
            </a:r>
          </a:p>
          <a:p>
            <a:pPr>
              <a:lnSpc>
                <a:spcPct val="200000"/>
              </a:lnSpc>
            </a:pPr>
            <a:r>
              <a:rPr lang="en-US" altLang="zh-CN" sz="2000" b="0" i="0" dirty="0">
                <a:solidFill>
                  <a:srgbClr val="555555"/>
                </a:solidFill>
                <a:effectLst/>
                <a:latin typeface="微软雅黑" panose="020B0503020204020204" pitchFamily="34" charset="-122"/>
                <a:ea typeface="微软雅黑" panose="020B0503020204020204" pitchFamily="34" charset="-122"/>
              </a:rPr>
              <a:t>Tea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was </a:t>
            </a:r>
            <a:r>
              <a:rPr lang="en-US" altLang="zh-CN" sz="2000" b="0" i="0" dirty="0">
                <a:solidFill>
                  <a:srgbClr val="555555"/>
                </a:solidFill>
                <a:effectLst/>
                <a:latin typeface="微软雅黑" panose="020B0503020204020204" pitchFamily="34" charset="-122"/>
                <a:ea typeface="微软雅黑" panose="020B0503020204020204" pitchFamily="34" charset="-122"/>
              </a:rPr>
              <a:t>used as a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plant of medicine function </a:t>
            </a:r>
            <a:r>
              <a:rPr lang="en-US" altLang="zh-CN" sz="2000" b="0" i="0" dirty="0">
                <a:solidFill>
                  <a:srgbClr val="555555"/>
                </a:solidFill>
                <a:effectLst/>
                <a:latin typeface="微软雅黑" panose="020B0503020204020204" pitchFamily="34" charset="-122"/>
                <a:ea typeface="微软雅黑" panose="020B0503020204020204" pitchFamily="34" charset="-122"/>
              </a:rPr>
              <a:t>in </a:t>
            </a:r>
            <a:r>
              <a:rPr lang="en-US" altLang="zh-CN" sz="2000" b="1" dirty="0">
                <a:solidFill>
                  <a:srgbClr val="BCC46F"/>
                </a:solidFill>
                <a:latin typeface="微软雅黑" panose="020B0503020204020204" pitchFamily="34" charset="-122"/>
                <a:ea typeface="微软雅黑" panose="020B0503020204020204" pitchFamily="34" charset="-122"/>
              </a:rPr>
              <a:t>Han</a:t>
            </a:r>
            <a:r>
              <a:rPr lang="en-US" altLang="zh-CN" sz="2000" b="0" i="0" dirty="0">
                <a:solidFill>
                  <a:srgbClr val="555555"/>
                </a:solidFill>
                <a:effectLst/>
                <a:latin typeface="微软雅黑" panose="020B0503020204020204" pitchFamily="34" charset="-122"/>
                <a:ea typeface="微软雅黑" panose="020B0503020204020204" pitchFamily="34" charset="-122"/>
              </a:rPr>
              <a:t> Dynasty </a:t>
            </a:r>
            <a:r>
              <a:rPr lang="en-US" altLang="zh-CN" sz="1600" b="0" i="0" dirty="0">
                <a:solidFill>
                  <a:srgbClr val="555555"/>
                </a:solidFill>
                <a:effectLst/>
                <a:latin typeface="微软雅黑" panose="020B0503020204020204" pitchFamily="34" charset="-122"/>
                <a:ea typeface="微软雅黑" panose="020B0503020204020204" pitchFamily="34" charset="-122"/>
              </a:rPr>
              <a:t>(206B.C.-220A.D.)</a:t>
            </a:r>
            <a:endParaRPr lang="en-US" altLang="zh-CN" sz="1000" dirty="0">
              <a:solidFill>
                <a:schemeClr val="bg1">
                  <a:lumMod val="50000"/>
                </a:schemeClr>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24" name="椭圆 23">
            <a:extLst>
              <a:ext uri="{FF2B5EF4-FFF2-40B4-BE49-F238E27FC236}">
                <a16:creationId xmlns:a16="http://schemas.microsoft.com/office/drawing/2014/main" xmlns="" id="{799577A1-1083-4B59-9520-36E665EC6F3A}"/>
              </a:ext>
            </a:extLst>
          </p:cNvPr>
          <p:cNvSpPr/>
          <p:nvPr/>
        </p:nvSpPr>
        <p:spPr>
          <a:xfrm>
            <a:off x="7886028" y="5801724"/>
            <a:ext cx="3789136" cy="3789136"/>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9" name="矩形 8">
            <a:extLst>
              <a:ext uri="{FF2B5EF4-FFF2-40B4-BE49-F238E27FC236}">
                <a16:creationId xmlns:a16="http://schemas.microsoft.com/office/drawing/2014/main" xmlns="" id="{22B25E49-9DA3-4FEF-B76C-7DB65D895D70}"/>
              </a:ext>
            </a:extLst>
          </p:cNvPr>
          <p:cNvSpPr/>
          <p:nvPr/>
        </p:nvSpPr>
        <p:spPr>
          <a:xfrm>
            <a:off x="1090293" y="433859"/>
            <a:ext cx="5721323"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History of Chinese Tea Culture</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Tree>
    <p:custDataLst>
      <p:tags r:id="rId1"/>
    </p:custDataLst>
    <p:extLst>
      <p:ext uri="{BB962C8B-B14F-4D97-AF65-F5344CB8AC3E}">
        <p14:creationId xmlns:p14="http://schemas.microsoft.com/office/powerpoint/2010/main" val="583476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椭圆 24">
            <a:extLst>
              <a:ext uri="{FF2B5EF4-FFF2-40B4-BE49-F238E27FC236}">
                <a16:creationId xmlns:a16="http://schemas.microsoft.com/office/drawing/2014/main" xmlns="" id="{BCB5FF89-2C80-4D3F-A693-CF59D71641F0}"/>
              </a:ext>
            </a:extLst>
          </p:cNvPr>
          <p:cNvSpPr/>
          <p:nvPr/>
        </p:nvSpPr>
        <p:spPr>
          <a:xfrm>
            <a:off x="8653670" y="3328517"/>
            <a:ext cx="5304495" cy="530449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5" name="矩形 4"/>
          <p:cNvSpPr/>
          <p:nvPr/>
        </p:nvSpPr>
        <p:spPr>
          <a:xfrm>
            <a:off x="1090293" y="433859"/>
            <a:ext cx="5721323"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History of Chinese Tea Culture</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1" name="矩形 20">
            <a:extLst>
              <a:ext uri="{FF2B5EF4-FFF2-40B4-BE49-F238E27FC236}">
                <a16:creationId xmlns:a16="http://schemas.microsoft.com/office/drawing/2014/main" xmlns="" id="{E3FE1B89-494F-4B76-8244-B55607DF17B1}"/>
              </a:ext>
            </a:extLst>
          </p:cNvPr>
          <p:cNvSpPr/>
          <p:nvPr/>
        </p:nvSpPr>
        <p:spPr>
          <a:xfrm>
            <a:off x="1090077" y="1095388"/>
            <a:ext cx="10585087" cy="4524315"/>
          </a:xfrm>
          <a:prstGeom prst="rect">
            <a:avLst/>
          </a:prstGeom>
        </p:spPr>
        <p:txBody>
          <a:bodyPr wrap="square">
            <a:spAutoFit/>
          </a:bodyPr>
          <a:lstStyle/>
          <a:p>
            <a:pPr>
              <a:lnSpc>
                <a:spcPct val="200000"/>
              </a:lnSpc>
            </a:pPr>
            <a:r>
              <a:rPr lang="en-US" altLang="zh-CN" sz="2400" b="1" i="0" dirty="0">
                <a:solidFill>
                  <a:srgbClr val="BCC46F"/>
                </a:solidFill>
                <a:effectLst/>
                <a:latin typeface="微软雅黑" panose="020B0503020204020204" pitchFamily="34" charset="-122"/>
                <a:ea typeface="微软雅黑" panose="020B0503020204020204" pitchFamily="34" charset="-122"/>
              </a:rPr>
              <a:t>Drinking tea </a:t>
            </a:r>
            <a:r>
              <a:rPr lang="en-US" altLang="zh-CN" sz="2000" b="0" i="0" dirty="0">
                <a:solidFill>
                  <a:srgbClr val="555555"/>
                </a:solidFill>
                <a:effectLst/>
                <a:latin typeface="微软雅黑" panose="020B0503020204020204" pitchFamily="34" charset="-122"/>
                <a:ea typeface="微软雅黑" panose="020B0503020204020204" pitchFamily="34" charset="-122"/>
              </a:rPr>
              <a:t>started to become popular in the </a:t>
            </a:r>
            <a:r>
              <a:rPr lang="en-US" altLang="zh-CN" sz="2000" b="1" i="0" dirty="0">
                <a:solidFill>
                  <a:srgbClr val="BCC46F"/>
                </a:solidFill>
                <a:effectLst/>
                <a:latin typeface="微软雅黑" panose="020B0503020204020204" pitchFamily="34" charset="-122"/>
                <a:ea typeface="微软雅黑" panose="020B0503020204020204" pitchFamily="34" charset="-122"/>
              </a:rPr>
              <a:t>Tang</a:t>
            </a:r>
            <a:r>
              <a:rPr lang="en-US" altLang="zh-CN" sz="2000" b="0" i="0" dirty="0">
                <a:solidFill>
                  <a:srgbClr val="555555"/>
                </a:solidFill>
                <a:effectLst/>
                <a:latin typeface="微软雅黑" panose="020B0503020204020204" pitchFamily="34" charset="-122"/>
                <a:ea typeface="微软雅黑" panose="020B0503020204020204" pitchFamily="34" charset="-122"/>
              </a:rPr>
              <a:t> </a:t>
            </a:r>
            <a:r>
              <a:rPr lang="en-US" altLang="zh-CN" sz="1600" b="0" i="0" dirty="0">
                <a:solidFill>
                  <a:srgbClr val="555555"/>
                </a:solidFill>
                <a:effectLst/>
                <a:latin typeface="微软雅黑" panose="020B0503020204020204" pitchFamily="34" charset="-122"/>
                <a:ea typeface="微软雅黑" panose="020B0503020204020204" pitchFamily="34" charset="-122"/>
              </a:rPr>
              <a:t>(618-907) </a:t>
            </a:r>
            <a:r>
              <a:rPr lang="en-US" altLang="zh-CN" sz="2000" b="0" i="0" dirty="0">
                <a:solidFill>
                  <a:srgbClr val="555555"/>
                </a:solidFill>
                <a:effectLst/>
                <a:latin typeface="微软雅黑" panose="020B0503020204020204" pitchFamily="34" charset="-122"/>
                <a:ea typeface="微软雅黑" panose="020B0503020204020204" pitchFamily="34" charset="-122"/>
              </a:rPr>
              <a:t>and</a:t>
            </a:r>
            <a:r>
              <a:rPr lang="en-US" altLang="zh-CN" sz="2000" b="1" i="0" dirty="0">
                <a:solidFill>
                  <a:srgbClr val="555555"/>
                </a:solidFill>
                <a:effectLst/>
                <a:latin typeface="微软雅黑" panose="020B0503020204020204" pitchFamily="34" charset="-122"/>
                <a:ea typeface="微软雅黑" panose="020B0503020204020204" pitchFamily="34" charset="-122"/>
              </a:rPr>
              <a:t> </a:t>
            </a:r>
            <a:r>
              <a:rPr lang="en-US" altLang="zh-CN" sz="2000" b="1" i="0" dirty="0">
                <a:solidFill>
                  <a:srgbClr val="BCC46F"/>
                </a:solidFill>
                <a:effectLst/>
                <a:latin typeface="微软雅黑" panose="020B0503020204020204" pitchFamily="34" charset="-122"/>
                <a:ea typeface="微软雅黑" panose="020B0503020204020204" pitchFamily="34" charset="-122"/>
              </a:rPr>
              <a:t>Song</a:t>
            </a:r>
            <a:r>
              <a:rPr lang="en-US" altLang="zh-CN" sz="1600" b="1" i="0" dirty="0">
                <a:solidFill>
                  <a:srgbClr val="555555"/>
                </a:solidFill>
                <a:effectLst/>
                <a:latin typeface="微软雅黑" panose="020B0503020204020204" pitchFamily="34" charset="-122"/>
                <a:ea typeface="微软雅黑" panose="020B0503020204020204" pitchFamily="34" charset="-122"/>
              </a:rPr>
              <a:t> </a:t>
            </a:r>
            <a:r>
              <a:rPr lang="en-US" altLang="zh-CN" sz="1600" b="0" i="0" dirty="0">
                <a:solidFill>
                  <a:srgbClr val="555555"/>
                </a:solidFill>
                <a:effectLst/>
                <a:latin typeface="微软雅黑" panose="020B0503020204020204" pitchFamily="34" charset="-122"/>
                <a:ea typeface="微软雅黑" panose="020B0503020204020204" pitchFamily="34" charset="-122"/>
              </a:rPr>
              <a:t>(960-1279)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Dynasties. </a:t>
            </a:r>
            <a:endParaRPr lang="en-US" altLang="zh-CN" sz="2000" b="0" i="0" dirty="0">
              <a:solidFill>
                <a:srgbClr val="555555"/>
              </a:solidFill>
              <a:effectLst/>
              <a:latin typeface="微软雅黑" panose="020B0503020204020204" pitchFamily="34" charset="-122"/>
              <a:ea typeface="微软雅黑" panose="020B0503020204020204" pitchFamily="34" charset="-122"/>
            </a:endParaRPr>
          </a:p>
          <a:p>
            <a:pPr>
              <a:lnSpc>
                <a:spcPct val="200000"/>
              </a:lnSpc>
            </a:pPr>
            <a:r>
              <a:rPr lang="en-US" altLang="zh-CN" sz="2000" b="0" i="0" dirty="0">
                <a:solidFill>
                  <a:srgbClr val="555555"/>
                </a:solidFill>
                <a:effectLst/>
                <a:latin typeface="微软雅黑" panose="020B0503020204020204" pitchFamily="34" charset="-122"/>
                <a:ea typeface="微软雅黑" panose="020B0503020204020204" pitchFamily="34" charset="-122"/>
              </a:rPr>
              <a:t>The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flavor </a:t>
            </a:r>
            <a:r>
              <a:rPr lang="en-US" altLang="zh-CN" sz="2000" b="0" i="0" dirty="0">
                <a:solidFill>
                  <a:srgbClr val="555555"/>
                </a:solidFill>
                <a:effectLst/>
                <a:latin typeface="微软雅黑" panose="020B0503020204020204" pitchFamily="34" charset="-122"/>
                <a:ea typeface="微软雅黑" panose="020B0503020204020204" pitchFamily="34" charset="-122"/>
              </a:rPr>
              <a:t>of tea, which may be drunk weak or strong, contains both bitter and sweet elements. </a:t>
            </a:r>
            <a:endParaRPr lang="en-US" altLang="zh-CN" sz="2000" dirty="0">
              <a:solidFill>
                <a:srgbClr val="555555"/>
              </a:solidFill>
              <a:latin typeface="微软雅黑" panose="020B0503020204020204" pitchFamily="34" charset="-122"/>
              <a:ea typeface="微软雅黑" panose="020B0503020204020204" pitchFamily="34" charset="-122"/>
            </a:endParaRPr>
          </a:p>
          <a:p>
            <a:pPr>
              <a:lnSpc>
                <a:spcPct val="200000"/>
              </a:lnSpc>
            </a:pPr>
            <a:r>
              <a:rPr lang="en-US" altLang="zh-CN" sz="2000" b="0" i="0" dirty="0" smtClean="0">
                <a:solidFill>
                  <a:srgbClr val="555555"/>
                </a:solidFill>
                <a:effectLst/>
                <a:latin typeface="微软雅黑" panose="020B0503020204020204" pitchFamily="34" charset="-122"/>
                <a:ea typeface="微软雅黑" panose="020B0503020204020204" pitchFamily="34" charset="-122"/>
              </a:rPr>
              <a:t>With </a:t>
            </a:r>
            <a:r>
              <a:rPr lang="en-US" altLang="zh-CN" sz="2000" b="0" i="0" dirty="0">
                <a:solidFill>
                  <a:srgbClr val="555555"/>
                </a:solidFill>
                <a:effectLst/>
                <a:latin typeface="微软雅黑" panose="020B0503020204020204" pitchFamily="34" charset="-122"/>
                <a:ea typeface="微软雅黑" panose="020B0503020204020204" pitchFamily="34" charset="-122"/>
              </a:rPr>
              <a:t>its unique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appeal</a:t>
            </a:r>
            <a:r>
              <a:rPr lang="en-US" altLang="zh-CN" sz="2000" b="0" i="0" dirty="0">
                <a:solidFill>
                  <a:srgbClr val="555555"/>
                </a:solidFill>
                <a:effectLst/>
                <a:latin typeface="微软雅黑" panose="020B0503020204020204" pitchFamily="34" charset="-122"/>
                <a:ea typeface="微软雅黑" panose="020B0503020204020204" pitchFamily="34" charset="-122"/>
              </a:rPr>
              <a:t>, tea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has</a:t>
            </a:r>
          </a:p>
          <a:p>
            <a:pPr>
              <a:lnSpc>
                <a:spcPct val="200000"/>
              </a:lnSpc>
            </a:pPr>
            <a:r>
              <a:rPr lang="en-US" altLang="zh-CN" sz="2000" b="0" i="0" dirty="0" smtClean="0">
                <a:solidFill>
                  <a:srgbClr val="555555"/>
                </a:solidFill>
                <a:effectLst/>
                <a:latin typeface="微软雅黑" panose="020B0503020204020204" pitchFamily="34" charset="-122"/>
                <a:ea typeface="微软雅黑" panose="020B0503020204020204" pitchFamily="34" charset="-122"/>
              </a:rPr>
              <a:t> </a:t>
            </a:r>
            <a:r>
              <a:rPr lang="en-US" altLang="zh-CN" sz="2000" b="0" i="0" dirty="0">
                <a:solidFill>
                  <a:srgbClr val="555555"/>
                </a:solidFill>
                <a:effectLst/>
                <a:latin typeface="微软雅黑" panose="020B0503020204020204" pitchFamily="34" charset="-122"/>
                <a:ea typeface="微软雅黑" panose="020B0503020204020204" pitchFamily="34" charset="-122"/>
              </a:rPr>
              <a:t>been transported to </a:t>
            </a:r>
            <a:r>
              <a:rPr lang="en-US" altLang="zh-CN" sz="2000" b="0" i="0" dirty="0" smtClean="0">
                <a:solidFill>
                  <a:srgbClr val="555555"/>
                </a:solidFill>
                <a:effectLst/>
                <a:latin typeface="微软雅黑" panose="020B0503020204020204" pitchFamily="34" charset="-122"/>
                <a:ea typeface="微软雅黑" panose="020B0503020204020204" pitchFamily="34" charset="-122"/>
              </a:rPr>
              <a:t>most parts </a:t>
            </a:r>
          </a:p>
          <a:p>
            <a:pPr>
              <a:lnSpc>
                <a:spcPct val="200000"/>
              </a:lnSpc>
            </a:pPr>
            <a:r>
              <a:rPr lang="en-US" altLang="zh-CN" sz="2000" b="0" i="0" dirty="0" smtClean="0">
                <a:solidFill>
                  <a:srgbClr val="555555"/>
                </a:solidFill>
                <a:effectLst/>
                <a:latin typeface="微软雅黑" panose="020B0503020204020204" pitchFamily="34" charset="-122"/>
                <a:ea typeface="微软雅黑" panose="020B0503020204020204" pitchFamily="34" charset="-122"/>
              </a:rPr>
              <a:t>of </a:t>
            </a:r>
            <a:r>
              <a:rPr lang="en-US" altLang="zh-CN" sz="2000" b="0" i="0" dirty="0">
                <a:solidFill>
                  <a:srgbClr val="555555"/>
                </a:solidFill>
                <a:effectLst/>
                <a:latin typeface="微软雅黑" panose="020B0503020204020204" pitchFamily="34" charset="-122"/>
                <a:ea typeface="微软雅黑" panose="020B0503020204020204" pitchFamily="34" charset="-122"/>
              </a:rPr>
              <a:t>the world.</a:t>
            </a:r>
            <a:endParaRPr lang="en-US" altLang="zh-CN" sz="1050" dirty="0">
              <a:solidFill>
                <a:schemeClr val="bg1">
                  <a:lumMod val="50000"/>
                </a:schemeClr>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pic>
        <p:nvPicPr>
          <p:cNvPr id="3" name="图片 2">
            <a:extLst>
              <a:ext uri="{FF2B5EF4-FFF2-40B4-BE49-F238E27FC236}">
                <a16:creationId xmlns:a16="http://schemas.microsoft.com/office/drawing/2014/main" xmlns="" id="{85149E50-1D14-48DB-AFBC-F5C5E655E8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3510" y="3926676"/>
            <a:ext cx="6968490" cy="2620786"/>
          </a:xfrm>
          <a:prstGeom prst="rect">
            <a:avLst/>
          </a:prstGeom>
        </p:spPr>
      </p:pic>
      <p:sp>
        <p:nvSpPr>
          <p:cNvPr id="24" name="椭圆 23">
            <a:extLst>
              <a:ext uri="{FF2B5EF4-FFF2-40B4-BE49-F238E27FC236}">
                <a16:creationId xmlns:a16="http://schemas.microsoft.com/office/drawing/2014/main" xmlns="" id="{799577A1-1083-4B59-9520-36E665EC6F3A}"/>
              </a:ext>
            </a:extLst>
          </p:cNvPr>
          <p:cNvSpPr/>
          <p:nvPr/>
        </p:nvSpPr>
        <p:spPr>
          <a:xfrm>
            <a:off x="7886028" y="5801724"/>
            <a:ext cx="3789136" cy="3789136"/>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Tree>
    <p:custDataLst>
      <p:tags r:id="rId1"/>
    </p:custDataLst>
    <p:extLst>
      <p:ext uri="{BB962C8B-B14F-4D97-AF65-F5344CB8AC3E}">
        <p14:creationId xmlns:p14="http://schemas.microsoft.com/office/powerpoint/2010/main" val="1953707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椭圆 24">
            <a:extLst>
              <a:ext uri="{FF2B5EF4-FFF2-40B4-BE49-F238E27FC236}">
                <a16:creationId xmlns:a16="http://schemas.microsoft.com/office/drawing/2014/main" xmlns="" id="{BCB5FF89-2C80-4D3F-A693-CF59D71641F0}"/>
              </a:ext>
            </a:extLst>
          </p:cNvPr>
          <p:cNvSpPr/>
          <p:nvPr/>
        </p:nvSpPr>
        <p:spPr>
          <a:xfrm>
            <a:off x="8653670" y="3328517"/>
            <a:ext cx="5304495" cy="530449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5" name="矩形 4"/>
          <p:cNvSpPr/>
          <p:nvPr/>
        </p:nvSpPr>
        <p:spPr>
          <a:xfrm>
            <a:off x="1090293" y="433859"/>
            <a:ext cx="5721323" cy="523220"/>
          </a:xfrm>
          <a:prstGeom prst="rect">
            <a:avLst/>
          </a:prstGeom>
        </p:spPr>
        <p:txBody>
          <a:bodyPr wrap="square">
            <a:spAutoFit/>
          </a:bodyPr>
          <a:lstStyle/>
          <a:p>
            <a:r>
              <a:rPr lang="en-US" altLang="zh-CN"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rPr>
              <a:t>Development of Chinese Tea</a:t>
            </a:r>
            <a:endParaRPr lang="zh-CN" altLang="en-US" sz="2800" dirty="0">
              <a:solidFill>
                <a:srgbClr val="9E8B74"/>
              </a:solidFill>
              <a:latin typeface="微软雅黑" panose="020B0503020204020204" pitchFamily="34" charset="-122"/>
              <a:ea typeface="微软雅黑" panose="020B0503020204020204" pitchFamily="34" charset="-122"/>
              <a:cs typeface="字魂160号-檀宋" panose="00000500000000000000" charset="-122"/>
              <a:sym typeface="+mn-lt"/>
            </a:endParaRPr>
          </a:p>
        </p:txBody>
      </p:sp>
      <p:sp>
        <p:nvSpPr>
          <p:cNvPr id="46" name="椭圆 45">
            <a:extLst>
              <a:ext uri="{FF2B5EF4-FFF2-40B4-BE49-F238E27FC236}">
                <a16:creationId xmlns:a16="http://schemas.microsoft.com/office/drawing/2014/main" xmlns="" id="{F485CBD5-4FAF-4C39-98A1-42EA86BEDD37}"/>
              </a:ext>
            </a:extLst>
          </p:cNvPr>
          <p:cNvSpPr/>
          <p:nvPr/>
        </p:nvSpPr>
        <p:spPr>
          <a:xfrm>
            <a:off x="-842328" y="-589267"/>
            <a:ext cx="1684655" cy="1684655"/>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47" name="椭圆 46">
            <a:extLst>
              <a:ext uri="{FF2B5EF4-FFF2-40B4-BE49-F238E27FC236}">
                <a16:creationId xmlns:a16="http://schemas.microsoft.com/office/drawing/2014/main" xmlns="" id="{FD62148C-1795-4849-A8B9-1C13586E4A11}"/>
              </a:ext>
            </a:extLst>
          </p:cNvPr>
          <p:cNvSpPr/>
          <p:nvPr/>
        </p:nvSpPr>
        <p:spPr>
          <a:xfrm>
            <a:off x="594359" y="361667"/>
            <a:ext cx="495935" cy="495935"/>
          </a:xfrm>
          <a:prstGeom prst="ellipse">
            <a:avLst/>
          </a:prstGeom>
          <a:solidFill>
            <a:srgbClr val="EFF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sp>
        <p:nvSpPr>
          <p:cNvPr id="24" name="椭圆 23">
            <a:extLst>
              <a:ext uri="{FF2B5EF4-FFF2-40B4-BE49-F238E27FC236}">
                <a16:creationId xmlns:a16="http://schemas.microsoft.com/office/drawing/2014/main" xmlns="" id="{799577A1-1083-4B59-9520-36E665EC6F3A}"/>
              </a:ext>
            </a:extLst>
          </p:cNvPr>
          <p:cNvSpPr/>
          <p:nvPr/>
        </p:nvSpPr>
        <p:spPr>
          <a:xfrm>
            <a:off x="7886028" y="5801724"/>
            <a:ext cx="3789136" cy="3789136"/>
          </a:xfrm>
          <a:prstGeom prst="ellipse">
            <a:avLst/>
          </a:prstGeom>
          <a:noFill/>
          <a:ln>
            <a:solidFill>
              <a:srgbClr val="D9E291"/>
            </a:solidFill>
          </a:ln>
          <a:extLst>
            <a:ext uri="{909E8E84-426E-40DD-AFC4-6F175D3DCCD1}">
              <a14:hiddenFill xmlns:a14="http://schemas.microsoft.com/office/drawing/2010/main">
                <a:solidFill>
                  <a:srgbClr val="EFF3E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60号-檀宋" panose="00000500000000000000" charset="-122"/>
              <a:ea typeface="字魂160号-檀宋" panose="00000500000000000000" charset="-122"/>
            </a:endParaRPr>
          </a:p>
        </p:txBody>
      </p:sp>
      <p:grpSp>
        <p:nvGrpSpPr>
          <p:cNvPr id="9" name="组合 8">
            <a:extLst>
              <a:ext uri="{FF2B5EF4-FFF2-40B4-BE49-F238E27FC236}">
                <a16:creationId xmlns:a16="http://schemas.microsoft.com/office/drawing/2014/main" xmlns="" id="{87B4D319-FE44-43AD-ADA1-8BFE0253E63F}"/>
              </a:ext>
            </a:extLst>
          </p:cNvPr>
          <p:cNvGrpSpPr/>
          <p:nvPr/>
        </p:nvGrpSpPr>
        <p:grpSpPr>
          <a:xfrm>
            <a:off x="1090293" y="1527609"/>
            <a:ext cx="10078767" cy="4074508"/>
            <a:chOff x="1075195" y="1298159"/>
            <a:chExt cx="10078767" cy="4074508"/>
          </a:xfrm>
        </p:grpSpPr>
        <p:sp>
          <p:nvSpPr>
            <p:cNvPr id="10" name="文本框 9">
              <a:extLst>
                <a:ext uri="{FF2B5EF4-FFF2-40B4-BE49-F238E27FC236}">
                  <a16:creationId xmlns:a16="http://schemas.microsoft.com/office/drawing/2014/main" xmlns="" id="{4097E08B-4A0F-4B8B-9324-ED2CB7F69367}"/>
                </a:ext>
              </a:extLst>
            </p:cNvPr>
            <p:cNvSpPr txBox="1"/>
            <p:nvPr/>
          </p:nvSpPr>
          <p:spPr>
            <a:xfrm>
              <a:off x="3697539" y="1298159"/>
              <a:ext cx="944489" cy="1569660"/>
            </a:xfrm>
            <a:prstGeom prst="rect">
              <a:avLst/>
            </a:prstGeom>
            <a:noFill/>
          </p:spPr>
          <p:txBody>
            <a:bodyPr wrap="none" rtlCol="0">
              <a:spAutoFit/>
            </a:bodyPr>
            <a:lstStyle/>
            <a:p>
              <a:r>
                <a:rPr lang="en-US" altLang="zh-CN" sz="9600" b="1" dirty="0">
                  <a:solidFill>
                    <a:schemeClr val="tx1">
                      <a:lumMod val="50000"/>
                      <a:lumOff val="50000"/>
                      <a:alpha val="10000"/>
                    </a:schemeClr>
                  </a:solidFill>
                  <a:latin typeface="微软雅黑" panose="020B0503020204020204" pitchFamily="34" charset="-122"/>
                  <a:ea typeface="微软雅黑" panose="020B0503020204020204" pitchFamily="34" charset="-122"/>
                </a:rPr>
                <a:t>2</a:t>
              </a:r>
              <a:endParaRPr kumimoji="0" lang="en-US" altLang="zh-CN" sz="9600" b="1" i="0" u="none" strike="noStrike" kern="1200" cap="none" spc="0" normalizeH="0" baseline="0" noProof="0" dirty="0">
                <a:ln>
                  <a:noFill/>
                </a:ln>
                <a:solidFill>
                  <a:schemeClr val="tx1">
                    <a:lumMod val="50000"/>
                    <a:lumOff val="50000"/>
                    <a:alpha val="10000"/>
                  </a:schemeClr>
                </a:solidFill>
                <a:effectLst/>
                <a:uLnTx/>
                <a:uFillTx/>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xmlns="" id="{F58C9396-9E03-476B-9D39-50DE6404E4C2}"/>
                </a:ext>
              </a:extLst>
            </p:cNvPr>
            <p:cNvSpPr txBox="1"/>
            <p:nvPr/>
          </p:nvSpPr>
          <p:spPr>
            <a:xfrm>
              <a:off x="6319883" y="1298159"/>
              <a:ext cx="944489" cy="1569660"/>
            </a:xfrm>
            <a:prstGeom prst="rect">
              <a:avLst/>
            </a:prstGeom>
            <a:noFill/>
          </p:spPr>
          <p:txBody>
            <a:bodyPr wrap="none" rtlCol="0">
              <a:spAutoFit/>
            </a:bodyPr>
            <a:lstStyle/>
            <a:p>
              <a:r>
                <a:rPr kumimoji="0" lang="en-US" altLang="zh-CN" sz="9600" b="1" i="0" u="none" strike="noStrike" kern="1200" cap="none" spc="0" normalizeH="0" baseline="0" noProof="0" dirty="0">
                  <a:ln>
                    <a:noFill/>
                  </a:ln>
                  <a:solidFill>
                    <a:schemeClr val="tx1">
                      <a:lumMod val="50000"/>
                      <a:lumOff val="50000"/>
                      <a:alpha val="10000"/>
                    </a:schemeClr>
                  </a:solidFill>
                  <a:effectLst/>
                  <a:uLnTx/>
                  <a:uFillTx/>
                  <a:latin typeface="微软雅黑" panose="020B0503020204020204" pitchFamily="34" charset="-122"/>
                  <a:ea typeface="微软雅黑" panose="020B0503020204020204" pitchFamily="34" charset="-122"/>
                </a:rPr>
                <a:t>3</a:t>
              </a:r>
            </a:p>
          </p:txBody>
        </p:sp>
        <p:sp>
          <p:nvSpPr>
            <p:cNvPr id="12" name="文本框 11">
              <a:extLst>
                <a:ext uri="{FF2B5EF4-FFF2-40B4-BE49-F238E27FC236}">
                  <a16:creationId xmlns:a16="http://schemas.microsoft.com/office/drawing/2014/main" xmlns="" id="{C74D231C-1B59-41AA-9817-C7B4F8F55559}"/>
                </a:ext>
              </a:extLst>
            </p:cNvPr>
            <p:cNvSpPr txBox="1"/>
            <p:nvPr/>
          </p:nvSpPr>
          <p:spPr>
            <a:xfrm>
              <a:off x="8942227" y="1298159"/>
              <a:ext cx="944489" cy="1569660"/>
            </a:xfrm>
            <a:prstGeom prst="rect">
              <a:avLst/>
            </a:prstGeom>
            <a:noFill/>
          </p:spPr>
          <p:txBody>
            <a:bodyPr wrap="none" rtlCol="0">
              <a:spAutoFit/>
            </a:bodyPr>
            <a:lstStyle/>
            <a:p>
              <a:r>
                <a:rPr lang="en-US" altLang="zh-CN" sz="9600" b="1" dirty="0">
                  <a:solidFill>
                    <a:schemeClr val="tx1">
                      <a:lumMod val="50000"/>
                      <a:lumOff val="50000"/>
                      <a:alpha val="10000"/>
                    </a:schemeClr>
                  </a:solidFill>
                  <a:latin typeface="微软雅黑" panose="020B0503020204020204" pitchFamily="34" charset="-122"/>
                  <a:ea typeface="微软雅黑" panose="020B0503020204020204" pitchFamily="34" charset="-122"/>
                </a:rPr>
                <a:t>4</a:t>
              </a:r>
              <a:endParaRPr kumimoji="0" lang="en-US" altLang="zh-CN" sz="9600" b="1" i="0" u="none" strike="noStrike" kern="1200" cap="none" spc="0" normalizeH="0" baseline="0" noProof="0" dirty="0">
                <a:ln>
                  <a:noFill/>
                </a:ln>
                <a:solidFill>
                  <a:schemeClr val="tx1">
                    <a:lumMod val="50000"/>
                    <a:lumOff val="50000"/>
                    <a:alpha val="10000"/>
                  </a:schemeClr>
                </a:solidFill>
                <a:effectLst/>
                <a:uLnTx/>
                <a:uFillTx/>
                <a:latin typeface="微软雅黑" panose="020B0503020204020204" pitchFamily="34" charset="-122"/>
                <a:ea typeface="微软雅黑" panose="020B0503020204020204" pitchFamily="34" charset="-122"/>
              </a:endParaRPr>
            </a:p>
          </p:txBody>
        </p:sp>
        <p:sp>
          <p:nvSpPr>
            <p:cNvPr id="13" name="文本框 12">
              <a:extLst>
                <a:ext uri="{FF2B5EF4-FFF2-40B4-BE49-F238E27FC236}">
                  <a16:creationId xmlns:a16="http://schemas.microsoft.com/office/drawing/2014/main" xmlns="" id="{69A6D762-EA6D-481C-AD2A-A85085EBBF0F}"/>
                </a:ext>
              </a:extLst>
            </p:cNvPr>
            <p:cNvSpPr txBox="1"/>
            <p:nvPr/>
          </p:nvSpPr>
          <p:spPr>
            <a:xfrm>
              <a:off x="1075195" y="1298159"/>
              <a:ext cx="944489" cy="1569660"/>
            </a:xfrm>
            <a:prstGeom prst="rect">
              <a:avLst/>
            </a:prstGeom>
            <a:noFill/>
          </p:spPr>
          <p:txBody>
            <a:bodyPr wrap="none" rtlCol="0">
              <a:spAutoFit/>
            </a:bodyPr>
            <a:lstStyle/>
            <a:p>
              <a:r>
                <a:rPr kumimoji="0" lang="en-US" altLang="zh-CN" sz="9600" b="1" i="0" u="none" strike="noStrike" kern="1200" cap="none" spc="0" normalizeH="0" baseline="0" noProof="0" dirty="0">
                  <a:ln>
                    <a:noFill/>
                  </a:ln>
                  <a:solidFill>
                    <a:schemeClr val="tx1">
                      <a:lumMod val="50000"/>
                      <a:lumOff val="50000"/>
                      <a:alpha val="10000"/>
                    </a:schemeClr>
                  </a:solidFill>
                  <a:effectLst/>
                  <a:uLnTx/>
                  <a:uFillTx/>
                  <a:latin typeface="微软雅黑" panose="020B0503020204020204" pitchFamily="34" charset="-122"/>
                  <a:ea typeface="微软雅黑" panose="020B0503020204020204" pitchFamily="34" charset="-122"/>
                </a:rPr>
                <a:t>1</a:t>
              </a:r>
            </a:p>
          </p:txBody>
        </p:sp>
        <p:sp>
          <p:nvSpPr>
            <p:cNvPr id="14" name="椭圆 13">
              <a:extLst>
                <a:ext uri="{FF2B5EF4-FFF2-40B4-BE49-F238E27FC236}">
                  <a16:creationId xmlns:a16="http://schemas.microsoft.com/office/drawing/2014/main" xmlns="" id="{0F2078DF-EFAB-427B-BB9B-94135493C7E2}"/>
                </a:ext>
              </a:extLst>
            </p:cNvPr>
            <p:cNvSpPr/>
            <p:nvPr/>
          </p:nvSpPr>
          <p:spPr>
            <a:xfrm>
              <a:off x="1357191" y="2082989"/>
              <a:ext cx="1544794" cy="1544794"/>
            </a:xfrm>
            <a:prstGeom prst="ellipse">
              <a:avLst/>
            </a:prstGeom>
            <a:blipFill dpi="0" rotWithShape="1">
              <a:blip r:embed="rId3"/>
              <a:srcRect/>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15" name="椭圆 14">
              <a:extLst>
                <a:ext uri="{FF2B5EF4-FFF2-40B4-BE49-F238E27FC236}">
                  <a16:creationId xmlns:a16="http://schemas.microsoft.com/office/drawing/2014/main" xmlns="" id="{F58D920A-1A7F-4F73-9F7A-722649D6876F}"/>
                </a:ext>
              </a:extLst>
            </p:cNvPr>
            <p:cNvSpPr/>
            <p:nvPr/>
          </p:nvSpPr>
          <p:spPr>
            <a:xfrm>
              <a:off x="4001466" y="2082989"/>
              <a:ext cx="1544794" cy="1544794"/>
            </a:xfrm>
            <a:prstGeom prst="ellipse">
              <a:avLst/>
            </a:prstGeom>
            <a:blipFill>
              <a:blip r:embed="rId4"/>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16" name="椭圆 15">
              <a:extLst>
                <a:ext uri="{FF2B5EF4-FFF2-40B4-BE49-F238E27FC236}">
                  <a16:creationId xmlns:a16="http://schemas.microsoft.com/office/drawing/2014/main" xmlns="" id="{14B563A4-62C2-417E-9D92-67F33BB993D2}"/>
                </a:ext>
              </a:extLst>
            </p:cNvPr>
            <p:cNvSpPr/>
            <p:nvPr/>
          </p:nvSpPr>
          <p:spPr>
            <a:xfrm>
              <a:off x="6645741" y="2082989"/>
              <a:ext cx="1544794" cy="1544794"/>
            </a:xfrm>
            <a:prstGeom prst="ellipse">
              <a:avLst/>
            </a:prstGeom>
            <a:blipFill>
              <a:blip r:embed="rId5"/>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17" name="椭圆 16">
              <a:extLst>
                <a:ext uri="{FF2B5EF4-FFF2-40B4-BE49-F238E27FC236}">
                  <a16:creationId xmlns:a16="http://schemas.microsoft.com/office/drawing/2014/main" xmlns="" id="{0F130B7C-C68D-49F6-B6FB-63DE31047E51}"/>
                </a:ext>
              </a:extLst>
            </p:cNvPr>
            <p:cNvSpPr/>
            <p:nvPr/>
          </p:nvSpPr>
          <p:spPr>
            <a:xfrm>
              <a:off x="9290015" y="2082989"/>
              <a:ext cx="1544794" cy="1544794"/>
            </a:xfrm>
            <a:prstGeom prst="ellipse">
              <a:avLst/>
            </a:prstGeom>
            <a:blipFill dpi="0" rotWithShape="1">
              <a:blip r:embed="rId6"/>
              <a:srcRect/>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dirty="0">
                <a:latin typeface="微软雅黑" panose="020B0503020204020204" pitchFamily="34" charset="-122"/>
                <a:ea typeface="微软雅黑" panose="020B0503020204020204" pitchFamily="34" charset="-122"/>
              </a:endParaRPr>
            </a:p>
          </p:txBody>
        </p:sp>
        <p:sp>
          <p:nvSpPr>
            <p:cNvPr id="18" name="圆角矩形 12">
              <a:extLst>
                <a:ext uri="{FF2B5EF4-FFF2-40B4-BE49-F238E27FC236}">
                  <a16:creationId xmlns:a16="http://schemas.microsoft.com/office/drawing/2014/main" xmlns="" id="{E9CC99A1-93DE-44CF-BCCE-7E020C9A23D6}"/>
                </a:ext>
              </a:extLst>
            </p:cNvPr>
            <p:cNvSpPr/>
            <p:nvPr/>
          </p:nvSpPr>
          <p:spPr>
            <a:xfrm>
              <a:off x="1149686" y="4002615"/>
              <a:ext cx="1959804" cy="411508"/>
            </a:xfrm>
            <a:prstGeom prst="roundRect">
              <a:avLst/>
            </a:prstGeom>
            <a:gradFill>
              <a:gsLst>
                <a:gs pos="0">
                  <a:schemeClr val="accent5">
                    <a:lumMod val="60000"/>
                    <a:lumOff val="40000"/>
                  </a:schemeClr>
                </a:gs>
                <a:gs pos="60000">
                  <a:schemeClr val="accent5"/>
                </a:gs>
              </a:gsLst>
              <a:lin ang="2700000" scaled="0"/>
            </a:gradFill>
            <a:ln w="57150" cap="rnd">
              <a:noFill/>
              <a:prstDash val="solid"/>
              <a:round/>
            </a:ln>
            <a:effectLst>
              <a:outerShdw blurRad="50800" dist="50800" dir="5400000" algn="ctr" rotWithShape="0">
                <a:schemeClr val="accent5">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r>
                <a:rPr lang="en-US" altLang="zh-CN" sz="2000" b="1" dirty="0">
                  <a:solidFill>
                    <a:srgbClr val="FFFFFF"/>
                  </a:solidFill>
                  <a:latin typeface="微软雅黑" panose="020B0503020204020204" pitchFamily="34" charset="-122"/>
                  <a:ea typeface="微软雅黑" panose="020B0503020204020204" pitchFamily="34" charset="-122"/>
                </a:rPr>
                <a:t>Oblation</a:t>
              </a:r>
            </a:p>
          </p:txBody>
        </p:sp>
        <p:sp>
          <p:nvSpPr>
            <p:cNvPr id="19" name="圆角矩形 13">
              <a:extLst>
                <a:ext uri="{FF2B5EF4-FFF2-40B4-BE49-F238E27FC236}">
                  <a16:creationId xmlns:a16="http://schemas.microsoft.com/office/drawing/2014/main" xmlns="" id="{5A560DF8-804E-4C9D-A102-57AA6D9DC9CC}"/>
                </a:ext>
              </a:extLst>
            </p:cNvPr>
            <p:cNvSpPr/>
            <p:nvPr/>
          </p:nvSpPr>
          <p:spPr>
            <a:xfrm>
              <a:off x="9194158" y="4002615"/>
              <a:ext cx="1959803" cy="411508"/>
            </a:xfrm>
            <a:prstGeom prst="roundRect">
              <a:avLst/>
            </a:prstGeom>
            <a:gradFill>
              <a:gsLst>
                <a:gs pos="0">
                  <a:schemeClr val="accent3">
                    <a:lumMod val="60000"/>
                    <a:lumOff val="40000"/>
                  </a:schemeClr>
                </a:gs>
                <a:gs pos="60000">
                  <a:schemeClr val="accent3"/>
                </a:gs>
              </a:gsLst>
              <a:lin ang="2700000" scaled="0"/>
            </a:gradFill>
            <a:ln w="57150" cap="rnd">
              <a:noFill/>
              <a:prstDash val="solid"/>
              <a:round/>
            </a:ln>
            <a:effectLst>
              <a:outerShdw blurRad="50800" dist="50800" dir="5400000" algn="c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lnSpcReduction="10000"/>
            </a:bodyPr>
            <a:lstStyle/>
            <a:p>
              <a:pPr algn="ctr"/>
              <a:r>
                <a:rPr lang="en-US" altLang="zh-CN" sz="2000" b="1" dirty="0">
                  <a:solidFill>
                    <a:srgbClr val="FFFFFF"/>
                  </a:solidFill>
                  <a:latin typeface="微软雅黑" panose="020B0503020204020204" pitchFamily="34" charset="-122"/>
                  <a:ea typeface="微软雅黑" panose="020B0503020204020204" pitchFamily="34" charset="-122"/>
                </a:rPr>
                <a:t>Drink</a:t>
              </a:r>
            </a:p>
          </p:txBody>
        </p:sp>
        <p:sp>
          <p:nvSpPr>
            <p:cNvPr id="20" name="圆角矩形 14">
              <a:extLst>
                <a:ext uri="{FF2B5EF4-FFF2-40B4-BE49-F238E27FC236}">
                  <a16:creationId xmlns:a16="http://schemas.microsoft.com/office/drawing/2014/main" xmlns="" id="{63836329-5C68-4535-9523-83C93FD9533E}"/>
                </a:ext>
              </a:extLst>
            </p:cNvPr>
            <p:cNvSpPr/>
            <p:nvPr/>
          </p:nvSpPr>
          <p:spPr>
            <a:xfrm>
              <a:off x="3831177" y="4002615"/>
              <a:ext cx="1959804" cy="411508"/>
            </a:xfrm>
            <a:prstGeom prst="roundRect">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r>
                <a:rPr lang="en-US" altLang="zh-CN" sz="2000" b="1" dirty="0">
                  <a:solidFill>
                    <a:srgbClr val="FFFFFF"/>
                  </a:solidFill>
                  <a:latin typeface="微软雅黑" panose="020B0503020204020204" pitchFamily="34" charset="-122"/>
                  <a:ea typeface="微软雅黑" panose="020B0503020204020204" pitchFamily="34" charset="-122"/>
                </a:rPr>
                <a:t>Medicine</a:t>
              </a:r>
            </a:p>
          </p:txBody>
        </p:sp>
        <p:sp>
          <p:nvSpPr>
            <p:cNvPr id="22" name="圆角矩形 15">
              <a:extLst>
                <a:ext uri="{FF2B5EF4-FFF2-40B4-BE49-F238E27FC236}">
                  <a16:creationId xmlns:a16="http://schemas.microsoft.com/office/drawing/2014/main" xmlns="" id="{AFB3C3BA-7B51-4ADC-BDC6-D37708338624}"/>
                </a:ext>
              </a:extLst>
            </p:cNvPr>
            <p:cNvSpPr/>
            <p:nvPr/>
          </p:nvSpPr>
          <p:spPr>
            <a:xfrm>
              <a:off x="6512668" y="4002615"/>
              <a:ext cx="1959803" cy="411508"/>
            </a:xfrm>
            <a:prstGeom prst="roundRect">
              <a:avLst/>
            </a:prstGeom>
            <a:gradFill>
              <a:gsLst>
                <a:gs pos="0">
                  <a:schemeClr val="accent2">
                    <a:lumMod val="60000"/>
                    <a:lumOff val="40000"/>
                  </a:schemeClr>
                </a:gs>
                <a:gs pos="60000">
                  <a:schemeClr val="accent2"/>
                </a:gs>
              </a:gsLst>
              <a:lin ang="2700000" scaled="0"/>
            </a:gradFill>
            <a:ln w="57150" cap="rnd">
              <a:noFill/>
              <a:prstDash val="solid"/>
              <a:round/>
            </a:ln>
            <a:effectLst>
              <a:outerShdw blurRad="50800" dist="50800" dir="5400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r>
                <a:rPr lang="en-US" altLang="zh-CN" sz="2000" b="1" dirty="0">
                  <a:solidFill>
                    <a:srgbClr val="FFFFFF"/>
                  </a:solidFill>
                  <a:latin typeface="微软雅黑" panose="020B0503020204020204" pitchFamily="34" charset="-122"/>
                  <a:ea typeface="微软雅黑" panose="020B0503020204020204" pitchFamily="34" charset="-122"/>
                </a:rPr>
                <a:t>Food</a:t>
              </a:r>
            </a:p>
          </p:txBody>
        </p:sp>
        <p:sp>
          <p:nvSpPr>
            <p:cNvPr id="23" name="文本框 22">
              <a:extLst>
                <a:ext uri="{FF2B5EF4-FFF2-40B4-BE49-F238E27FC236}">
                  <a16:creationId xmlns:a16="http://schemas.microsoft.com/office/drawing/2014/main" xmlns="" id="{3F2DF382-F4CA-45C8-9CE7-A38FBF3F00E7}"/>
                </a:ext>
              </a:extLst>
            </p:cNvPr>
            <p:cNvSpPr txBox="1"/>
            <p:nvPr/>
          </p:nvSpPr>
          <p:spPr>
            <a:xfrm>
              <a:off x="1149686" y="4585144"/>
              <a:ext cx="1959804" cy="418191"/>
            </a:xfrm>
            <a:prstGeom prst="rect">
              <a:avLst/>
            </a:prstGeom>
            <a:noFill/>
          </p:spPr>
          <p:txBody>
            <a:bodyPr wrap="square" rtlCol="0">
              <a:spAutoFit/>
            </a:bodyPr>
            <a:lstStyle/>
            <a:p>
              <a:pPr marL="0" marR="0" lvl="0" indent="0" algn="ctr" defTabSz="913765" rtl="0" eaLnBrk="1" fontAlgn="auto" latinLnBrk="0" hangingPunct="1">
                <a:lnSpc>
                  <a:spcPct val="150000"/>
                </a:lnSpc>
                <a:spcBef>
                  <a:spcPts val="0"/>
                </a:spcBef>
                <a:spcAft>
                  <a:spcPts val="0"/>
                </a:spcAft>
                <a:buClrTx/>
                <a:buSzPct val="25000"/>
                <a:buFontTx/>
                <a:buNone/>
                <a:defRPr/>
              </a:pP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West Zhou</a:t>
              </a:r>
            </a:p>
          </p:txBody>
        </p:sp>
        <p:sp>
          <p:nvSpPr>
            <p:cNvPr id="26" name="文本框 25">
              <a:extLst>
                <a:ext uri="{FF2B5EF4-FFF2-40B4-BE49-F238E27FC236}">
                  <a16:creationId xmlns:a16="http://schemas.microsoft.com/office/drawing/2014/main" xmlns="" id="{46BB8D38-DD03-4CF3-8152-E5B881532B6A}"/>
                </a:ext>
              </a:extLst>
            </p:cNvPr>
            <p:cNvSpPr txBox="1"/>
            <p:nvPr/>
          </p:nvSpPr>
          <p:spPr>
            <a:xfrm>
              <a:off x="3831177" y="4585144"/>
              <a:ext cx="1959804" cy="787523"/>
            </a:xfrm>
            <a:prstGeom prst="rect">
              <a:avLst/>
            </a:prstGeom>
            <a:noFill/>
          </p:spPr>
          <p:txBody>
            <a:bodyPr wrap="square" rtlCol="0">
              <a:spAutoFit/>
            </a:bodyPr>
            <a:lstStyle/>
            <a:p>
              <a:pPr marL="0" marR="0" lvl="0" indent="0" algn="ctr" defTabSz="913765" rtl="0" eaLnBrk="1" fontAlgn="auto" latinLnBrk="0" hangingPunct="1">
                <a:lnSpc>
                  <a:spcPct val="150000"/>
                </a:lnSpc>
                <a:spcBef>
                  <a:spcPts val="0"/>
                </a:spcBef>
                <a:spcAft>
                  <a:spcPts val="0"/>
                </a:spcAft>
                <a:buClrTx/>
                <a:buSzPct val="25000"/>
                <a:buFontTx/>
                <a:buNone/>
                <a:defRPr/>
              </a:pP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Spring and Autumn period</a:t>
              </a:r>
            </a:p>
          </p:txBody>
        </p:sp>
        <p:sp>
          <p:nvSpPr>
            <p:cNvPr id="27" name="文本框 26">
              <a:extLst>
                <a:ext uri="{FF2B5EF4-FFF2-40B4-BE49-F238E27FC236}">
                  <a16:creationId xmlns:a16="http://schemas.microsoft.com/office/drawing/2014/main" xmlns="" id="{892B4541-12D4-40CD-AEF5-A4BDD472C611}"/>
                </a:ext>
              </a:extLst>
            </p:cNvPr>
            <p:cNvSpPr txBox="1"/>
            <p:nvPr/>
          </p:nvSpPr>
          <p:spPr>
            <a:xfrm>
              <a:off x="6512668" y="4585144"/>
              <a:ext cx="1959804" cy="787523"/>
            </a:xfrm>
            <a:prstGeom prst="rect">
              <a:avLst/>
            </a:prstGeom>
            <a:noFill/>
          </p:spPr>
          <p:txBody>
            <a:bodyPr wrap="square" rtlCol="0">
              <a:spAutoFit/>
            </a:bodyPr>
            <a:lstStyle/>
            <a:p>
              <a:pPr marL="0" marR="0" lvl="0" indent="0" algn="ctr" defTabSz="913765" rtl="0" eaLnBrk="1" fontAlgn="auto" latinLnBrk="0" hangingPunct="1">
                <a:lnSpc>
                  <a:spcPct val="150000"/>
                </a:lnSpc>
                <a:spcBef>
                  <a:spcPts val="0"/>
                </a:spcBef>
                <a:spcAft>
                  <a:spcPts val="0"/>
                </a:spcAft>
                <a:buClrTx/>
                <a:buSzPct val="25000"/>
                <a:buFontTx/>
                <a:buNone/>
                <a:defRPr/>
              </a:pP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Warring States period</a:t>
              </a:r>
            </a:p>
          </p:txBody>
        </p:sp>
        <p:sp>
          <p:nvSpPr>
            <p:cNvPr id="28" name="文本框 27">
              <a:extLst>
                <a:ext uri="{FF2B5EF4-FFF2-40B4-BE49-F238E27FC236}">
                  <a16:creationId xmlns:a16="http://schemas.microsoft.com/office/drawing/2014/main" xmlns="" id="{C980A7B1-9281-4CCE-8D8D-6C0E49D86069}"/>
                </a:ext>
              </a:extLst>
            </p:cNvPr>
            <p:cNvSpPr txBox="1"/>
            <p:nvPr/>
          </p:nvSpPr>
          <p:spPr>
            <a:xfrm>
              <a:off x="9194158" y="4585144"/>
              <a:ext cx="1959804" cy="418191"/>
            </a:xfrm>
            <a:prstGeom prst="rect">
              <a:avLst/>
            </a:prstGeom>
            <a:noFill/>
          </p:spPr>
          <p:txBody>
            <a:bodyPr wrap="square" rtlCol="0">
              <a:spAutoFit/>
            </a:bodyPr>
            <a:lstStyle/>
            <a:p>
              <a:pPr marL="0" marR="0" lvl="0" indent="0" algn="ctr" defTabSz="913765" rtl="0" eaLnBrk="1" fontAlgn="auto" latinLnBrk="0" hangingPunct="1">
                <a:lnSpc>
                  <a:spcPct val="150000"/>
                </a:lnSpc>
                <a:spcBef>
                  <a:spcPts val="0"/>
                </a:spcBef>
                <a:spcAft>
                  <a:spcPts val="0"/>
                </a:spcAft>
                <a:buClrTx/>
                <a:buSzPct val="25000"/>
                <a:buFontTx/>
                <a:buNone/>
                <a:defRPr/>
              </a:pP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Han Dynasty</a:t>
              </a:r>
            </a:p>
          </p:txBody>
        </p:sp>
      </p:grpSp>
    </p:spTree>
    <p:custDataLst>
      <p:tags r:id="rId1"/>
    </p:custDataLst>
    <p:extLst>
      <p:ext uri="{BB962C8B-B14F-4D97-AF65-F5344CB8AC3E}">
        <p14:creationId xmlns:p14="http://schemas.microsoft.com/office/powerpoint/2010/main" val="155800426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IDE.ICON" val="#75671;"/>
</p:tagLst>
</file>

<file path=ppt/tags/tag10.xml><?xml version="1.0" encoding="utf-8"?>
<p:tagLst xmlns:a="http://schemas.openxmlformats.org/drawingml/2006/main" xmlns:r="http://schemas.openxmlformats.org/officeDocument/2006/relationships" xmlns:p="http://schemas.openxmlformats.org/presentationml/2006/main">
  <p:tag name="ISLIDE.ICON" val="#75671;"/>
  <p:tag name="ISLIDE.DIAGRAM" val="#532225;#496264;"/>
</p:tagLst>
</file>

<file path=ppt/tags/tag11.xml><?xml version="1.0" encoding="utf-8"?>
<p:tagLst xmlns:a="http://schemas.openxmlformats.org/drawingml/2006/main" xmlns:r="http://schemas.openxmlformats.org/officeDocument/2006/relationships" xmlns:p="http://schemas.openxmlformats.org/presentationml/2006/main">
  <p:tag name="ISLIDE.ICON" val="#75671;"/>
  <p:tag name="ISLIDE.DIAGRAM" val="#532225;#496264;#468600;"/>
</p:tagLst>
</file>

<file path=ppt/tags/tag2.xml><?xml version="1.0" encoding="utf-8"?>
<p:tagLst xmlns:a="http://schemas.openxmlformats.org/drawingml/2006/main" xmlns:r="http://schemas.openxmlformats.org/officeDocument/2006/relationships" xmlns:p="http://schemas.openxmlformats.org/presentationml/2006/main">
  <p:tag name="ISLIDE.ICON" val="#75671;"/>
</p:tagLst>
</file>

<file path=ppt/tags/tag3.xml><?xml version="1.0" encoding="utf-8"?>
<p:tagLst xmlns:a="http://schemas.openxmlformats.org/drawingml/2006/main" xmlns:r="http://schemas.openxmlformats.org/officeDocument/2006/relationships" xmlns:p="http://schemas.openxmlformats.org/presentationml/2006/main">
  <p:tag name="ISLIDE.ICON" val="#75671;"/>
</p:tagLst>
</file>

<file path=ppt/tags/tag4.xml><?xml version="1.0" encoding="utf-8"?>
<p:tagLst xmlns:a="http://schemas.openxmlformats.org/drawingml/2006/main" xmlns:r="http://schemas.openxmlformats.org/officeDocument/2006/relationships" xmlns:p="http://schemas.openxmlformats.org/presentationml/2006/main">
  <p:tag name="ISLIDE.ICON" val="#75671;"/>
</p:tagLst>
</file>

<file path=ppt/tags/tag5.xml><?xml version="1.0" encoding="utf-8"?>
<p:tagLst xmlns:a="http://schemas.openxmlformats.org/drawingml/2006/main" xmlns:r="http://schemas.openxmlformats.org/officeDocument/2006/relationships" xmlns:p="http://schemas.openxmlformats.org/presentationml/2006/main">
  <p:tag name="ISLIDE.ICON" val="#75671;"/>
</p:tagLst>
</file>

<file path=ppt/tags/tag6.xml><?xml version="1.0" encoding="utf-8"?>
<p:tagLst xmlns:a="http://schemas.openxmlformats.org/drawingml/2006/main" xmlns:r="http://schemas.openxmlformats.org/officeDocument/2006/relationships" xmlns:p="http://schemas.openxmlformats.org/presentationml/2006/main">
  <p:tag name="ISLIDE.ICON" val="#75671;"/>
</p:tagLst>
</file>

<file path=ppt/tags/tag7.xml><?xml version="1.0" encoding="utf-8"?>
<p:tagLst xmlns:a="http://schemas.openxmlformats.org/drawingml/2006/main" xmlns:r="http://schemas.openxmlformats.org/officeDocument/2006/relationships" xmlns:p="http://schemas.openxmlformats.org/presentationml/2006/main">
  <p:tag name="ISLIDE.ICON" val="#75671;"/>
  <p:tag name="ISLIDE.DIAGRAM" val="#532225;"/>
</p:tagLst>
</file>

<file path=ppt/tags/tag8.xml><?xml version="1.0" encoding="utf-8"?>
<p:tagLst xmlns:a="http://schemas.openxmlformats.org/drawingml/2006/main" xmlns:r="http://schemas.openxmlformats.org/officeDocument/2006/relationships" xmlns:p="http://schemas.openxmlformats.org/presentationml/2006/main">
  <p:tag name="ISLIDE.ICON" val="#75671;"/>
  <p:tag name="ISLIDE.DIAGRAM" val="#532225;"/>
</p:tagLst>
</file>

<file path=ppt/tags/tag9.xml><?xml version="1.0" encoding="utf-8"?>
<p:tagLst xmlns:a="http://schemas.openxmlformats.org/drawingml/2006/main" xmlns:r="http://schemas.openxmlformats.org/officeDocument/2006/relationships" xmlns:p="http://schemas.openxmlformats.org/presentationml/2006/main">
  <p:tag name="ISLIDE.ICON" val="#75671;"/>
  <p:tag name="ISLIDE.DIAGRAM" val="#532225;#49626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j1jsx15">
      <a:majorFont>
        <a:latin typeface="汉仪古趣W"/>
        <a:ea typeface="汉仪古趣W"/>
        <a:cs typeface=""/>
      </a:majorFont>
      <a:minorFont>
        <a:latin typeface="汉仪古趣W"/>
        <a:ea typeface="汉仪古趣W"/>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1011</Words>
  <Application>Microsoft Macintosh PowerPoint</Application>
  <PresentationFormat>宽屏</PresentationFormat>
  <Paragraphs>116</Paragraphs>
  <Slides>17</Slides>
  <Notes>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17</vt:i4>
      </vt:variant>
    </vt:vector>
  </HeadingPairs>
  <TitlesOfParts>
    <vt:vector size="29" baseType="lpstr">
      <vt:lpstr>Calibri</vt:lpstr>
      <vt:lpstr>Charter Black</vt:lpstr>
      <vt:lpstr>FangSong</vt:lpstr>
      <vt:lpstr>Open Sans</vt:lpstr>
      <vt:lpstr>Times New Roman</vt:lpstr>
      <vt:lpstr>汉仪古趣W</vt:lpstr>
      <vt:lpstr>华文行楷</vt:lpstr>
      <vt:lpstr>宋体</vt:lpstr>
      <vt:lpstr>微软雅黑</vt:lpstr>
      <vt:lpstr>字魂160号-檀宋</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邹锴</cp:lastModifiedBy>
  <cp:revision>128</cp:revision>
  <dcterms:created xsi:type="dcterms:W3CDTF">2020-03-23T08:56:00Z</dcterms:created>
  <dcterms:modified xsi:type="dcterms:W3CDTF">2021-03-05T07:16:13Z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2052-11.1.0.9828</vt:lpwstr>
  </property>
</Properties>
</file>