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8.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sldIdLst>
    <p:sldId id="256" r:id="rId2"/>
    <p:sldId id="258" r:id="rId3"/>
    <p:sldId id="326" r:id="rId4"/>
    <p:sldId id="352" r:id="rId5"/>
    <p:sldId id="260" r:id="rId6"/>
    <p:sldId id="345" r:id="rId7"/>
    <p:sldId id="349" r:id="rId8"/>
    <p:sldId id="350" r:id="rId9"/>
    <p:sldId id="332" r:id="rId10"/>
    <p:sldId id="351" r:id="rId11"/>
    <p:sldId id="333" r:id="rId12"/>
    <p:sldId id="344" r:id="rId13"/>
    <p:sldId id="331" r:id="rId14"/>
    <p:sldId id="353" r:id="rId15"/>
    <p:sldId id="335" r:id="rId16"/>
    <p:sldId id="338" r:id="rId17"/>
    <p:sldId id="346" r:id="rId18"/>
    <p:sldId id="336" r:id="rId19"/>
    <p:sldId id="334" r:id="rId20"/>
    <p:sldId id="339" r:id="rId21"/>
    <p:sldId id="340" r:id="rId22"/>
    <p:sldId id="341" r:id="rId23"/>
    <p:sldId id="342" r:id="rId24"/>
    <p:sldId id="347" r:id="rId25"/>
    <p:sldId id="343" r:id="rId26"/>
    <p:sldId id="354" r:id="rId27"/>
    <p:sldId id="355" r:id="rId28"/>
    <p:sldId id="328" r:id="rId29"/>
    <p:sldId id="356" r:id="rId30"/>
  </p:sldIdLst>
  <p:sldSz cx="12192000" cy="6858000"/>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1715"/>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7" autoAdjust="0"/>
    <p:restoredTop sz="94648"/>
  </p:normalViewPr>
  <p:slideViewPr>
    <p:cSldViewPr snapToGrid="0">
      <p:cViewPr varScale="1">
        <p:scale>
          <a:sx n="68" d="100"/>
          <a:sy n="68" d="100"/>
        </p:scale>
        <p:origin x="604" y="6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印品黑体" panose="00000500000000000000" pitchFamily="2" charset="-122"/>
                <a:ea typeface="印品黑体" panose="000005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印品黑体" panose="00000500000000000000" pitchFamily="2" charset="-122"/>
                <a:ea typeface="印品黑体" panose="00000500000000000000" pitchFamily="2" charset="-122"/>
              </a:defRPr>
            </a:lvl1pPr>
          </a:lstStyle>
          <a:p>
            <a:fld id="{59D388E1-18E5-41A5-A3A6-AFF865DF3E11}" type="datetimeFigureOut">
              <a:rPr lang="zh-CN" altLang="en-US" smtClean="0"/>
              <a:pPr/>
              <a:t>2021/2/27</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印品黑体" panose="00000500000000000000" pitchFamily="2" charset="-122"/>
                <a:ea typeface="印品黑体"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印品黑体" panose="00000500000000000000" pitchFamily="2" charset="-122"/>
                <a:ea typeface="印品黑体" panose="00000500000000000000" pitchFamily="2" charset="-122"/>
              </a:defRPr>
            </a:lvl1pPr>
          </a:lstStyle>
          <a:p>
            <a:fld id="{872B9004-6745-4D40-94FD-FB10D05B6C8D}" type="slidenum">
              <a:rPr lang="zh-CN" altLang="en-US" smtClean="0"/>
              <a:pPr/>
              <a:t>‹#›</a:t>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1pPr>
    <a:lvl2pPr marL="4572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2pPr>
    <a:lvl3pPr marL="9144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3pPr>
    <a:lvl4pPr marL="13716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4pPr>
    <a:lvl5pPr marL="18288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72B9004-6745-4D40-94FD-FB10D05B6C8D}" type="slidenum">
              <a:rPr lang="zh-CN" altLang="en-US" smtClean="0"/>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11</a:t>
            </a:fld>
            <a:endParaRPr lang="zh-CN" altLang="en-US"/>
          </a:p>
        </p:txBody>
      </p:sp>
    </p:spTree>
    <p:extLst>
      <p:ext uri="{BB962C8B-B14F-4D97-AF65-F5344CB8AC3E}">
        <p14:creationId xmlns:p14="http://schemas.microsoft.com/office/powerpoint/2010/main" val="537237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12</a:t>
            </a:fld>
            <a:endParaRPr lang="zh-CN" altLang="en-US"/>
          </a:p>
        </p:txBody>
      </p:sp>
    </p:spTree>
    <p:extLst>
      <p:ext uri="{BB962C8B-B14F-4D97-AF65-F5344CB8AC3E}">
        <p14:creationId xmlns:p14="http://schemas.microsoft.com/office/powerpoint/2010/main" val="633617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13</a:t>
            </a:fld>
            <a:endParaRPr lang="zh-CN" altLang="en-US"/>
          </a:p>
        </p:txBody>
      </p:sp>
    </p:spTree>
    <p:extLst>
      <p:ext uri="{BB962C8B-B14F-4D97-AF65-F5344CB8AC3E}">
        <p14:creationId xmlns:p14="http://schemas.microsoft.com/office/powerpoint/2010/main" val="105869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14</a:t>
            </a:fld>
            <a:endParaRPr lang="zh-CN" altLang="en-US"/>
          </a:p>
        </p:txBody>
      </p:sp>
    </p:spTree>
    <p:extLst>
      <p:ext uri="{BB962C8B-B14F-4D97-AF65-F5344CB8AC3E}">
        <p14:creationId xmlns:p14="http://schemas.microsoft.com/office/powerpoint/2010/main" val="867374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15</a:t>
            </a:fld>
            <a:endParaRPr lang="zh-CN" altLang="en-US"/>
          </a:p>
        </p:txBody>
      </p:sp>
    </p:spTree>
    <p:extLst>
      <p:ext uri="{BB962C8B-B14F-4D97-AF65-F5344CB8AC3E}">
        <p14:creationId xmlns:p14="http://schemas.microsoft.com/office/powerpoint/2010/main" val="884405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16</a:t>
            </a:fld>
            <a:endParaRPr lang="zh-CN" altLang="en-US"/>
          </a:p>
        </p:txBody>
      </p:sp>
    </p:spTree>
    <p:extLst>
      <p:ext uri="{BB962C8B-B14F-4D97-AF65-F5344CB8AC3E}">
        <p14:creationId xmlns:p14="http://schemas.microsoft.com/office/powerpoint/2010/main" val="3142629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17</a:t>
            </a:fld>
            <a:endParaRPr lang="zh-CN" altLang="en-US"/>
          </a:p>
        </p:txBody>
      </p:sp>
    </p:spTree>
    <p:extLst>
      <p:ext uri="{BB962C8B-B14F-4D97-AF65-F5344CB8AC3E}">
        <p14:creationId xmlns:p14="http://schemas.microsoft.com/office/powerpoint/2010/main" val="1632601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18</a:t>
            </a:fld>
            <a:endParaRPr lang="zh-CN" altLang="en-US"/>
          </a:p>
        </p:txBody>
      </p:sp>
    </p:spTree>
    <p:extLst>
      <p:ext uri="{BB962C8B-B14F-4D97-AF65-F5344CB8AC3E}">
        <p14:creationId xmlns:p14="http://schemas.microsoft.com/office/powerpoint/2010/main" val="4983933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19</a:t>
            </a:fld>
            <a:endParaRPr lang="zh-CN" altLang="en-US"/>
          </a:p>
        </p:txBody>
      </p:sp>
    </p:spTree>
    <p:extLst>
      <p:ext uri="{BB962C8B-B14F-4D97-AF65-F5344CB8AC3E}">
        <p14:creationId xmlns:p14="http://schemas.microsoft.com/office/powerpoint/2010/main" val="33491050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20</a:t>
            </a:fld>
            <a:endParaRPr lang="zh-CN" altLang="en-US"/>
          </a:p>
        </p:txBody>
      </p:sp>
    </p:spTree>
    <p:extLst>
      <p:ext uri="{BB962C8B-B14F-4D97-AF65-F5344CB8AC3E}">
        <p14:creationId xmlns:p14="http://schemas.microsoft.com/office/powerpoint/2010/main" val="271358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3</a:t>
            </a:fld>
            <a:endParaRPr lang="zh-CN" altLang="en-US"/>
          </a:p>
        </p:txBody>
      </p:sp>
    </p:spTree>
    <p:extLst>
      <p:ext uri="{BB962C8B-B14F-4D97-AF65-F5344CB8AC3E}">
        <p14:creationId xmlns:p14="http://schemas.microsoft.com/office/powerpoint/2010/main" val="21478465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21</a:t>
            </a:fld>
            <a:endParaRPr lang="zh-CN" altLang="en-US"/>
          </a:p>
        </p:txBody>
      </p:sp>
    </p:spTree>
    <p:extLst>
      <p:ext uri="{BB962C8B-B14F-4D97-AF65-F5344CB8AC3E}">
        <p14:creationId xmlns:p14="http://schemas.microsoft.com/office/powerpoint/2010/main" val="9958550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22</a:t>
            </a:fld>
            <a:endParaRPr lang="zh-CN" altLang="en-US"/>
          </a:p>
        </p:txBody>
      </p:sp>
    </p:spTree>
    <p:extLst>
      <p:ext uri="{BB962C8B-B14F-4D97-AF65-F5344CB8AC3E}">
        <p14:creationId xmlns:p14="http://schemas.microsoft.com/office/powerpoint/2010/main" val="6016694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23</a:t>
            </a:fld>
            <a:endParaRPr lang="zh-CN" altLang="en-US"/>
          </a:p>
        </p:txBody>
      </p:sp>
    </p:spTree>
    <p:extLst>
      <p:ext uri="{BB962C8B-B14F-4D97-AF65-F5344CB8AC3E}">
        <p14:creationId xmlns:p14="http://schemas.microsoft.com/office/powerpoint/2010/main" val="3818219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24</a:t>
            </a:fld>
            <a:endParaRPr lang="zh-CN" altLang="en-US"/>
          </a:p>
        </p:txBody>
      </p:sp>
    </p:spTree>
    <p:extLst>
      <p:ext uri="{BB962C8B-B14F-4D97-AF65-F5344CB8AC3E}">
        <p14:creationId xmlns:p14="http://schemas.microsoft.com/office/powerpoint/2010/main" val="40997732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25</a:t>
            </a:fld>
            <a:endParaRPr lang="zh-CN" altLang="en-US"/>
          </a:p>
        </p:txBody>
      </p:sp>
    </p:spTree>
    <p:extLst>
      <p:ext uri="{BB962C8B-B14F-4D97-AF65-F5344CB8AC3E}">
        <p14:creationId xmlns:p14="http://schemas.microsoft.com/office/powerpoint/2010/main" val="11055593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26</a:t>
            </a:fld>
            <a:endParaRPr lang="zh-CN" altLang="en-US"/>
          </a:p>
        </p:txBody>
      </p:sp>
    </p:spTree>
    <p:extLst>
      <p:ext uri="{BB962C8B-B14F-4D97-AF65-F5344CB8AC3E}">
        <p14:creationId xmlns:p14="http://schemas.microsoft.com/office/powerpoint/2010/main" val="7967258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27</a:t>
            </a:fld>
            <a:endParaRPr lang="zh-CN" altLang="en-US"/>
          </a:p>
        </p:txBody>
      </p:sp>
    </p:spTree>
    <p:extLst>
      <p:ext uri="{BB962C8B-B14F-4D97-AF65-F5344CB8AC3E}">
        <p14:creationId xmlns:p14="http://schemas.microsoft.com/office/powerpoint/2010/main" val="14044309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28</a:t>
            </a:fld>
            <a:endParaRPr lang="zh-CN" altLang="en-US"/>
          </a:p>
        </p:txBody>
      </p:sp>
    </p:spTree>
    <p:extLst>
      <p:ext uri="{BB962C8B-B14F-4D97-AF65-F5344CB8AC3E}">
        <p14:creationId xmlns:p14="http://schemas.microsoft.com/office/powerpoint/2010/main" val="3848151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4</a:t>
            </a:fld>
            <a:endParaRPr lang="zh-CN" altLang="en-US"/>
          </a:p>
        </p:txBody>
      </p:sp>
    </p:spTree>
    <p:extLst>
      <p:ext uri="{BB962C8B-B14F-4D97-AF65-F5344CB8AC3E}">
        <p14:creationId xmlns:p14="http://schemas.microsoft.com/office/powerpoint/2010/main" val="820595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72B9004-6745-4D40-94FD-FB10D05B6C8D}" type="slidenum">
              <a:rPr lang="zh-CN" altLang="en-US" smtClean="0"/>
              <a:t>5</a:t>
            </a:fld>
            <a:endParaRPr lang="zh-CN" altLang="en-US"/>
          </a:p>
        </p:txBody>
      </p:sp>
    </p:spTree>
    <p:extLst>
      <p:ext uri="{BB962C8B-B14F-4D97-AF65-F5344CB8AC3E}">
        <p14:creationId xmlns:p14="http://schemas.microsoft.com/office/powerpoint/2010/main" val="490090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6</a:t>
            </a:fld>
            <a:endParaRPr lang="zh-CN" altLang="en-US"/>
          </a:p>
        </p:txBody>
      </p:sp>
    </p:spTree>
    <p:extLst>
      <p:ext uri="{BB962C8B-B14F-4D97-AF65-F5344CB8AC3E}">
        <p14:creationId xmlns:p14="http://schemas.microsoft.com/office/powerpoint/2010/main" val="3376503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7</a:t>
            </a:fld>
            <a:endParaRPr lang="zh-CN" altLang="en-US"/>
          </a:p>
        </p:txBody>
      </p:sp>
    </p:spTree>
    <p:extLst>
      <p:ext uri="{BB962C8B-B14F-4D97-AF65-F5344CB8AC3E}">
        <p14:creationId xmlns:p14="http://schemas.microsoft.com/office/powerpoint/2010/main" val="4095973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8</a:t>
            </a:fld>
            <a:endParaRPr lang="zh-CN" altLang="en-US"/>
          </a:p>
        </p:txBody>
      </p:sp>
    </p:spTree>
    <p:extLst>
      <p:ext uri="{BB962C8B-B14F-4D97-AF65-F5344CB8AC3E}">
        <p14:creationId xmlns:p14="http://schemas.microsoft.com/office/powerpoint/2010/main" val="3733650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9</a:t>
            </a:fld>
            <a:endParaRPr lang="zh-CN" altLang="en-US"/>
          </a:p>
        </p:txBody>
      </p:sp>
    </p:spTree>
    <p:extLst>
      <p:ext uri="{BB962C8B-B14F-4D97-AF65-F5344CB8AC3E}">
        <p14:creationId xmlns:p14="http://schemas.microsoft.com/office/powerpoint/2010/main" val="1767191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72B9004-6745-4D40-94FD-FB10D05B6C8D}" type="slidenum">
              <a:rPr lang="zh-CN" altLang="en-US" smtClean="0"/>
              <a:t>10</a:t>
            </a:fld>
            <a:endParaRPr lang="zh-CN" altLang="en-US"/>
          </a:p>
        </p:txBody>
      </p:sp>
    </p:spTree>
    <p:extLst>
      <p:ext uri="{BB962C8B-B14F-4D97-AF65-F5344CB8AC3E}">
        <p14:creationId xmlns:p14="http://schemas.microsoft.com/office/powerpoint/2010/main" val="1683874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D79F159-4C60-4132-865E-56A2A1601317}" type="datetimeFigureOut">
              <a:rPr lang="zh-CN" altLang="en-US" smtClean="0"/>
              <a:t>2021/2/27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86D9AE-F675-46B8-9C6E-BCCC9A93F5DE}"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D79F159-4C60-4132-865E-56A2A1601317}" type="datetimeFigureOut">
              <a:rPr lang="zh-CN" altLang="en-US" smtClean="0"/>
              <a:t>2021/2/27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86D9AE-F675-46B8-9C6E-BCCC9A93F5DE}"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D79F159-4C60-4132-865E-56A2A1601317}" type="datetimeFigureOut">
              <a:rPr lang="zh-CN" altLang="en-US" smtClean="0"/>
              <a:t>2021/2/27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86D9AE-F675-46B8-9C6E-BCCC9A93F5DE}"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D79F159-4C60-4132-865E-56A2A1601317}" type="datetimeFigureOut">
              <a:rPr lang="zh-CN" altLang="en-US" smtClean="0"/>
              <a:t>2021/2/27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86D9AE-F675-46B8-9C6E-BCCC9A93F5DE}"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D79F159-4C60-4132-865E-56A2A1601317}" type="datetimeFigureOut">
              <a:rPr lang="zh-CN" altLang="en-US" smtClean="0"/>
              <a:t>2021/2/27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86D9AE-F675-46B8-9C6E-BCCC9A93F5DE}"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D79F159-4C60-4132-865E-56A2A1601317}" type="datetimeFigureOut">
              <a:rPr lang="zh-CN" altLang="en-US" smtClean="0"/>
              <a:t>2021/2/27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86D9AE-F675-46B8-9C6E-BCCC9A93F5DE}"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79F159-4C60-4132-865E-56A2A1601317}" type="datetimeFigureOut">
              <a:rPr lang="zh-CN" altLang="en-US" smtClean="0"/>
              <a:t>2021/2/27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86D9AE-F675-46B8-9C6E-BCCC9A93F5DE}"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D79F159-4C60-4132-865E-56A2A1601317}" type="datetimeFigureOut">
              <a:rPr lang="zh-CN" altLang="en-US" smtClean="0"/>
              <a:t>2021/2/27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86D9AE-F675-46B8-9C6E-BCCC9A93F5DE}"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D79F159-4C60-4132-865E-56A2A1601317}" type="datetimeFigureOut">
              <a:rPr lang="zh-CN" altLang="en-US" smtClean="0"/>
              <a:t>2021/2/27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86D9AE-F675-46B8-9C6E-BCCC9A93F5DE}"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D79F159-4C60-4132-865E-56A2A1601317}" type="datetimeFigureOut">
              <a:rPr lang="zh-CN" altLang="en-US" smtClean="0"/>
              <a:t>2021/2/27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86D9AE-F675-46B8-9C6E-BCCC9A93F5DE}"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D79F159-4C60-4132-865E-56A2A1601317}" type="datetimeFigureOut">
              <a:rPr lang="zh-CN" altLang="en-US" smtClean="0"/>
              <a:t>2021/2/27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86D9AE-F675-46B8-9C6E-BCCC9A93F5DE}"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印品黑体" panose="00000500000000000000" pitchFamily="2" charset="-122"/>
                <a:ea typeface="印品黑体" panose="00000500000000000000" pitchFamily="2" charset="-122"/>
              </a:defRPr>
            </a:lvl1pPr>
          </a:lstStyle>
          <a:p>
            <a:fld id="{FD79F159-4C60-4132-865E-56A2A1601317}" type="datetimeFigureOut">
              <a:rPr lang="zh-CN" altLang="en-US" smtClean="0"/>
              <a:pPr/>
              <a:t>2021/2/27</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印品黑体" panose="00000500000000000000" pitchFamily="2" charset="-122"/>
                <a:ea typeface="印品黑体" panose="00000500000000000000" pitchFamily="2" charset="-122"/>
              </a:defRPr>
            </a:lvl1pPr>
          </a:lstStyle>
          <a:p>
            <a:fld id="{5686D9AE-F675-46B8-9C6E-BCCC9A93F5DE}" type="slidenum">
              <a:rPr lang="zh-CN" altLang="en-US" smtClean="0"/>
              <a:pPr/>
              <a:t>‹#›</a:t>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印品黑体" panose="00000500000000000000" pitchFamily="2" charset="-122"/>
          <a:ea typeface="印品黑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印品黑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印品黑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印品黑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8.png"/><Relationship Id="rId3" Type="http://schemas.openxmlformats.org/officeDocument/2006/relationships/tags" Target="../tags/tag10.xml"/><Relationship Id="rId7" Type="http://schemas.openxmlformats.org/officeDocument/2006/relationships/image" Target="../media/image2.jpeg"/><Relationship Id="rId12" Type="http://schemas.openxmlformats.org/officeDocument/2006/relationships/image" Target="../media/image5.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10.xml"/><Relationship Id="rId11" Type="http://schemas.openxmlformats.org/officeDocument/2006/relationships/image" Target="../media/image4.png"/><Relationship Id="rId5" Type="http://schemas.openxmlformats.org/officeDocument/2006/relationships/slideLayout" Target="../slideLayouts/slideLayout2.xml"/><Relationship Id="rId10" Type="http://schemas.openxmlformats.org/officeDocument/2006/relationships/image" Target="../media/image11.png"/><Relationship Id="rId4" Type="http://schemas.openxmlformats.org/officeDocument/2006/relationships/tags" Target="../tags/tag11.xml"/><Relationship Id="rId9" Type="http://schemas.openxmlformats.org/officeDocument/2006/relationships/image" Target="../media/image10.png"/><Relationship Id="rId14" Type="http://schemas.openxmlformats.org/officeDocument/2006/relationships/image" Target="../media/image29.png"/></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22.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jpeg"/><Relationship Id="rId7"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9.png"/><Relationship Id="rId3" Type="http://schemas.openxmlformats.org/officeDocument/2006/relationships/tags" Target="../tags/tag15.xml"/><Relationship Id="rId7" Type="http://schemas.openxmlformats.org/officeDocument/2006/relationships/image" Target="../media/image2.jpeg"/><Relationship Id="rId12" Type="http://schemas.openxmlformats.org/officeDocument/2006/relationships/image" Target="../media/image5.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notesSlide" Target="../notesSlides/notesSlide15.xml"/><Relationship Id="rId11" Type="http://schemas.openxmlformats.org/officeDocument/2006/relationships/image" Target="../media/image4.png"/><Relationship Id="rId5" Type="http://schemas.openxmlformats.org/officeDocument/2006/relationships/slideLayout" Target="../slideLayouts/slideLayout2.xml"/><Relationship Id="rId10" Type="http://schemas.openxmlformats.org/officeDocument/2006/relationships/image" Target="../media/image11.png"/><Relationship Id="rId4" Type="http://schemas.openxmlformats.org/officeDocument/2006/relationships/tags" Target="../tags/tag16.xml"/><Relationship Id="rId9" Type="http://schemas.openxmlformats.org/officeDocument/2006/relationships/image" Target="../media/image10.png"/><Relationship Id="rId14" Type="http://schemas.openxmlformats.org/officeDocument/2006/relationships/image" Target="../media/image32.png"/></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6.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22.png"/><Relationship Id="rId5" Type="http://schemas.openxmlformats.org/officeDocument/2006/relationships/image" Target="../media/image3.png"/><Relationship Id="rId10" Type="http://schemas.openxmlformats.org/officeDocument/2006/relationships/image" Target="../media/image33.png"/><Relationship Id="rId4" Type="http://schemas.openxmlformats.org/officeDocument/2006/relationships/image" Target="../media/image2.jpeg"/><Relationship Id="rId9"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36.jp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37.jpg"/></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13.png"/></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38.png"/></Relationships>
</file>

<file path=ppt/slides/_rels/slide2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23.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22.png"/><Relationship Id="rId5" Type="http://schemas.openxmlformats.org/officeDocument/2006/relationships/image" Target="../media/image3.png"/><Relationship Id="rId10" Type="http://schemas.openxmlformats.org/officeDocument/2006/relationships/image" Target="../media/image40.png"/><Relationship Id="rId4" Type="http://schemas.openxmlformats.org/officeDocument/2006/relationships/image" Target="../media/image2.jpeg"/><Relationship Id="rId9" Type="http://schemas.openxmlformats.org/officeDocument/2006/relationships/image" Target="../media/image24.png"/></Relationships>
</file>

<file path=ppt/slides/_rels/slide25.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2.jpeg"/><Relationship Id="rId7"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11.png"/><Relationship Id="rId10"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4.png"/></Relationships>
</file>

<file path=ppt/slides/_rels/slide2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45.png"/></Relationships>
</file>

<file path=ppt/slides/_rels/slide2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47.jpeg"/></Relationships>
</file>

<file path=ppt/slides/_rels/slide2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48.png"/></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jpeg"/><Relationship Id="rId7" Type="http://schemas.openxmlformats.org/officeDocument/2006/relationships/image" Target="../media/image4.png"/><Relationship Id="rId12"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4.png"/><Relationship Id="rId5" Type="http://schemas.openxmlformats.org/officeDocument/2006/relationships/image" Target="../media/image10.png"/><Relationship Id="rId10"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3.xml"/><Relationship Id="rId7"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16.png"/><Relationship Id="rId11" Type="http://schemas.openxmlformats.org/officeDocument/2006/relationships/image" Target="../media/image18.png"/><Relationship Id="rId5" Type="http://schemas.openxmlformats.org/officeDocument/2006/relationships/image" Target="../media/image3.png"/><Relationship Id="rId10" Type="http://schemas.openxmlformats.org/officeDocument/2006/relationships/image" Target="../media/image5.png"/><Relationship Id="rId4" Type="http://schemas.openxmlformats.org/officeDocument/2006/relationships/image" Target="../media/image2.jpeg"/><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1.png"/><Relationship Id="rId3" Type="http://schemas.openxmlformats.org/officeDocument/2006/relationships/tags" Target="../tags/tag5.xml"/><Relationship Id="rId7" Type="http://schemas.openxmlformats.org/officeDocument/2006/relationships/image" Target="../media/image2.jpeg"/><Relationship Id="rId12" Type="http://schemas.openxmlformats.org/officeDocument/2006/relationships/image" Target="../media/image20.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notesSlide" Target="../notesSlides/notesSlide4.xml"/><Relationship Id="rId11" Type="http://schemas.openxmlformats.org/officeDocument/2006/relationships/image" Target="../media/image19.png"/><Relationship Id="rId5" Type="http://schemas.openxmlformats.org/officeDocument/2006/relationships/slideLayout" Target="../slideLayouts/slideLayout2.xml"/><Relationship Id="rId10" Type="http://schemas.openxmlformats.org/officeDocument/2006/relationships/image" Target="../media/image5.png"/><Relationship Id="rId4" Type="http://schemas.openxmlformats.org/officeDocument/2006/relationships/tags" Target="../tags/tag6.xml"/><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5.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22.png"/><Relationship Id="rId5" Type="http://schemas.openxmlformats.org/officeDocument/2006/relationships/image" Target="../media/image3.png"/><Relationship Id="rId10" Type="http://schemas.openxmlformats.org/officeDocument/2006/relationships/image" Target="../media/image24.png"/><Relationship Id="rId4" Type="http://schemas.openxmlformats.org/officeDocument/2006/relationships/image" Target="../media/image2.jpe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kumimoji="1" lang="zh-CN" altLang="en-US"/>
          </a:p>
        </p:txBody>
      </p:sp>
      <p:sp>
        <p:nvSpPr>
          <p:cNvPr id="3" name="副标题 2"/>
          <p:cNvSpPr>
            <a:spLocks noGrp="1"/>
          </p:cNvSpPr>
          <p:nvPr>
            <p:ph type="subTitle" idx="1"/>
          </p:nvPr>
        </p:nvSpPr>
        <p:spPr/>
        <p:txBody>
          <a:bodyPr/>
          <a:lstStyle/>
          <a:p>
            <a:endParaRPr kumimoji="1" lang="zh-CN" altLang="en-US" dirty="0"/>
          </a:p>
        </p:txBody>
      </p:sp>
      <p:pic>
        <p:nvPicPr>
          <p:cNvPr id="5" name="图片 4"/>
          <p:cNvPicPr>
            <a:picLocks noChangeAspect="1"/>
          </p:cNvPicPr>
          <p:nvPr/>
        </p:nvPicPr>
        <p:blipFill>
          <a:blip r:embed="rId2"/>
          <a:stretch>
            <a:fillRect/>
          </a:stretch>
        </p:blipFill>
        <p:spPr>
          <a:xfrm>
            <a:off x="-16101" y="-18888"/>
            <a:ext cx="12208101" cy="6876888"/>
          </a:xfrm>
          <a:prstGeom prst="rect">
            <a:avLst/>
          </a:prstGeom>
        </p:spPr>
      </p:pic>
      <p:sp>
        <p:nvSpPr>
          <p:cNvPr id="4" name="文本框 3"/>
          <p:cNvSpPr txBox="1"/>
          <p:nvPr/>
        </p:nvSpPr>
        <p:spPr>
          <a:xfrm>
            <a:off x="3067921" y="1617465"/>
            <a:ext cx="4284571" cy="995209"/>
          </a:xfrm>
          <a:prstGeom prst="rect">
            <a:avLst/>
          </a:prstGeom>
          <a:noFill/>
        </p:spPr>
        <p:txBody>
          <a:bodyPr wrap="none" rtlCol="0">
            <a:spAutoFit/>
          </a:bodyPr>
          <a:lstStyle/>
          <a:p>
            <a:r>
              <a:rPr kumimoji="1" lang="en-US" altLang="zh-CN" sz="5867" dirty="0">
                <a:latin typeface="Charter Black"/>
                <a:cs typeface="Charter Black"/>
              </a:rPr>
              <a:t>CHINA STORY</a:t>
            </a:r>
            <a:endParaRPr kumimoji="1" lang="zh-CN" altLang="en-US" sz="5867" dirty="0">
              <a:latin typeface="Charter Black"/>
              <a:cs typeface="Charter Black"/>
            </a:endParaRPr>
          </a:p>
        </p:txBody>
      </p:sp>
      <p:sp>
        <p:nvSpPr>
          <p:cNvPr id="6" name="文本框 5"/>
          <p:cNvSpPr txBox="1"/>
          <p:nvPr/>
        </p:nvSpPr>
        <p:spPr>
          <a:xfrm>
            <a:off x="4283138" y="2708961"/>
            <a:ext cx="3198311" cy="995209"/>
          </a:xfrm>
          <a:prstGeom prst="rect">
            <a:avLst/>
          </a:prstGeom>
          <a:noFill/>
        </p:spPr>
        <p:txBody>
          <a:bodyPr wrap="none" rtlCol="0">
            <a:spAutoFit/>
          </a:bodyPr>
          <a:lstStyle/>
          <a:p>
            <a:r>
              <a:rPr kumimoji="1" lang="zh-CN" altLang="en-US" sz="5867" b="1" dirty="0">
                <a:latin typeface="华文行楷"/>
                <a:ea typeface="华文行楷"/>
                <a:cs typeface="华文行楷"/>
              </a:rPr>
              <a:t>中国故事</a:t>
            </a:r>
          </a:p>
        </p:txBody>
      </p:sp>
      <p:sp>
        <p:nvSpPr>
          <p:cNvPr id="7" name="文本框 6"/>
          <p:cNvSpPr txBox="1"/>
          <p:nvPr/>
        </p:nvSpPr>
        <p:spPr>
          <a:xfrm>
            <a:off x="737099" y="5239373"/>
            <a:ext cx="4010009" cy="461665"/>
          </a:xfrm>
          <a:prstGeom prst="rect">
            <a:avLst/>
          </a:prstGeom>
          <a:noFill/>
        </p:spPr>
        <p:txBody>
          <a:bodyPr wrap="none" rtlCol="0">
            <a:spAutoFit/>
          </a:bodyPr>
          <a:lstStyle/>
          <a:p>
            <a:r>
              <a:rPr kumimoji="1" lang="en-US" altLang="zh-CN" sz="2400" b="1" i="1" dirty="0">
                <a:latin typeface="Times New Roman"/>
                <a:cs typeface="Times New Roman"/>
              </a:rPr>
              <a:t>Tells the story of</a:t>
            </a:r>
            <a:r>
              <a:rPr kumimoji="1" lang="zh-CN" altLang="en-US" sz="2400" b="1" i="1" dirty="0">
                <a:latin typeface="Times New Roman"/>
                <a:cs typeface="Times New Roman"/>
              </a:rPr>
              <a:t> </a:t>
            </a:r>
            <a:r>
              <a:rPr kumimoji="1" lang="en-US" altLang="zh-CN" sz="2400" b="1" i="1" dirty="0">
                <a:latin typeface="Times New Roman"/>
                <a:cs typeface="Times New Roman"/>
              </a:rPr>
              <a:t>a</a:t>
            </a:r>
            <a:r>
              <a:rPr kumimoji="1" lang="zh-CN" altLang="en-US" sz="2400" b="1" i="1" dirty="0">
                <a:latin typeface="Times New Roman"/>
                <a:cs typeface="Times New Roman"/>
              </a:rPr>
              <a:t> </a:t>
            </a:r>
            <a:r>
              <a:rPr kumimoji="1" lang="en-US" altLang="zh-CN" sz="2400" b="1" i="1" dirty="0">
                <a:latin typeface="Times New Roman"/>
                <a:cs typeface="Times New Roman"/>
              </a:rPr>
              <a:t>real China </a:t>
            </a:r>
            <a:endParaRPr kumimoji="1" lang="zh-CN" altLang="en-US" sz="2400" b="1" i="1" dirty="0">
              <a:latin typeface="Times New Roman"/>
              <a:cs typeface="Times New Roman"/>
            </a:endParaRPr>
          </a:p>
        </p:txBody>
      </p:sp>
      <p:sp>
        <p:nvSpPr>
          <p:cNvPr id="8" name="文本框 7"/>
          <p:cNvSpPr txBox="1"/>
          <p:nvPr/>
        </p:nvSpPr>
        <p:spPr>
          <a:xfrm>
            <a:off x="914401" y="5762930"/>
            <a:ext cx="2954655" cy="461665"/>
          </a:xfrm>
          <a:prstGeom prst="rect">
            <a:avLst/>
          </a:prstGeom>
          <a:noFill/>
        </p:spPr>
        <p:txBody>
          <a:bodyPr wrap="none" rtlCol="0">
            <a:spAutoFit/>
          </a:bodyPr>
          <a:lstStyle/>
          <a:p>
            <a:r>
              <a:rPr kumimoji="1" lang="zh-CN" altLang="en-US" sz="2400" b="1" dirty="0">
                <a:latin typeface="华文行楷"/>
                <a:ea typeface="华文行楷"/>
                <a:cs typeface="华文行楷"/>
              </a:rPr>
              <a:t>讲述一个真实的中国</a:t>
            </a:r>
          </a:p>
        </p:txBody>
      </p:sp>
    </p:spTree>
    <p:extLst>
      <p:ext uri="{BB962C8B-B14F-4D97-AF65-F5344CB8AC3E}">
        <p14:creationId xmlns:p14="http://schemas.microsoft.com/office/powerpoint/2010/main" val="4044236519"/>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4" name="图片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568347" y="4522417"/>
            <a:ext cx="2650680" cy="2345695"/>
          </a:xfrm>
          <a:prstGeom prst="rect">
            <a:avLst/>
          </a:prstGeom>
        </p:spPr>
      </p:pic>
      <p:pic>
        <p:nvPicPr>
          <p:cNvPr id="26"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76007" y="209545"/>
            <a:ext cx="11620500" cy="6648455"/>
            <a:chOff x="285750" y="209546"/>
            <a:chExt cx="11620500" cy="6648455"/>
          </a:xfrm>
        </p:grpSpPr>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47" name="矩形 46">
            <a:extLst>
              <a:ext uri="{FF2B5EF4-FFF2-40B4-BE49-F238E27FC236}">
                <a16:creationId xmlns:a16="http://schemas.microsoft.com/office/drawing/2014/main" id="{4C7CE751-9B71-4A08-8B13-41070496CB32}"/>
              </a:ext>
            </a:extLst>
          </p:cNvPr>
          <p:cNvSpPr/>
          <p:nvPr/>
        </p:nvSpPr>
        <p:spPr>
          <a:xfrm>
            <a:off x="3407592" y="646231"/>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1:</a:t>
            </a:r>
          </a:p>
        </p:txBody>
      </p:sp>
      <p:sp>
        <p:nvSpPr>
          <p:cNvPr id="50" name="文本框 49">
            <a:extLst>
              <a:ext uri="{FF2B5EF4-FFF2-40B4-BE49-F238E27FC236}">
                <a16:creationId xmlns:a16="http://schemas.microsoft.com/office/drawing/2014/main" id="{4F0C8DF1-76B6-46D3-8257-68A0FDE5FABB}"/>
              </a:ext>
            </a:extLst>
          </p:cNvPr>
          <p:cNvSpPr txBox="1"/>
          <p:nvPr/>
        </p:nvSpPr>
        <p:spPr>
          <a:xfrm>
            <a:off x="5366155" y="1790376"/>
            <a:ext cx="5719713" cy="523220"/>
          </a:xfrm>
          <a:prstGeom prst="rect">
            <a:avLst/>
          </a:prstGeom>
          <a:noFill/>
        </p:spPr>
        <p:txBody>
          <a:bodyPr wrap="square">
            <a:spAutoFit/>
          </a:bodyPr>
          <a:lstStyle/>
          <a:p>
            <a:pPr algn="just"/>
            <a:r>
              <a:rPr lang="en-US" altLang="zh-CN" sz="2800" b="0" i="0" dirty="0">
                <a:solidFill>
                  <a:srgbClr val="333333"/>
                </a:solidFill>
                <a:effectLst/>
                <a:latin typeface="font-regular"/>
              </a:rPr>
              <a:t>    </a:t>
            </a:r>
            <a:endParaRPr kumimoji="1" lang="zh-CN" altLang="en-US" sz="3600" dirty="0">
              <a:solidFill>
                <a:schemeClr val="accent6">
                  <a:lumMod val="50000"/>
                </a:schemeClr>
              </a:solidFill>
              <a:latin typeface="Calibri" panose="020F0502020204030204" pitchFamily="34" charset="0"/>
              <a:cs typeface="Calibri" panose="020F0502020204030204" pitchFamily="34" charset="0"/>
            </a:endParaRPr>
          </a:p>
        </p:txBody>
      </p:sp>
      <p:sp>
        <p:nvSpPr>
          <p:cNvPr id="59" name="文本框 58">
            <a:extLst>
              <a:ext uri="{FF2B5EF4-FFF2-40B4-BE49-F238E27FC236}">
                <a16:creationId xmlns:a16="http://schemas.microsoft.com/office/drawing/2014/main" id="{F659D957-D021-4F71-8567-E968DD705406}"/>
              </a:ext>
            </a:extLst>
          </p:cNvPr>
          <p:cNvSpPr txBox="1"/>
          <p:nvPr/>
        </p:nvSpPr>
        <p:spPr>
          <a:xfrm>
            <a:off x="5194018" y="662969"/>
            <a:ext cx="6042733"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Before Crossing </a:t>
            </a:r>
            <a:r>
              <a:rPr kumimoji="1" lang="en-US" altLang="zh-CN" sz="2800" b="1" dirty="0" err="1">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Shanhaiguan</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sp>
        <p:nvSpPr>
          <p:cNvPr id="25" name="文本框 24">
            <a:extLst>
              <a:ext uri="{FF2B5EF4-FFF2-40B4-BE49-F238E27FC236}">
                <a16:creationId xmlns:a16="http://schemas.microsoft.com/office/drawing/2014/main" id="{4508824B-5291-46D9-B84A-7112ADEF3292}"/>
              </a:ext>
            </a:extLst>
          </p:cNvPr>
          <p:cNvSpPr txBox="1"/>
          <p:nvPr/>
        </p:nvSpPr>
        <p:spPr>
          <a:xfrm>
            <a:off x="878593" y="1850945"/>
            <a:ext cx="7126968" cy="3539430"/>
          </a:xfrm>
          <a:prstGeom prst="rect">
            <a:avLst/>
          </a:prstGeom>
          <a:noFill/>
        </p:spPr>
        <p:txBody>
          <a:bodyPr wrap="square">
            <a:spAutoFit/>
          </a:bodyPr>
          <a:lstStyle/>
          <a:p>
            <a:pPr algn="just"/>
            <a:r>
              <a:rPr kumimoji="1" lang="en-US" altLang="zh-CN" sz="2800" dirty="0">
                <a:solidFill>
                  <a:schemeClr val="accent6">
                    <a:lumMod val="50000"/>
                  </a:schemeClr>
                </a:solidFill>
                <a:latin typeface="Calibri" panose="020F0502020204030204" pitchFamily="34" charset="0"/>
                <a:cs typeface="Calibri" panose="020F0502020204030204" pitchFamily="34" charset="0"/>
              </a:rPr>
              <a:t>       </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Influenced by the Mongol Pao, the Qipao consisted of a single long robe with a more fitted cut, narrow sleeves, known as hoof cuffs (</a:t>
            </a:r>
            <a:r>
              <a:rPr kumimoji="1" lang="zh-CN" altLang="en-US" sz="2800" dirty="0">
                <a:solidFill>
                  <a:schemeClr val="accent6">
                    <a:lumMod val="50000"/>
                  </a:schemeClr>
                </a:solidFill>
                <a:latin typeface="Adobe Devanagari" panose="02040503050201020203" pitchFamily="18" charset="0"/>
                <a:cs typeface="Adobe Devanagari" panose="02040503050201020203" pitchFamily="18" charset="0"/>
              </a:rPr>
              <a:t>马蹄袖</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a:t>
            </a:r>
            <a:r>
              <a:rPr kumimoji="1" lang="zh-CN" altLang="en-US" sz="2800" dirty="0">
                <a:solidFill>
                  <a:schemeClr val="accent6">
                    <a:lumMod val="50000"/>
                  </a:schemeClr>
                </a:solidFill>
                <a:latin typeface="Adobe Devanagari" panose="02040503050201020203" pitchFamily="18" charset="0"/>
                <a:cs typeface="Adobe Devanagari" panose="02040503050201020203" pitchFamily="18" charset="0"/>
              </a:rPr>
              <a:t>，</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four slits for ease of movement, and were fastened on the right side with buttons. Noticeably, in these early days the robes had small, round collars, suitable for hunting, riding, shooting, battling and the cold mountainous life. </a:t>
            </a:r>
            <a:endParaRPr lang="zh-CN" altLang="en-US" sz="2800" dirty="0"/>
          </a:p>
        </p:txBody>
      </p:sp>
      <p:pic>
        <p:nvPicPr>
          <p:cNvPr id="16" name="图片 15" descr="图片包含 服装&#10;&#10;描述已自动生成">
            <a:extLst>
              <a:ext uri="{FF2B5EF4-FFF2-40B4-BE49-F238E27FC236}">
                <a16:creationId xmlns:a16="http://schemas.microsoft.com/office/drawing/2014/main" id="{81F3F689-151D-44FE-8444-10357C36A1C6}"/>
              </a:ext>
            </a:extLst>
          </p:cNvPr>
          <p:cNvPicPr>
            <a:picLocks noChangeAspect="1"/>
          </p:cNvPicPr>
          <p:nvPr/>
        </p:nvPicPr>
        <p:blipFill>
          <a:blip r:embed="rId9"/>
          <a:stretch>
            <a:fillRect/>
          </a:stretch>
        </p:blipFill>
        <p:spPr>
          <a:xfrm>
            <a:off x="8279763" y="1976306"/>
            <a:ext cx="3180535" cy="2837407"/>
          </a:xfrm>
          <a:prstGeom prst="rect">
            <a:avLst/>
          </a:prstGeom>
        </p:spPr>
      </p:pic>
    </p:spTree>
    <p:extLst>
      <p:ext uri="{BB962C8B-B14F-4D97-AF65-F5344CB8AC3E}">
        <p14:creationId xmlns:p14="http://schemas.microsoft.com/office/powerpoint/2010/main" val="39951837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4" name="图片 2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9568347" y="4522417"/>
            <a:ext cx="2650680" cy="2345695"/>
          </a:xfrm>
          <a:prstGeom prst="rect">
            <a:avLst/>
          </a:prstGeom>
        </p:spPr>
      </p:pic>
      <p:pic>
        <p:nvPicPr>
          <p:cNvPr id="26" name="图片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371349" y="104772"/>
            <a:ext cx="11620500" cy="6648455"/>
            <a:chOff x="285750" y="209546"/>
            <a:chExt cx="11620500" cy="6648455"/>
          </a:xfrm>
        </p:grpSpPr>
        <p:pic>
          <p:nvPicPr>
            <p:cNvPr id="8" name="图片 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47" name="矩形 46">
            <a:extLst>
              <a:ext uri="{FF2B5EF4-FFF2-40B4-BE49-F238E27FC236}">
                <a16:creationId xmlns:a16="http://schemas.microsoft.com/office/drawing/2014/main" id="{4C7CE751-9B71-4A08-8B13-41070496CB32}"/>
              </a:ext>
            </a:extLst>
          </p:cNvPr>
          <p:cNvSpPr/>
          <p:nvPr/>
        </p:nvSpPr>
        <p:spPr>
          <a:xfrm>
            <a:off x="3407592" y="646231"/>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1:</a:t>
            </a:r>
          </a:p>
        </p:txBody>
      </p:sp>
      <p:sp>
        <p:nvSpPr>
          <p:cNvPr id="50" name="文本框 49">
            <a:extLst>
              <a:ext uri="{FF2B5EF4-FFF2-40B4-BE49-F238E27FC236}">
                <a16:creationId xmlns:a16="http://schemas.microsoft.com/office/drawing/2014/main" id="{4F0C8DF1-76B6-46D3-8257-68A0FDE5FABB}"/>
              </a:ext>
            </a:extLst>
          </p:cNvPr>
          <p:cNvSpPr txBox="1"/>
          <p:nvPr/>
        </p:nvSpPr>
        <p:spPr>
          <a:xfrm>
            <a:off x="5366155" y="1790376"/>
            <a:ext cx="5719713" cy="523220"/>
          </a:xfrm>
          <a:prstGeom prst="rect">
            <a:avLst/>
          </a:prstGeom>
          <a:noFill/>
        </p:spPr>
        <p:txBody>
          <a:bodyPr wrap="square">
            <a:spAutoFit/>
          </a:bodyPr>
          <a:lstStyle/>
          <a:p>
            <a:pPr algn="just"/>
            <a:r>
              <a:rPr lang="en-US" altLang="zh-CN" sz="2800" b="0" i="0" dirty="0">
                <a:solidFill>
                  <a:srgbClr val="333333"/>
                </a:solidFill>
                <a:effectLst/>
                <a:latin typeface="font-regular"/>
              </a:rPr>
              <a:t>    </a:t>
            </a:r>
            <a:endParaRPr kumimoji="1" lang="zh-CN" altLang="en-US" sz="3600" dirty="0">
              <a:solidFill>
                <a:schemeClr val="accent6">
                  <a:lumMod val="50000"/>
                </a:schemeClr>
              </a:solidFill>
              <a:latin typeface="Calibri" panose="020F0502020204030204" pitchFamily="34" charset="0"/>
              <a:cs typeface="Calibri" panose="020F0502020204030204" pitchFamily="34" charset="0"/>
            </a:endParaRPr>
          </a:p>
        </p:txBody>
      </p:sp>
      <p:sp>
        <p:nvSpPr>
          <p:cNvPr id="59" name="文本框 58">
            <a:extLst>
              <a:ext uri="{FF2B5EF4-FFF2-40B4-BE49-F238E27FC236}">
                <a16:creationId xmlns:a16="http://schemas.microsoft.com/office/drawing/2014/main" id="{F659D957-D021-4F71-8567-E968DD705406}"/>
              </a:ext>
            </a:extLst>
          </p:cNvPr>
          <p:cNvSpPr txBox="1"/>
          <p:nvPr/>
        </p:nvSpPr>
        <p:spPr>
          <a:xfrm>
            <a:off x="5194018" y="662969"/>
            <a:ext cx="6042733"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Before Crossing </a:t>
            </a:r>
            <a:r>
              <a:rPr kumimoji="1" lang="en-US" altLang="zh-CN" sz="2800" b="1" dirty="0" err="1">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Shanhaiguan</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pic>
        <p:nvPicPr>
          <p:cNvPr id="16" name="图片 15" descr="图片包含 服装&#10;&#10;描述已自动生成">
            <a:extLst>
              <a:ext uri="{FF2B5EF4-FFF2-40B4-BE49-F238E27FC236}">
                <a16:creationId xmlns:a16="http://schemas.microsoft.com/office/drawing/2014/main" id="{328AE135-919E-43D0-A6CB-7FF11CEC03D5}"/>
              </a:ext>
            </a:extLst>
          </p:cNvPr>
          <p:cNvPicPr>
            <a:picLocks noChangeAspect="1"/>
          </p:cNvPicPr>
          <p:nvPr/>
        </p:nvPicPr>
        <p:blipFill>
          <a:blip r:embed="rId13"/>
          <a:stretch>
            <a:fillRect/>
          </a:stretch>
        </p:blipFill>
        <p:spPr>
          <a:xfrm>
            <a:off x="3616505" y="1790376"/>
            <a:ext cx="5262996" cy="4695204"/>
          </a:xfrm>
          <a:prstGeom prst="rect">
            <a:avLst/>
          </a:prstGeom>
        </p:spPr>
      </p:pic>
      <p:pic>
        <p:nvPicPr>
          <p:cNvPr id="18" name="PA-图片 13">
            <a:extLst>
              <a:ext uri="{FF2B5EF4-FFF2-40B4-BE49-F238E27FC236}">
                <a16:creationId xmlns:a16="http://schemas.microsoft.com/office/drawing/2014/main" id="{E6C6B871-5F23-44A6-A15F-268320F23D27}"/>
              </a:ext>
            </a:extLst>
          </p:cNvPr>
          <p:cNvPicPr>
            <a:picLocks noChangeAspect="1"/>
          </p:cNvPicPr>
          <p:nvPr>
            <p:custDataLst>
              <p:tags r:id="rId1"/>
            </p:custDataLst>
          </p:nvPr>
        </p:nvPicPr>
        <p:blipFill rotWithShape="1">
          <a:blip r:embed="rId14"/>
          <a:srcRect l="22148" r="22148"/>
          <a:stretch/>
        </p:blipFill>
        <p:spPr>
          <a:xfrm rot="16200000">
            <a:off x="1792748" y="1529337"/>
            <a:ext cx="815636" cy="2311875"/>
          </a:xfrm>
          <a:prstGeom prst="rect">
            <a:avLst/>
          </a:prstGeom>
        </p:spPr>
      </p:pic>
      <p:pic>
        <p:nvPicPr>
          <p:cNvPr id="19" name="PA-图片 14">
            <a:extLst>
              <a:ext uri="{FF2B5EF4-FFF2-40B4-BE49-F238E27FC236}">
                <a16:creationId xmlns:a16="http://schemas.microsoft.com/office/drawing/2014/main" id="{B1767615-4CF2-4E2B-BA37-7A650C297D34}"/>
              </a:ext>
            </a:extLst>
          </p:cNvPr>
          <p:cNvPicPr>
            <a:picLocks noChangeAspect="1"/>
          </p:cNvPicPr>
          <p:nvPr>
            <p:custDataLst>
              <p:tags r:id="rId2"/>
            </p:custDataLst>
          </p:nvPr>
        </p:nvPicPr>
        <p:blipFill rotWithShape="1">
          <a:blip r:embed="rId14"/>
          <a:srcRect l="22148" r="22148"/>
          <a:stretch/>
        </p:blipFill>
        <p:spPr>
          <a:xfrm rot="16200000">
            <a:off x="9638675" y="933378"/>
            <a:ext cx="793527" cy="2311875"/>
          </a:xfrm>
          <a:prstGeom prst="rect">
            <a:avLst/>
          </a:prstGeom>
        </p:spPr>
      </p:pic>
      <p:pic>
        <p:nvPicPr>
          <p:cNvPr id="20" name="PA-图片 15">
            <a:extLst>
              <a:ext uri="{FF2B5EF4-FFF2-40B4-BE49-F238E27FC236}">
                <a16:creationId xmlns:a16="http://schemas.microsoft.com/office/drawing/2014/main" id="{5BE4C671-FC68-48E1-A994-CAACA419CDB3}"/>
              </a:ext>
            </a:extLst>
          </p:cNvPr>
          <p:cNvPicPr>
            <a:picLocks noChangeAspect="1"/>
          </p:cNvPicPr>
          <p:nvPr>
            <p:custDataLst>
              <p:tags r:id="rId3"/>
            </p:custDataLst>
          </p:nvPr>
        </p:nvPicPr>
        <p:blipFill rotWithShape="1">
          <a:blip r:embed="rId14"/>
          <a:srcRect l="22148" r="22148"/>
          <a:stretch/>
        </p:blipFill>
        <p:spPr>
          <a:xfrm rot="16200000">
            <a:off x="2693295" y="3204928"/>
            <a:ext cx="815636" cy="2311875"/>
          </a:xfrm>
          <a:prstGeom prst="rect">
            <a:avLst/>
          </a:prstGeom>
        </p:spPr>
      </p:pic>
      <p:pic>
        <p:nvPicPr>
          <p:cNvPr id="21" name="PA-图片 16">
            <a:extLst>
              <a:ext uri="{FF2B5EF4-FFF2-40B4-BE49-F238E27FC236}">
                <a16:creationId xmlns:a16="http://schemas.microsoft.com/office/drawing/2014/main" id="{6B54A29E-8A3A-403A-BF57-45D28A49C7DA}"/>
              </a:ext>
            </a:extLst>
          </p:cNvPr>
          <p:cNvPicPr>
            <a:picLocks noChangeAspect="1"/>
          </p:cNvPicPr>
          <p:nvPr>
            <p:custDataLst>
              <p:tags r:id="rId4"/>
            </p:custDataLst>
          </p:nvPr>
        </p:nvPicPr>
        <p:blipFill rotWithShape="1">
          <a:blip r:embed="rId14"/>
          <a:srcRect l="22148" r="22148"/>
          <a:stretch/>
        </p:blipFill>
        <p:spPr>
          <a:xfrm rot="16200000">
            <a:off x="8438668" y="3150249"/>
            <a:ext cx="815636" cy="2311875"/>
          </a:xfrm>
          <a:prstGeom prst="rect">
            <a:avLst/>
          </a:prstGeom>
        </p:spPr>
      </p:pic>
      <p:cxnSp>
        <p:nvCxnSpPr>
          <p:cNvPr id="22" name="直接连接符 21">
            <a:extLst>
              <a:ext uri="{FF2B5EF4-FFF2-40B4-BE49-F238E27FC236}">
                <a16:creationId xmlns:a16="http://schemas.microsoft.com/office/drawing/2014/main" id="{775E005D-4431-4584-AD18-C7103021B8BC}"/>
              </a:ext>
            </a:extLst>
          </p:cNvPr>
          <p:cNvCxnSpPr>
            <a:cxnSpLocks/>
          </p:cNvCxnSpPr>
          <p:nvPr/>
        </p:nvCxnSpPr>
        <p:spPr>
          <a:xfrm flipH="1">
            <a:off x="4337535" y="4157560"/>
            <a:ext cx="1321096" cy="269668"/>
          </a:xfrm>
          <a:prstGeom prst="line">
            <a:avLst/>
          </a:prstGeom>
          <a:ln w="38100" cap="rnd" cmpd="dbl">
            <a:solidFill>
              <a:srgbClr val="584A47"/>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6591FDD5-5FD4-418C-B684-E4C4BA0FC11C}"/>
              </a:ext>
            </a:extLst>
          </p:cNvPr>
          <p:cNvCxnSpPr>
            <a:cxnSpLocks/>
          </p:cNvCxnSpPr>
          <p:nvPr/>
        </p:nvCxnSpPr>
        <p:spPr>
          <a:xfrm flipH="1">
            <a:off x="3346390" y="2564091"/>
            <a:ext cx="1322154" cy="149305"/>
          </a:xfrm>
          <a:prstGeom prst="line">
            <a:avLst/>
          </a:prstGeom>
          <a:ln w="38100" cap="rnd" cmpd="dbl">
            <a:solidFill>
              <a:srgbClr val="584A47"/>
            </a:solidFill>
          </a:ln>
        </p:spPr>
        <p:style>
          <a:lnRef idx="1">
            <a:schemeClr val="accent1"/>
          </a:lnRef>
          <a:fillRef idx="0">
            <a:schemeClr val="accent1"/>
          </a:fillRef>
          <a:effectRef idx="0">
            <a:schemeClr val="accent1"/>
          </a:effectRef>
          <a:fontRef idx="minor">
            <a:schemeClr val="tx1"/>
          </a:fontRef>
        </p:style>
      </p:cxnSp>
      <p:sp>
        <p:nvSpPr>
          <p:cNvPr id="27" name="圆角矩形标注 6">
            <a:extLst>
              <a:ext uri="{FF2B5EF4-FFF2-40B4-BE49-F238E27FC236}">
                <a16:creationId xmlns:a16="http://schemas.microsoft.com/office/drawing/2014/main" id="{1D557632-7DD7-4341-8098-1A22175895DD}"/>
              </a:ext>
            </a:extLst>
          </p:cNvPr>
          <p:cNvSpPr/>
          <p:nvPr/>
        </p:nvSpPr>
        <p:spPr>
          <a:xfrm>
            <a:off x="8919335" y="1830171"/>
            <a:ext cx="2286416" cy="588200"/>
          </a:xfrm>
          <a:prstGeom prst="wedgeRoundRectCallout">
            <a:avLst>
              <a:gd name="adj1" fmla="val 57945"/>
              <a:gd name="adj2" fmla="val 138667"/>
              <a:gd name="adj3" fmla="val 16667"/>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sz="2400" b="1" i="1" dirty="0">
                <a:solidFill>
                  <a:schemeClr val="tx1">
                    <a:lumMod val="95000"/>
                    <a:lumOff val="5000"/>
                  </a:schemeClr>
                </a:solidFill>
                <a:latin typeface="Arial Nova" panose="020B0504020202020204" pitchFamily="34" charset="0"/>
              </a:rPr>
              <a:t>Round collar</a:t>
            </a:r>
            <a:endParaRPr lang="zh-CN" altLang="en-US" sz="2400" b="1" i="1" dirty="0">
              <a:solidFill>
                <a:schemeClr val="tx1">
                  <a:lumMod val="95000"/>
                  <a:lumOff val="5000"/>
                </a:schemeClr>
              </a:solidFill>
              <a:latin typeface="Arial Nova" panose="020B0504020202020204" pitchFamily="34" charset="0"/>
            </a:endParaRPr>
          </a:p>
        </p:txBody>
      </p:sp>
      <p:sp>
        <p:nvSpPr>
          <p:cNvPr id="28" name="圆角矩形标注 18">
            <a:extLst>
              <a:ext uri="{FF2B5EF4-FFF2-40B4-BE49-F238E27FC236}">
                <a16:creationId xmlns:a16="http://schemas.microsoft.com/office/drawing/2014/main" id="{38FDFA6A-B26C-451E-8771-FBF7C8D3B98D}"/>
              </a:ext>
            </a:extLst>
          </p:cNvPr>
          <p:cNvSpPr/>
          <p:nvPr/>
        </p:nvSpPr>
        <p:spPr>
          <a:xfrm>
            <a:off x="1969595" y="4050897"/>
            <a:ext cx="2311875" cy="588200"/>
          </a:xfrm>
          <a:prstGeom prst="wedgeRoundRectCallout">
            <a:avLst>
              <a:gd name="adj1" fmla="val 138678"/>
              <a:gd name="adj2" fmla="val 24850"/>
              <a:gd name="adj3" fmla="val 16667"/>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sz="2400" b="1" i="1" dirty="0">
                <a:solidFill>
                  <a:schemeClr val="tx1">
                    <a:lumMod val="95000"/>
                    <a:lumOff val="5000"/>
                  </a:schemeClr>
                </a:solidFill>
                <a:latin typeface="Arial Nova" panose="020B0504020202020204" pitchFamily="34" charset="0"/>
              </a:rPr>
              <a:t>Loose and straight piece</a:t>
            </a:r>
            <a:endParaRPr lang="zh-CN" altLang="en-US" sz="2400" b="1" i="1" dirty="0">
              <a:solidFill>
                <a:schemeClr val="tx1">
                  <a:lumMod val="95000"/>
                  <a:lumOff val="5000"/>
                </a:schemeClr>
              </a:solidFill>
              <a:latin typeface="Arial Nova" panose="020B0504020202020204" pitchFamily="34" charset="0"/>
            </a:endParaRPr>
          </a:p>
        </p:txBody>
      </p:sp>
      <p:sp>
        <p:nvSpPr>
          <p:cNvPr id="29" name="圆角矩形标注 19">
            <a:extLst>
              <a:ext uri="{FF2B5EF4-FFF2-40B4-BE49-F238E27FC236}">
                <a16:creationId xmlns:a16="http://schemas.microsoft.com/office/drawing/2014/main" id="{1AC2686D-C288-4519-A201-F239359E1D97}"/>
              </a:ext>
            </a:extLst>
          </p:cNvPr>
          <p:cNvSpPr/>
          <p:nvPr/>
        </p:nvSpPr>
        <p:spPr>
          <a:xfrm>
            <a:off x="7971894" y="3953047"/>
            <a:ext cx="1815214" cy="697901"/>
          </a:xfrm>
          <a:prstGeom prst="wedgeRoundRectCallout">
            <a:avLst>
              <a:gd name="adj1" fmla="val 155989"/>
              <a:gd name="adj2" fmla="val 13941"/>
              <a:gd name="adj3" fmla="val 16667"/>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sz="2400" b="1" i="1" dirty="0">
                <a:solidFill>
                  <a:schemeClr val="tx1">
                    <a:lumMod val="95000"/>
                    <a:lumOff val="5000"/>
                  </a:schemeClr>
                </a:solidFill>
                <a:latin typeface="Arial Nova" panose="020B0504020202020204" pitchFamily="34" charset="0"/>
              </a:rPr>
              <a:t>Slits of four sides</a:t>
            </a:r>
            <a:endParaRPr lang="zh-CN" altLang="en-US" sz="2400" b="1" i="1" dirty="0">
              <a:solidFill>
                <a:schemeClr val="tx1">
                  <a:lumMod val="95000"/>
                  <a:lumOff val="5000"/>
                </a:schemeClr>
              </a:solidFill>
              <a:latin typeface="Arial Nova" panose="020B0504020202020204" pitchFamily="34" charset="0"/>
            </a:endParaRPr>
          </a:p>
        </p:txBody>
      </p:sp>
      <p:sp>
        <p:nvSpPr>
          <p:cNvPr id="30" name="圆角矩形标注 20">
            <a:extLst>
              <a:ext uri="{FF2B5EF4-FFF2-40B4-BE49-F238E27FC236}">
                <a16:creationId xmlns:a16="http://schemas.microsoft.com/office/drawing/2014/main" id="{4B966E59-CF0E-48CF-86C7-E57A98224193}"/>
              </a:ext>
            </a:extLst>
          </p:cNvPr>
          <p:cNvSpPr/>
          <p:nvPr/>
        </p:nvSpPr>
        <p:spPr>
          <a:xfrm>
            <a:off x="1196137" y="2419296"/>
            <a:ext cx="2000010" cy="588200"/>
          </a:xfrm>
          <a:prstGeom prst="wedgeRoundRectCallout">
            <a:avLst>
              <a:gd name="adj1" fmla="val 107780"/>
              <a:gd name="adj2" fmla="val 72043"/>
              <a:gd name="adj3" fmla="val 16667"/>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sz="2400" b="1" i="1" dirty="0">
                <a:solidFill>
                  <a:schemeClr val="tx1">
                    <a:lumMod val="95000"/>
                    <a:lumOff val="5000"/>
                  </a:schemeClr>
                </a:solidFill>
                <a:latin typeface="Arial Nova" panose="020B0504020202020204" pitchFamily="34" charset="0"/>
              </a:rPr>
              <a:t>Horse hoof </a:t>
            </a:r>
          </a:p>
          <a:p>
            <a:pPr algn="ctr"/>
            <a:r>
              <a:rPr lang="en-US" altLang="zh-CN" sz="2400" b="1" i="1" dirty="0">
                <a:solidFill>
                  <a:schemeClr val="tx1">
                    <a:lumMod val="95000"/>
                    <a:lumOff val="5000"/>
                  </a:schemeClr>
                </a:solidFill>
                <a:latin typeface="Arial Nova" panose="020B0504020202020204" pitchFamily="34" charset="0"/>
              </a:rPr>
              <a:t> cuff</a:t>
            </a:r>
            <a:endParaRPr lang="zh-CN" altLang="en-US" sz="2400" b="1" i="1" dirty="0">
              <a:solidFill>
                <a:schemeClr val="tx1">
                  <a:lumMod val="95000"/>
                  <a:lumOff val="5000"/>
                </a:schemeClr>
              </a:solidFill>
              <a:latin typeface="Arial Nova" panose="020B0504020202020204" pitchFamily="34" charset="0"/>
            </a:endParaRPr>
          </a:p>
        </p:txBody>
      </p:sp>
      <p:cxnSp>
        <p:nvCxnSpPr>
          <p:cNvPr id="31" name="直接连接符 30">
            <a:extLst>
              <a:ext uri="{FF2B5EF4-FFF2-40B4-BE49-F238E27FC236}">
                <a16:creationId xmlns:a16="http://schemas.microsoft.com/office/drawing/2014/main" id="{AC366F9A-92BB-421F-A7E1-7F48902A1175}"/>
              </a:ext>
            </a:extLst>
          </p:cNvPr>
          <p:cNvCxnSpPr>
            <a:cxnSpLocks/>
          </p:cNvCxnSpPr>
          <p:nvPr/>
        </p:nvCxnSpPr>
        <p:spPr>
          <a:xfrm flipH="1">
            <a:off x="6328328" y="1830171"/>
            <a:ext cx="2603927" cy="221815"/>
          </a:xfrm>
          <a:prstGeom prst="line">
            <a:avLst/>
          </a:prstGeom>
          <a:ln w="38100" cap="rnd" cmpd="dbl">
            <a:solidFill>
              <a:srgbClr val="584A47"/>
            </a:solidFill>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8E89BC28-2792-449D-B605-28FAE2D7E4F4}"/>
              </a:ext>
            </a:extLst>
          </p:cNvPr>
          <p:cNvCxnSpPr>
            <a:cxnSpLocks/>
          </p:cNvCxnSpPr>
          <p:nvPr/>
        </p:nvCxnSpPr>
        <p:spPr>
          <a:xfrm flipH="1">
            <a:off x="6328328" y="4705627"/>
            <a:ext cx="2409012" cy="1542032"/>
          </a:xfrm>
          <a:prstGeom prst="line">
            <a:avLst/>
          </a:prstGeom>
          <a:ln w="38100" cap="rnd" cmpd="dbl">
            <a:solidFill>
              <a:srgbClr val="584A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2226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22" presetClass="entr" presetSubtype="2"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right)">
                                          <p:cBhvr>
                                            <p:cTn id="19" dur="500"/>
                                            <p:tgtEl>
                                              <p:spTgt spid="22"/>
                                            </p:tgtEl>
                                          </p:cBhvr>
                                        </p:animEffect>
                                      </p:childTnLst>
                                    </p:cTn>
                                  </p:par>
                                  <p:par>
                                    <p:cTn id="20" presetID="53" presetClass="entr" presetSubtype="16" fill="hold" nodeType="withEffect" p14:presetBounceEnd="38000">
                                      <p:stCondLst>
                                        <p:cond delay="30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animScale p14:bounceEnd="38000">
                                          <p:cBhvr>
                                            <p:cTn id="25" dur="50" repeatCount="2000" fill="hold">
                                              <p:stCondLst>
                                                <p:cond delay="500"/>
                                              </p:stCondLst>
                                            </p:cTn>
                                            <p:tgtEl>
                                              <p:spTgt spid="20"/>
                                            </p:tgtEl>
                                          </p:cBhvr>
                                          <p:by x="105000" y="105000"/>
                                          <p:from x="100000" y="100000"/>
                                          <p:to x="105000" y="105000"/>
                                        </p:animScale>
                                      </p:childTnLst>
                                    </p:cTn>
                                  </p:par>
                                  <p:par>
                                    <p:cTn id="26" presetID="10" presetClass="entr" presetSubtype="0" fill="hold" grpId="0" nodeType="withEffect">
                                      <p:stCondLst>
                                        <p:cond delay="80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750"/>
                                            <p:tgtEl>
                                              <p:spTgt spid="28"/>
                                            </p:tgtEl>
                                          </p:cBhvr>
                                        </p:animEffect>
                                      </p:childTnLst>
                                    </p:cTn>
                                  </p:par>
                                  <p:par>
                                    <p:cTn id="29" presetID="53" presetClass="entr" presetSubtype="16" fill="hold" nodeType="withEffect" p14:presetBounceEnd="38000">
                                      <p:stCondLst>
                                        <p:cond delay="20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animScale p14:bounceEnd="38000">
                                          <p:cBhvr>
                                            <p:cTn id="34" dur="50" repeatCount="2000" fill="hold">
                                              <p:stCondLst>
                                                <p:cond delay="500"/>
                                              </p:stCondLst>
                                            </p:cTn>
                                            <p:tgtEl>
                                              <p:spTgt spid="19"/>
                                            </p:tgtEl>
                                          </p:cBhvr>
                                          <p:by x="105000" y="105000"/>
                                          <p:from x="100000" y="100000"/>
                                          <p:to x="105000" y="105000"/>
                                        </p:animScale>
                                      </p:childTnLst>
                                    </p:cTn>
                                  </p:par>
                                  <p:par>
                                    <p:cTn id="35" presetID="10" presetClass="entr" presetSubtype="0" fill="hold" grpId="0" nodeType="withEffect">
                                      <p:stCondLst>
                                        <p:cond delay="60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750"/>
                                            <p:tgtEl>
                                              <p:spTgt spid="27"/>
                                            </p:tgtEl>
                                          </p:cBhvr>
                                        </p:animEffect>
                                      </p:childTnLst>
                                    </p:cTn>
                                  </p:par>
                                  <p:par>
                                    <p:cTn id="38" presetID="53" presetClass="entr" presetSubtype="16" fill="hold" nodeType="withEffect" p14:presetBounceEnd="38000">
                                      <p:stCondLst>
                                        <p:cond delay="300"/>
                                      </p:stCondLst>
                                      <p:childTnLst>
                                        <p:set>
                                          <p:cBhvr>
                                            <p:cTn id="39" dur="1" fill="hold">
                                              <p:stCondLst>
                                                <p:cond delay="0"/>
                                              </p:stCondLst>
                                            </p:cTn>
                                            <p:tgtEl>
                                              <p:spTgt spid="21"/>
                                            </p:tgtEl>
                                            <p:attrNameLst>
                                              <p:attrName>style.visibility</p:attrName>
                                            </p:attrNameLst>
                                          </p:cBhvr>
                                          <p:to>
                                            <p:strVal val="visible"/>
                                          </p:to>
                                        </p:set>
                                        <p:anim calcmode="lin" valueType="num">
                                          <p:cBhvr>
                                            <p:cTn id="40" dur="500" fill="hold"/>
                                            <p:tgtEl>
                                              <p:spTgt spid="21"/>
                                            </p:tgtEl>
                                            <p:attrNameLst>
                                              <p:attrName>ppt_w</p:attrName>
                                            </p:attrNameLst>
                                          </p:cBhvr>
                                          <p:tavLst>
                                            <p:tav tm="0">
                                              <p:val>
                                                <p:fltVal val="0"/>
                                              </p:val>
                                            </p:tav>
                                            <p:tav tm="100000">
                                              <p:val>
                                                <p:strVal val="#ppt_w"/>
                                              </p:val>
                                            </p:tav>
                                          </p:tavLst>
                                        </p:anim>
                                        <p:anim calcmode="lin" valueType="num">
                                          <p:cBhvr>
                                            <p:cTn id="41" dur="500" fill="hold"/>
                                            <p:tgtEl>
                                              <p:spTgt spid="21"/>
                                            </p:tgtEl>
                                            <p:attrNameLst>
                                              <p:attrName>ppt_h</p:attrName>
                                            </p:attrNameLst>
                                          </p:cBhvr>
                                          <p:tavLst>
                                            <p:tav tm="0">
                                              <p:val>
                                                <p:fltVal val="0"/>
                                              </p:val>
                                            </p:tav>
                                            <p:tav tm="100000">
                                              <p:val>
                                                <p:strVal val="#ppt_h"/>
                                              </p:val>
                                            </p:tav>
                                          </p:tavLst>
                                        </p:anim>
                                        <p:animEffect transition="in" filter="fade">
                                          <p:cBhvr>
                                            <p:cTn id="42" dur="500"/>
                                            <p:tgtEl>
                                              <p:spTgt spid="21"/>
                                            </p:tgtEl>
                                          </p:cBhvr>
                                        </p:animEffect>
                                        <p:animScale p14:bounceEnd="38000">
                                          <p:cBhvr>
                                            <p:cTn id="43" dur="50" repeatCount="2000" fill="hold">
                                              <p:stCondLst>
                                                <p:cond delay="500"/>
                                              </p:stCondLst>
                                            </p:cTn>
                                            <p:tgtEl>
                                              <p:spTgt spid="21"/>
                                            </p:tgtEl>
                                          </p:cBhvr>
                                          <p:by x="105000" y="105000"/>
                                          <p:from x="100000" y="100000"/>
                                          <p:to x="105000" y="105000"/>
                                        </p:animScale>
                                      </p:childTnLst>
                                    </p:cTn>
                                  </p:par>
                                  <p:par>
                                    <p:cTn id="44" presetID="10" presetClass="entr" presetSubtype="0" fill="hold" grpId="0" nodeType="withEffect">
                                      <p:stCondLst>
                                        <p:cond delay="600"/>
                                      </p:stCondLst>
                                      <p:childTnLst>
                                        <p:set>
                                          <p:cBhvr>
                                            <p:cTn id="45" dur="1" fill="hold">
                                              <p:stCondLst>
                                                <p:cond delay="0"/>
                                              </p:stCondLst>
                                            </p:cTn>
                                            <p:tgtEl>
                                              <p:spTgt spid="29"/>
                                            </p:tgtEl>
                                            <p:attrNameLst>
                                              <p:attrName>style.visibility</p:attrName>
                                            </p:attrNameLst>
                                          </p:cBhvr>
                                          <p:to>
                                            <p:strVal val="visible"/>
                                          </p:to>
                                        </p:set>
                                        <p:animEffect transition="in" filter="fade">
                                          <p:cBhvr>
                                            <p:cTn id="46" dur="750"/>
                                            <p:tgtEl>
                                              <p:spTgt spid="29"/>
                                            </p:tgtEl>
                                          </p:cBhvr>
                                        </p:animEffect>
                                      </p:childTnLst>
                                    </p:cTn>
                                  </p:par>
                                  <p:par>
                                    <p:cTn id="47" presetID="22" presetClass="entr" presetSubtype="2" fill="hold" nodeType="withEffect">
                                      <p:stCondLst>
                                        <p:cond delay="200"/>
                                      </p:stCondLst>
                                      <p:childTnLst>
                                        <p:set>
                                          <p:cBhvr>
                                            <p:cTn id="48" dur="1" fill="hold">
                                              <p:stCondLst>
                                                <p:cond delay="0"/>
                                              </p:stCondLst>
                                            </p:cTn>
                                            <p:tgtEl>
                                              <p:spTgt spid="23"/>
                                            </p:tgtEl>
                                            <p:attrNameLst>
                                              <p:attrName>style.visibility</p:attrName>
                                            </p:attrNameLst>
                                          </p:cBhvr>
                                          <p:to>
                                            <p:strVal val="visible"/>
                                          </p:to>
                                        </p:set>
                                        <p:animEffect transition="in" filter="wipe(right)">
                                          <p:cBhvr>
                                            <p:cTn id="49" dur="500"/>
                                            <p:tgtEl>
                                              <p:spTgt spid="23"/>
                                            </p:tgtEl>
                                          </p:cBhvr>
                                        </p:animEffect>
                                      </p:childTnLst>
                                    </p:cTn>
                                  </p:par>
                                  <p:par>
                                    <p:cTn id="50" presetID="53" presetClass="entr" presetSubtype="16" fill="hold" nodeType="withEffect" p14:presetBounceEnd="38000">
                                      <p:stCondLst>
                                        <p:cond delay="400"/>
                                      </p:stCondLst>
                                      <p:childTnLst>
                                        <p:set>
                                          <p:cBhvr>
                                            <p:cTn id="51" dur="1" fill="hold">
                                              <p:stCondLst>
                                                <p:cond delay="0"/>
                                              </p:stCondLst>
                                            </p:cTn>
                                            <p:tgtEl>
                                              <p:spTgt spid="18"/>
                                            </p:tgtEl>
                                            <p:attrNameLst>
                                              <p:attrName>style.visibility</p:attrName>
                                            </p:attrNameLst>
                                          </p:cBhvr>
                                          <p:to>
                                            <p:strVal val="visible"/>
                                          </p:to>
                                        </p:set>
                                        <p:anim calcmode="lin" valueType="num">
                                          <p:cBhvr>
                                            <p:cTn id="52" dur="500" fill="hold"/>
                                            <p:tgtEl>
                                              <p:spTgt spid="18"/>
                                            </p:tgtEl>
                                            <p:attrNameLst>
                                              <p:attrName>ppt_w</p:attrName>
                                            </p:attrNameLst>
                                          </p:cBhvr>
                                          <p:tavLst>
                                            <p:tav tm="0">
                                              <p:val>
                                                <p:fltVal val="0"/>
                                              </p:val>
                                            </p:tav>
                                            <p:tav tm="100000">
                                              <p:val>
                                                <p:strVal val="#ppt_w"/>
                                              </p:val>
                                            </p:tav>
                                          </p:tavLst>
                                        </p:anim>
                                        <p:anim calcmode="lin" valueType="num">
                                          <p:cBhvr>
                                            <p:cTn id="53" dur="500" fill="hold"/>
                                            <p:tgtEl>
                                              <p:spTgt spid="18"/>
                                            </p:tgtEl>
                                            <p:attrNameLst>
                                              <p:attrName>ppt_h</p:attrName>
                                            </p:attrNameLst>
                                          </p:cBhvr>
                                          <p:tavLst>
                                            <p:tav tm="0">
                                              <p:val>
                                                <p:fltVal val="0"/>
                                              </p:val>
                                            </p:tav>
                                            <p:tav tm="100000">
                                              <p:val>
                                                <p:strVal val="#ppt_h"/>
                                              </p:val>
                                            </p:tav>
                                          </p:tavLst>
                                        </p:anim>
                                        <p:animEffect transition="in" filter="fade">
                                          <p:cBhvr>
                                            <p:cTn id="54" dur="500"/>
                                            <p:tgtEl>
                                              <p:spTgt spid="18"/>
                                            </p:tgtEl>
                                          </p:cBhvr>
                                        </p:animEffect>
                                        <p:animScale p14:bounceEnd="38000">
                                          <p:cBhvr>
                                            <p:cTn id="55" dur="50" repeatCount="2000" fill="hold">
                                              <p:stCondLst>
                                                <p:cond delay="500"/>
                                              </p:stCondLst>
                                            </p:cTn>
                                            <p:tgtEl>
                                              <p:spTgt spid="18"/>
                                            </p:tgtEl>
                                          </p:cBhvr>
                                          <p:by x="105000" y="105000"/>
                                          <p:from x="100000" y="100000"/>
                                          <p:to x="105000" y="105000"/>
                                        </p:animScale>
                                      </p:childTnLst>
                                    </p:cTn>
                                  </p:par>
                                  <p:par>
                                    <p:cTn id="56" presetID="10" presetClass="entr" presetSubtype="0" fill="hold" grpId="0" nodeType="withEffect">
                                      <p:stCondLst>
                                        <p:cond delay="700"/>
                                      </p:stCondLst>
                                      <p:childTnLst>
                                        <p:set>
                                          <p:cBhvr>
                                            <p:cTn id="57" dur="1" fill="hold">
                                              <p:stCondLst>
                                                <p:cond delay="0"/>
                                              </p:stCondLst>
                                            </p:cTn>
                                            <p:tgtEl>
                                              <p:spTgt spid="30"/>
                                            </p:tgtEl>
                                            <p:attrNameLst>
                                              <p:attrName>style.visibility</p:attrName>
                                            </p:attrNameLst>
                                          </p:cBhvr>
                                          <p:to>
                                            <p:strVal val="visible"/>
                                          </p:to>
                                        </p:set>
                                        <p:animEffect transition="in" filter="fade">
                                          <p:cBhvr>
                                            <p:cTn id="58" dur="750"/>
                                            <p:tgtEl>
                                              <p:spTgt spid="30"/>
                                            </p:tgtEl>
                                          </p:cBhvr>
                                        </p:animEffect>
                                      </p:childTnLst>
                                    </p:cTn>
                                  </p:par>
                                  <p:par>
                                    <p:cTn id="59" presetID="22" presetClass="entr" presetSubtype="2" fill="hold"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wipe(right)">
                                          <p:cBhvr>
                                            <p:cTn id="61" dur="500"/>
                                            <p:tgtEl>
                                              <p:spTgt spid="31"/>
                                            </p:tgtEl>
                                          </p:cBhvr>
                                        </p:animEffect>
                                      </p:childTnLst>
                                    </p:cTn>
                                  </p:par>
                                  <p:par>
                                    <p:cTn id="62" presetID="22" presetClass="entr" presetSubtype="2" fill="hold" nodeType="with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wipe(right)">
                                          <p:cBhvr>
                                            <p:cTn id="6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29" grpId="0" animBg="1"/>
          <p:bldP spid="3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22" presetClass="entr" presetSubtype="2"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right)">
                                          <p:cBhvr>
                                            <p:cTn id="19" dur="500"/>
                                            <p:tgtEl>
                                              <p:spTgt spid="22"/>
                                            </p:tgtEl>
                                          </p:cBhvr>
                                        </p:animEffect>
                                      </p:childTnLst>
                                    </p:cTn>
                                  </p:par>
                                  <p:par>
                                    <p:cTn id="20" presetID="53" presetClass="entr" presetSubtype="16" fill="hold" nodeType="withEffect">
                                      <p:stCondLst>
                                        <p:cond delay="30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animScale>
                                          <p:cBhvr>
                                            <p:cTn id="25" dur="50" repeatCount="2000" fill="hold">
                                              <p:stCondLst>
                                                <p:cond delay="500"/>
                                              </p:stCondLst>
                                            </p:cTn>
                                            <p:tgtEl>
                                              <p:spTgt spid="20"/>
                                            </p:tgtEl>
                                          </p:cBhvr>
                                          <p:by x="105000" y="105000"/>
                                          <p:from x="100000" y="100000"/>
                                          <p:to x="105000" y="105000"/>
                                        </p:animScale>
                                      </p:childTnLst>
                                    </p:cTn>
                                  </p:par>
                                  <p:par>
                                    <p:cTn id="26" presetID="10" presetClass="entr" presetSubtype="0" fill="hold" grpId="0" nodeType="withEffect">
                                      <p:stCondLst>
                                        <p:cond delay="80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750"/>
                                            <p:tgtEl>
                                              <p:spTgt spid="28"/>
                                            </p:tgtEl>
                                          </p:cBhvr>
                                        </p:animEffect>
                                      </p:childTnLst>
                                    </p:cTn>
                                  </p:par>
                                  <p:par>
                                    <p:cTn id="29" presetID="53" presetClass="entr" presetSubtype="16" fill="hold" nodeType="withEffect">
                                      <p:stCondLst>
                                        <p:cond delay="20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animScale>
                                          <p:cBhvr>
                                            <p:cTn id="34" dur="50" repeatCount="2000" fill="hold">
                                              <p:stCondLst>
                                                <p:cond delay="500"/>
                                              </p:stCondLst>
                                            </p:cTn>
                                            <p:tgtEl>
                                              <p:spTgt spid="19"/>
                                            </p:tgtEl>
                                          </p:cBhvr>
                                          <p:by x="105000" y="105000"/>
                                          <p:from x="100000" y="100000"/>
                                          <p:to x="105000" y="105000"/>
                                        </p:animScale>
                                      </p:childTnLst>
                                    </p:cTn>
                                  </p:par>
                                  <p:par>
                                    <p:cTn id="35" presetID="10" presetClass="entr" presetSubtype="0" fill="hold" grpId="0" nodeType="withEffect">
                                      <p:stCondLst>
                                        <p:cond delay="60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750"/>
                                            <p:tgtEl>
                                              <p:spTgt spid="27"/>
                                            </p:tgtEl>
                                          </p:cBhvr>
                                        </p:animEffect>
                                      </p:childTnLst>
                                    </p:cTn>
                                  </p:par>
                                  <p:par>
                                    <p:cTn id="38" presetID="53" presetClass="entr" presetSubtype="16" fill="hold" nodeType="withEffect">
                                      <p:stCondLst>
                                        <p:cond delay="300"/>
                                      </p:stCondLst>
                                      <p:childTnLst>
                                        <p:set>
                                          <p:cBhvr>
                                            <p:cTn id="39" dur="1" fill="hold">
                                              <p:stCondLst>
                                                <p:cond delay="0"/>
                                              </p:stCondLst>
                                            </p:cTn>
                                            <p:tgtEl>
                                              <p:spTgt spid="21"/>
                                            </p:tgtEl>
                                            <p:attrNameLst>
                                              <p:attrName>style.visibility</p:attrName>
                                            </p:attrNameLst>
                                          </p:cBhvr>
                                          <p:to>
                                            <p:strVal val="visible"/>
                                          </p:to>
                                        </p:set>
                                        <p:anim calcmode="lin" valueType="num">
                                          <p:cBhvr>
                                            <p:cTn id="40" dur="500" fill="hold"/>
                                            <p:tgtEl>
                                              <p:spTgt spid="21"/>
                                            </p:tgtEl>
                                            <p:attrNameLst>
                                              <p:attrName>ppt_w</p:attrName>
                                            </p:attrNameLst>
                                          </p:cBhvr>
                                          <p:tavLst>
                                            <p:tav tm="0">
                                              <p:val>
                                                <p:fltVal val="0"/>
                                              </p:val>
                                            </p:tav>
                                            <p:tav tm="100000">
                                              <p:val>
                                                <p:strVal val="#ppt_w"/>
                                              </p:val>
                                            </p:tav>
                                          </p:tavLst>
                                        </p:anim>
                                        <p:anim calcmode="lin" valueType="num">
                                          <p:cBhvr>
                                            <p:cTn id="41" dur="500" fill="hold"/>
                                            <p:tgtEl>
                                              <p:spTgt spid="21"/>
                                            </p:tgtEl>
                                            <p:attrNameLst>
                                              <p:attrName>ppt_h</p:attrName>
                                            </p:attrNameLst>
                                          </p:cBhvr>
                                          <p:tavLst>
                                            <p:tav tm="0">
                                              <p:val>
                                                <p:fltVal val="0"/>
                                              </p:val>
                                            </p:tav>
                                            <p:tav tm="100000">
                                              <p:val>
                                                <p:strVal val="#ppt_h"/>
                                              </p:val>
                                            </p:tav>
                                          </p:tavLst>
                                        </p:anim>
                                        <p:animEffect transition="in" filter="fade">
                                          <p:cBhvr>
                                            <p:cTn id="42" dur="500"/>
                                            <p:tgtEl>
                                              <p:spTgt spid="21"/>
                                            </p:tgtEl>
                                          </p:cBhvr>
                                        </p:animEffect>
                                        <p:animScale>
                                          <p:cBhvr>
                                            <p:cTn id="43" dur="50" repeatCount="2000" fill="hold">
                                              <p:stCondLst>
                                                <p:cond delay="500"/>
                                              </p:stCondLst>
                                            </p:cTn>
                                            <p:tgtEl>
                                              <p:spTgt spid="21"/>
                                            </p:tgtEl>
                                          </p:cBhvr>
                                          <p:by x="105000" y="105000"/>
                                          <p:from x="100000" y="100000"/>
                                          <p:to x="105000" y="105000"/>
                                        </p:animScale>
                                      </p:childTnLst>
                                    </p:cTn>
                                  </p:par>
                                  <p:par>
                                    <p:cTn id="44" presetID="10" presetClass="entr" presetSubtype="0" fill="hold" grpId="0" nodeType="withEffect">
                                      <p:stCondLst>
                                        <p:cond delay="600"/>
                                      </p:stCondLst>
                                      <p:childTnLst>
                                        <p:set>
                                          <p:cBhvr>
                                            <p:cTn id="45" dur="1" fill="hold">
                                              <p:stCondLst>
                                                <p:cond delay="0"/>
                                              </p:stCondLst>
                                            </p:cTn>
                                            <p:tgtEl>
                                              <p:spTgt spid="29"/>
                                            </p:tgtEl>
                                            <p:attrNameLst>
                                              <p:attrName>style.visibility</p:attrName>
                                            </p:attrNameLst>
                                          </p:cBhvr>
                                          <p:to>
                                            <p:strVal val="visible"/>
                                          </p:to>
                                        </p:set>
                                        <p:animEffect transition="in" filter="fade">
                                          <p:cBhvr>
                                            <p:cTn id="46" dur="750"/>
                                            <p:tgtEl>
                                              <p:spTgt spid="29"/>
                                            </p:tgtEl>
                                          </p:cBhvr>
                                        </p:animEffect>
                                      </p:childTnLst>
                                    </p:cTn>
                                  </p:par>
                                  <p:par>
                                    <p:cTn id="47" presetID="22" presetClass="entr" presetSubtype="2" fill="hold" nodeType="withEffect">
                                      <p:stCondLst>
                                        <p:cond delay="200"/>
                                      </p:stCondLst>
                                      <p:childTnLst>
                                        <p:set>
                                          <p:cBhvr>
                                            <p:cTn id="48" dur="1" fill="hold">
                                              <p:stCondLst>
                                                <p:cond delay="0"/>
                                              </p:stCondLst>
                                            </p:cTn>
                                            <p:tgtEl>
                                              <p:spTgt spid="23"/>
                                            </p:tgtEl>
                                            <p:attrNameLst>
                                              <p:attrName>style.visibility</p:attrName>
                                            </p:attrNameLst>
                                          </p:cBhvr>
                                          <p:to>
                                            <p:strVal val="visible"/>
                                          </p:to>
                                        </p:set>
                                        <p:animEffect transition="in" filter="wipe(right)">
                                          <p:cBhvr>
                                            <p:cTn id="49" dur="500"/>
                                            <p:tgtEl>
                                              <p:spTgt spid="23"/>
                                            </p:tgtEl>
                                          </p:cBhvr>
                                        </p:animEffect>
                                      </p:childTnLst>
                                    </p:cTn>
                                  </p:par>
                                  <p:par>
                                    <p:cTn id="50" presetID="53" presetClass="entr" presetSubtype="16" fill="hold" nodeType="withEffect">
                                      <p:stCondLst>
                                        <p:cond delay="400"/>
                                      </p:stCondLst>
                                      <p:childTnLst>
                                        <p:set>
                                          <p:cBhvr>
                                            <p:cTn id="51" dur="1" fill="hold">
                                              <p:stCondLst>
                                                <p:cond delay="0"/>
                                              </p:stCondLst>
                                            </p:cTn>
                                            <p:tgtEl>
                                              <p:spTgt spid="18"/>
                                            </p:tgtEl>
                                            <p:attrNameLst>
                                              <p:attrName>style.visibility</p:attrName>
                                            </p:attrNameLst>
                                          </p:cBhvr>
                                          <p:to>
                                            <p:strVal val="visible"/>
                                          </p:to>
                                        </p:set>
                                        <p:anim calcmode="lin" valueType="num">
                                          <p:cBhvr>
                                            <p:cTn id="52" dur="500" fill="hold"/>
                                            <p:tgtEl>
                                              <p:spTgt spid="18"/>
                                            </p:tgtEl>
                                            <p:attrNameLst>
                                              <p:attrName>ppt_w</p:attrName>
                                            </p:attrNameLst>
                                          </p:cBhvr>
                                          <p:tavLst>
                                            <p:tav tm="0">
                                              <p:val>
                                                <p:fltVal val="0"/>
                                              </p:val>
                                            </p:tav>
                                            <p:tav tm="100000">
                                              <p:val>
                                                <p:strVal val="#ppt_w"/>
                                              </p:val>
                                            </p:tav>
                                          </p:tavLst>
                                        </p:anim>
                                        <p:anim calcmode="lin" valueType="num">
                                          <p:cBhvr>
                                            <p:cTn id="53" dur="500" fill="hold"/>
                                            <p:tgtEl>
                                              <p:spTgt spid="18"/>
                                            </p:tgtEl>
                                            <p:attrNameLst>
                                              <p:attrName>ppt_h</p:attrName>
                                            </p:attrNameLst>
                                          </p:cBhvr>
                                          <p:tavLst>
                                            <p:tav tm="0">
                                              <p:val>
                                                <p:fltVal val="0"/>
                                              </p:val>
                                            </p:tav>
                                            <p:tav tm="100000">
                                              <p:val>
                                                <p:strVal val="#ppt_h"/>
                                              </p:val>
                                            </p:tav>
                                          </p:tavLst>
                                        </p:anim>
                                        <p:animEffect transition="in" filter="fade">
                                          <p:cBhvr>
                                            <p:cTn id="54" dur="500"/>
                                            <p:tgtEl>
                                              <p:spTgt spid="18"/>
                                            </p:tgtEl>
                                          </p:cBhvr>
                                        </p:animEffect>
                                        <p:animScale>
                                          <p:cBhvr>
                                            <p:cTn id="55" dur="50" repeatCount="2000" fill="hold">
                                              <p:stCondLst>
                                                <p:cond delay="500"/>
                                              </p:stCondLst>
                                            </p:cTn>
                                            <p:tgtEl>
                                              <p:spTgt spid="18"/>
                                            </p:tgtEl>
                                          </p:cBhvr>
                                          <p:by x="105000" y="105000"/>
                                          <p:from x="100000" y="100000"/>
                                          <p:to x="105000" y="105000"/>
                                        </p:animScale>
                                      </p:childTnLst>
                                    </p:cTn>
                                  </p:par>
                                  <p:par>
                                    <p:cTn id="56" presetID="10" presetClass="entr" presetSubtype="0" fill="hold" grpId="0" nodeType="withEffect">
                                      <p:stCondLst>
                                        <p:cond delay="700"/>
                                      </p:stCondLst>
                                      <p:childTnLst>
                                        <p:set>
                                          <p:cBhvr>
                                            <p:cTn id="57" dur="1" fill="hold">
                                              <p:stCondLst>
                                                <p:cond delay="0"/>
                                              </p:stCondLst>
                                            </p:cTn>
                                            <p:tgtEl>
                                              <p:spTgt spid="30"/>
                                            </p:tgtEl>
                                            <p:attrNameLst>
                                              <p:attrName>style.visibility</p:attrName>
                                            </p:attrNameLst>
                                          </p:cBhvr>
                                          <p:to>
                                            <p:strVal val="visible"/>
                                          </p:to>
                                        </p:set>
                                        <p:animEffect transition="in" filter="fade">
                                          <p:cBhvr>
                                            <p:cTn id="58" dur="750"/>
                                            <p:tgtEl>
                                              <p:spTgt spid="30"/>
                                            </p:tgtEl>
                                          </p:cBhvr>
                                        </p:animEffect>
                                      </p:childTnLst>
                                    </p:cTn>
                                  </p:par>
                                  <p:par>
                                    <p:cTn id="59" presetID="22" presetClass="entr" presetSubtype="2" fill="hold"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wipe(right)">
                                          <p:cBhvr>
                                            <p:cTn id="61" dur="500"/>
                                            <p:tgtEl>
                                              <p:spTgt spid="31"/>
                                            </p:tgtEl>
                                          </p:cBhvr>
                                        </p:animEffect>
                                      </p:childTnLst>
                                    </p:cTn>
                                  </p:par>
                                  <p:par>
                                    <p:cTn id="62" presetID="22" presetClass="entr" presetSubtype="2" fill="hold" nodeType="with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wipe(right)">
                                          <p:cBhvr>
                                            <p:cTn id="6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29" grpId="0" animBg="1"/>
          <p:bldP spid="30"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14" name="图片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2590" y="390507"/>
            <a:ext cx="4878710" cy="6191256"/>
          </a:xfrm>
          <a:prstGeom prst="rect">
            <a:avLst/>
          </a:prstGeom>
        </p:spPr>
      </p:pic>
      <p:grpSp>
        <p:nvGrpSpPr>
          <p:cNvPr id="7" name="组合 6"/>
          <p:cNvGrpSpPr/>
          <p:nvPr/>
        </p:nvGrpSpPr>
        <p:grpSpPr>
          <a:xfrm>
            <a:off x="149092" y="0"/>
            <a:ext cx="11620500" cy="6648455"/>
            <a:chOff x="285750" y="209546"/>
            <a:chExt cx="11620500" cy="6648455"/>
          </a:xfrm>
        </p:grpSpPr>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15" name="PA_库_文本框 3"/>
          <p:cNvSpPr txBox="1"/>
          <p:nvPr>
            <p:custDataLst>
              <p:tags r:id="rId1"/>
            </p:custDataLst>
          </p:nvPr>
        </p:nvSpPr>
        <p:spPr>
          <a:xfrm>
            <a:off x="5396750" y="2044139"/>
            <a:ext cx="1415772" cy="1569660"/>
          </a:xfrm>
          <a:prstGeom prst="rect">
            <a:avLst/>
          </a:prstGeom>
          <a:noFill/>
        </p:spPr>
        <p:txBody>
          <a:bodyPr wrap="none" rtlCol="0">
            <a:spAutoFit/>
          </a:bodyPr>
          <a:lstStyle/>
          <a:p>
            <a:pPr algn="ctr"/>
            <a:r>
              <a:rPr lang="zh-CN" altLang="en-US" sz="9600" dirty="0">
                <a:solidFill>
                  <a:srgbClr val="C00000"/>
                </a:solidFill>
                <a:effectLst>
                  <a:outerShdw blurRad="38100" dist="88900" dir="2700000" algn="tl">
                    <a:schemeClr val="bg1"/>
                  </a:outerShdw>
                </a:effectLst>
                <a:latin typeface="印品黑体" panose="00000500000000000000" pitchFamily="2" charset="-122"/>
                <a:ea typeface="印品黑体" panose="00000500000000000000" pitchFamily="2" charset="-122"/>
              </a:rPr>
              <a:t>贰</a:t>
            </a:r>
          </a:p>
        </p:txBody>
      </p:sp>
      <p:pic>
        <p:nvPicPr>
          <p:cNvPr id="17" name="图片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6713" y="5314126"/>
            <a:ext cx="1251589" cy="417196"/>
          </a:xfrm>
          <a:prstGeom prst="rect">
            <a:avLst/>
          </a:prstGeom>
        </p:spPr>
      </p:pic>
      <p:pic>
        <p:nvPicPr>
          <p:cNvPr id="16" name="图片 15">
            <a:extLst>
              <a:ext uri="{FF2B5EF4-FFF2-40B4-BE49-F238E27FC236}">
                <a16:creationId xmlns:a16="http://schemas.microsoft.com/office/drawing/2014/main" id="{01C2EA44-6242-43B1-8150-594238F3D1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7084061" y="645953"/>
            <a:ext cx="4370828" cy="5935692"/>
          </a:xfrm>
          <a:prstGeom prst="rect">
            <a:avLst/>
          </a:prstGeom>
        </p:spPr>
      </p:pic>
    </p:spTree>
    <p:extLst>
      <p:ext uri="{BB962C8B-B14F-4D97-AF65-F5344CB8AC3E}">
        <p14:creationId xmlns:p14="http://schemas.microsoft.com/office/powerpoint/2010/main" val="25341287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childTnLst>
                          </p:cTn>
                        </p:par>
                        <p:par>
                          <p:cTn id="20" fill="hold">
                            <p:stCondLst>
                              <p:cond delay="1500"/>
                            </p:stCondLst>
                            <p:childTnLst>
                              <p:par>
                                <p:cTn id="21" presetID="14" presetClass="entr" presetSubtype="1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randombar(horizontal)">
                                      <p:cBhvr>
                                        <p:cTn id="23" dur="500"/>
                                        <p:tgtEl>
                                          <p:spTgt spid="17"/>
                                        </p:tgtEl>
                                      </p:cBhvr>
                                    </p:animEffect>
                                  </p:childTnLst>
                                </p:cTn>
                              </p:par>
                            </p:childTnLst>
                          </p:cTn>
                        </p:par>
                        <p:par>
                          <p:cTn id="24" fill="hold">
                            <p:stCondLst>
                              <p:cond delay="2000"/>
                            </p:stCondLst>
                            <p:childTnLst>
                              <p:par>
                                <p:cTn id="25" presetID="22" presetClass="entr" presetSubtype="4"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4" name="图片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568347" y="4522417"/>
            <a:ext cx="2650680" cy="2345695"/>
          </a:xfrm>
          <a:prstGeom prst="rect">
            <a:avLst/>
          </a:prstGeom>
        </p:spPr>
      </p:pic>
      <p:pic>
        <p:nvPicPr>
          <p:cNvPr id="26"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284179" y="138356"/>
            <a:ext cx="11620500" cy="6648455"/>
            <a:chOff x="285750" y="209546"/>
            <a:chExt cx="11620500" cy="6648455"/>
          </a:xfrm>
        </p:grpSpPr>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18" name="文本框 17">
            <a:extLst>
              <a:ext uri="{FF2B5EF4-FFF2-40B4-BE49-F238E27FC236}">
                <a16:creationId xmlns:a16="http://schemas.microsoft.com/office/drawing/2014/main" id="{7FD1CADC-2A25-4FEE-ABBE-1254EA943D91}"/>
              </a:ext>
            </a:extLst>
          </p:cNvPr>
          <p:cNvSpPr txBox="1"/>
          <p:nvPr/>
        </p:nvSpPr>
        <p:spPr>
          <a:xfrm>
            <a:off x="5124472" y="1029356"/>
            <a:ext cx="5601004" cy="523220"/>
          </a:xfrm>
          <a:prstGeom prst="rect">
            <a:avLst/>
          </a:prstGeom>
          <a:noFill/>
        </p:spPr>
        <p:txBody>
          <a:bodyPr wrap="square">
            <a:spAutoFit/>
          </a:bodyPr>
          <a:lstStyle/>
          <a:p>
            <a:pPr algn="just"/>
            <a:r>
              <a:rPr lang="en-US" altLang="zh-CN" sz="2800" dirty="0">
                <a:solidFill>
                  <a:srgbClr val="595959"/>
                </a:solidFill>
                <a:latin typeface="ProximaNova-Regular"/>
              </a:rPr>
              <a:t>      </a:t>
            </a:r>
            <a:endParaRPr lang="zh-CN" altLang="en-US" sz="2800" dirty="0">
              <a:solidFill>
                <a:srgbClr val="595959"/>
              </a:solidFill>
              <a:latin typeface="ProximaNova-Regular"/>
            </a:endParaRPr>
          </a:p>
        </p:txBody>
      </p:sp>
      <p:sp>
        <p:nvSpPr>
          <p:cNvPr id="47" name="矩形 46">
            <a:extLst>
              <a:ext uri="{FF2B5EF4-FFF2-40B4-BE49-F238E27FC236}">
                <a16:creationId xmlns:a16="http://schemas.microsoft.com/office/drawing/2014/main" id="{4C7CE751-9B71-4A08-8B13-41070496CB32}"/>
              </a:ext>
            </a:extLst>
          </p:cNvPr>
          <p:cNvSpPr/>
          <p:nvPr/>
        </p:nvSpPr>
        <p:spPr>
          <a:xfrm>
            <a:off x="3407592" y="646231"/>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2:</a:t>
            </a:r>
          </a:p>
        </p:txBody>
      </p:sp>
      <p:sp>
        <p:nvSpPr>
          <p:cNvPr id="59" name="文本框 58">
            <a:extLst>
              <a:ext uri="{FF2B5EF4-FFF2-40B4-BE49-F238E27FC236}">
                <a16:creationId xmlns:a16="http://schemas.microsoft.com/office/drawing/2014/main" id="{F659D957-D021-4F71-8567-E968DD705406}"/>
              </a:ext>
            </a:extLst>
          </p:cNvPr>
          <p:cNvSpPr txBox="1"/>
          <p:nvPr/>
        </p:nvSpPr>
        <p:spPr>
          <a:xfrm>
            <a:off x="5194018" y="662969"/>
            <a:ext cx="6042733"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During the Qing Dynasty</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sp>
        <p:nvSpPr>
          <p:cNvPr id="19" name="文本框 18">
            <a:extLst>
              <a:ext uri="{FF2B5EF4-FFF2-40B4-BE49-F238E27FC236}">
                <a16:creationId xmlns:a16="http://schemas.microsoft.com/office/drawing/2014/main" id="{0B50F70A-55F9-412A-B9E5-C7E4D16A6E0E}"/>
              </a:ext>
            </a:extLst>
          </p:cNvPr>
          <p:cNvSpPr txBox="1"/>
          <p:nvPr/>
        </p:nvSpPr>
        <p:spPr>
          <a:xfrm>
            <a:off x="3460756" y="1935701"/>
            <a:ext cx="6721260" cy="2677656"/>
          </a:xfrm>
          <a:prstGeom prst="rect">
            <a:avLst/>
          </a:prstGeom>
          <a:noFill/>
        </p:spPr>
        <p:txBody>
          <a:bodyPr wrap="square">
            <a:spAutoFit/>
          </a:bodyPr>
          <a:lstStyle/>
          <a:p>
            <a:pPr algn="just"/>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After the Manchus went across </a:t>
            </a:r>
            <a:r>
              <a:rPr kumimoji="1" lang="en-US" altLang="zh-CN" sz="2800" dirty="0" err="1">
                <a:solidFill>
                  <a:schemeClr val="accent6">
                    <a:lumMod val="50000"/>
                  </a:schemeClr>
                </a:solidFill>
                <a:latin typeface="Adobe Devanagari" panose="02040503050201020203" pitchFamily="18" charset="0"/>
                <a:cs typeface="Adobe Devanagari" panose="02040503050201020203" pitchFamily="18" charset="0"/>
              </a:rPr>
              <a:t>Shanhaiguan</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and established the Qing dynasty, their living environment, production mode and lifestyle changed dramatically. Along with the change, the evolution of cheongsam also came to the second stage. </a:t>
            </a:r>
            <a:endParaRPr kumimoji="1" lang="zh-CN" altLang="en-US" sz="2800" dirty="0">
              <a:solidFill>
                <a:schemeClr val="accent6">
                  <a:lumMod val="50000"/>
                </a:schemeClr>
              </a:solidFill>
              <a:latin typeface="Adobe Devanagari" panose="02040503050201020203" pitchFamily="18" charset="0"/>
              <a:cs typeface="Adobe Devanagari" panose="02040503050201020203" pitchFamily="18" charset="0"/>
            </a:endParaRPr>
          </a:p>
        </p:txBody>
      </p:sp>
      <p:pic>
        <p:nvPicPr>
          <p:cNvPr id="22" name="图片 9" descr="15648456">
            <a:extLst>
              <a:ext uri="{FF2B5EF4-FFF2-40B4-BE49-F238E27FC236}">
                <a16:creationId xmlns:a16="http://schemas.microsoft.com/office/drawing/2014/main" id="{50EB2A33-694F-4BAC-910E-015729FFD648}"/>
              </a:ext>
            </a:extLst>
          </p:cNvPr>
          <p:cNvPicPr>
            <a:picLocks noChangeAspect="1"/>
          </p:cNvPicPr>
          <p:nvPr/>
        </p:nvPicPr>
        <p:blipFill>
          <a:blip r:embed="rId9"/>
          <a:stretch>
            <a:fillRect/>
          </a:stretch>
        </p:blipFill>
        <p:spPr>
          <a:xfrm>
            <a:off x="2009984" y="1790376"/>
            <a:ext cx="1333055" cy="4033249"/>
          </a:xfrm>
          <a:prstGeom prst="rect">
            <a:avLst/>
          </a:prstGeom>
          <a:noFill/>
          <a:ln w="9525">
            <a:noFill/>
          </a:ln>
        </p:spPr>
      </p:pic>
    </p:spTree>
    <p:extLst>
      <p:ext uri="{BB962C8B-B14F-4D97-AF65-F5344CB8AC3E}">
        <p14:creationId xmlns:p14="http://schemas.microsoft.com/office/powerpoint/2010/main" val="44569215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4" name="图片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568347" y="4522417"/>
            <a:ext cx="2650680" cy="2345695"/>
          </a:xfrm>
          <a:prstGeom prst="rect">
            <a:avLst/>
          </a:prstGeom>
        </p:spPr>
      </p:pic>
      <p:pic>
        <p:nvPicPr>
          <p:cNvPr id="26"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284179" y="138356"/>
            <a:ext cx="11620500" cy="6648455"/>
            <a:chOff x="285750" y="209546"/>
            <a:chExt cx="11620500" cy="6648455"/>
          </a:xfrm>
        </p:grpSpPr>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18" name="文本框 17">
            <a:extLst>
              <a:ext uri="{FF2B5EF4-FFF2-40B4-BE49-F238E27FC236}">
                <a16:creationId xmlns:a16="http://schemas.microsoft.com/office/drawing/2014/main" id="{7FD1CADC-2A25-4FEE-ABBE-1254EA943D91}"/>
              </a:ext>
            </a:extLst>
          </p:cNvPr>
          <p:cNvSpPr txBox="1"/>
          <p:nvPr/>
        </p:nvSpPr>
        <p:spPr>
          <a:xfrm>
            <a:off x="5124472" y="1029356"/>
            <a:ext cx="5601004" cy="523220"/>
          </a:xfrm>
          <a:prstGeom prst="rect">
            <a:avLst/>
          </a:prstGeom>
          <a:noFill/>
        </p:spPr>
        <p:txBody>
          <a:bodyPr wrap="square">
            <a:spAutoFit/>
          </a:bodyPr>
          <a:lstStyle/>
          <a:p>
            <a:pPr algn="just"/>
            <a:r>
              <a:rPr lang="en-US" altLang="zh-CN" sz="2800" dirty="0">
                <a:solidFill>
                  <a:srgbClr val="595959"/>
                </a:solidFill>
                <a:latin typeface="ProximaNova-Regular"/>
              </a:rPr>
              <a:t>      </a:t>
            </a:r>
            <a:endParaRPr lang="zh-CN" altLang="en-US" sz="2800" dirty="0">
              <a:solidFill>
                <a:srgbClr val="595959"/>
              </a:solidFill>
              <a:latin typeface="ProximaNova-Regular"/>
            </a:endParaRPr>
          </a:p>
        </p:txBody>
      </p:sp>
      <p:sp>
        <p:nvSpPr>
          <p:cNvPr id="47" name="矩形 46">
            <a:extLst>
              <a:ext uri="{FF2B5EF4-FFF2-40B4-BE49-F238E27FC236}">
                <a16:creationId xmlns:a16="http://schemas.microsoft.com/office/drawing/2014/main" id="{4C7CE751-9B71-4A08-8B13-41070496CB32}"/>
              </a:ext>
            </a:extLst>
          </p:cNvPr>
          <p:cNvSpPr/>
          <p:nvPr/>
        </p:nvSpPr>
        <p:spPr>
          <a:xfrm>
            <a:off x="3407592" y="646231"/>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2:</a:t>
            </a:r>
          </a:p>
        </p:txBody>
      </p:sp>
      <p:sp>
        <p:nvSpPr>
          <p:cNvPr id="59" name="文本框 58">
            <a:extLst>
              <a:ext uri="{FF2B5EF4-FFF2-40B4-BE49-F238E27FC236}">
                <a16:creationId xmlns:a16="http://schemas.microsoft.com/office/drawing/2014/main" id="{F659D957-D021-4F71-8567-E968DD705406}"/>
              </a:ext>
            </a:extLst>
          </p:cNvPr>
          <p:cNvSpPr txBox="1"/>
          <p:nvPr/>
        </p:nvSpPr>
        <p:spPr>
          <a:xfrm>
            <a:off x="5194018" y="662969"/>
            <a:ext cx="6042733"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During the Qing Dynasty</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sp>
        <p:nvSpPr>
          <p:cNvPr id="19" name="文本框 18">
            <a:extLst>
              <a:ext uri="{FF2B5EF4-FFF2-40B4-BE49-F238E27FC236}">
                <a16:creationId xmlns:a16="http://schemas.microsoft.com/office/drawing/2014/main" id="{0B50F70A-55F9-412A-B9E5-C7E4D16A6E0E}"/>
              </a:ext>
            </a:extLst>
          </p:cNvPr>
          <p:cNvSpPr txBox="1"/>
          <p:nvPr/>
        </p:nvSpPr>
        <p:spPr>
          <a:xfrm>
            <a:off x="2224752" y="1732049"/>
            <a:ext cx="7739355" cy="3539430"/>
          </a:xfrm>
          <a:prstGeom prst="rect">
            <a:avLst/>
          </a:prstGeom>
          <a:noFill/>
        </p:spPr>
        <p:txBody>
          <a:bodyPr wrap="square">
            <a:spAutoFit/>
          </a:bodyPr>
          <a:lstStyle/>
          <a:p>
            <a:pPr algn="just"/>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With the Eight Banner system, all Han Chinese men had to wear the male version of the qipao, called </a:t>
            </a:r>
            <a:r>
              <a:rPr kumimoji="1" lang="en-US" altLang="zh-CN" sz="2800" dirty="0" err="1">
                <a:solidFill>
                  <a:schemeClr val="accent6">
                    <a:lumMod val="50000"/>
                  </a:schemeClr>
                </a:solidFill>
                <a:latin typeface="Adobe Devanagari" panose="02040503050201020203" pitchFamily="18" charset="0"/>
                <a:cs typeface="Adobe Devanagari" panose="02040503050201020203" pitchFamily="18" charset="0"/>
              </a:rPr>
              <a:t>Changshan</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a:t>
            </a:r>
            <a:r>
              <a:rPr kumimoji="1" lang="zh-CN" altLang="en-US" sz="2800" dirty="0">
                <a:solidFill>
                  <a:schemeClr val="accent6">
                    <a:lumMod val="50000"/>
                  </a:schemeClr>
                </a:solidFill>
                <a:latin typeface="Adobe Devanagari" panose="02040503050201020203" pitchFamily="18" charset="0"/>
                <a:cs typeface="Adobe Devanagari" panose="02040503050201020203" pitchFamily="18" charset="0"/>
              </a:rPr>
              <a:t>长衫</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by which we got its English name Cheongsam. Despite strict enforcement to convert to Qipao, many Han people continued to wear </a:t>
            </a:r>
            <a:r>
              <a:rPr kumimoji="1" lang="en-US" altLang="zh-CN" sz="2800" dirty="0" err="1">
                <a:solidFill>
                  <a:schemeClr val="accent6">
                    <a:lumMod val="50000"/>
                  </a:schemeClr>
                </a:solidFill>
                <a:latin typeface="Adobe Devanagari" panose="02040503050201020203" pitchFamily="18" charset="0"/>
                <a:cs typeface="Adobe Devanagari" panose="02040503050201020203" pitchFamily="18" charset="0"/>
              </a:rPr>
              <a:t>hanfu</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throughout the Qing dynasty. But by mid to late Qing, the two styles of clothing had intermixed and influenced each other so much that they became very similar. </a:t>
            </a:r>
            <a:endParaRPr kumimoji="1" lang="zh-CN" altLang="en-US" sz="2800" dirty="0">
              <a:solidFill>
                <a:schemeClr val="accent6">
                  <a:lumMod val="50000"/>
                </a:schemeClr>
              </a:solidFill>
              <a:latin typeface="Adobe Devanagari" panose="02040503050201020203" pitchFamily="18" charset="0"/>
              <a:cs typeface="Adobe Devanagari" panose="02040503050201020203" pitchFamily="18" charset="0"/>
            </a:endParaRPr>
          </a:p>
        </p:txBody>
      </p:sp>
    </p:spTree>
    <p:extLst>
      <p:ext uri="{BB962C8B-B14F-4D97-AF65-F5344CB8AC3E}">
        <p14:creationId xmlns:p14="http://schemas.microsoft.com/office/powerpoint/2010/main" val="209531819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10112"/>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4" name="图片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568347" y="4522417"/>
            <a:ext cx="2650680" cy="2345695"/>
          </a:xfrm>
          <a:prstGeom prst="rect">
            <a:avLst/>
          </a:prstGeom>
        </p:spPr>
      </p:pic>
      <p:sp>
        <p:nvSpPr>
          <p:cNvPr id="47" name="矩形 46">
            <a:extLst>
              <a:ext uri="{FF2B5EF4-FFF2-40B4-BE49-F238E27FC236}">
                <a16:creationId xmlns:a16="http://schemas.microsoft.com/office/drawing/2014/main" id="{4C7CE751-9B71-4A08-8B13-41070496CB32}"/>
              </a:ext>
            </a:extLst>
          </p:cNvPr>
          <p:cNvSpPr/>
          <p:nvPr/>
        </p:nvSpPr>
        <p:spPr>
          <a:xfrm>
            <a:off x="3057907" y="501441"/>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2:</a:t>
            </a:r>
          </a:p>
        </p:txBody>
      </p:sp>
      <p:sp>
        <p:nvSpPr>
          <p:cNvPr id="59" name="文本框 58">
            <a:extLst>
              <a:ext uri="{FF2B5EF4-FFF2-40B4-BE49-F238E27FC236}">
                <a16:creationId xmlns:a16="http://schemas.microsoft.com/office/drawing/2014/main" id="{F659D957-D021-4F71-8567-E968DD705406}"/>
              </a:ext>
            </a:extLst>
          </p:cNvPr>
          <p:cNvSpPr txBox="1"/>
          <p:nvPr/>
        </p:nvSpPr>
        <p:spPr>
          <a:xfrm>
            <a:off x="4906013" y="536323"/>
            <a:ext cx="6042733"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During the Qing Dynasty</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sp>
        <p:nvSpPr>
          <p:cNvPr id="19" name="文本框 18">
            <a:extLst>
              <a:ext uri="{FF2B5EF4-FFF2-40B4-BE49-F238E27FC236}">
                <a16:creationId xmlns:a16="http://schemas.microsoft.com/office/drawing/2014/main" id="{0B50F70A-55F9-412A-B9E5-C7E4D16A6E0E}"/>
              </a:ext>
            </a:extLst>
          </p:cNvPr>
          <p:cNvSpPr txBox="1"/>
          <p:nvPr/>
        </p:nvSpPr>
        <p:spPr>
          <a:xfrm>
            <a:off x="3173529" y="1495235"/>
            <a:ext cx="6161914" cy="3108543"/>
          </a:xfrm>
          <a:prstGeom prst="rect">
            <a:avLst/>
          </a:prstGeom>
          <a:noFill/>
        </p:spPr>
        <p:txBody>
          <a:bodyPr wrap="square">
            <a:spAutoFit/>
          </a:bodyPr>
          <a:lstStyle/>
          <a:p>
            <a:pPr algn="just"/>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Qipao’s hoof cuffs widened, the collar became high, great ornamentation was employed through embroidery and piping, and fashionable vests (</a:t>
            </a:r>
            <a:r>
              <a:rPr kumimoji="1" lang="zh-CN" altLang="en-US" sz="2400" dirty="0">
                <a:solidFill>
                  <a:schemeClr val="accent6">
                    <a:lumMod val="50000"/>
                  </a:schemeClr>
                </a:solidFill>
                <a:latin typeface="Adobe Devanagari" panose="02040503050201020203" pitchFamily="18" charset="0"/>
                <a:cs typeface="Adobe Devanagari" panose="02040503050201020203" pitchFamily="18" charset="0"/>
              </a:rPr>
              <a:t>坎肩</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of various styles were added. Large floral headpieces (</a:t>
            </a:r>
            <a:r>
              <a:rPr kumimoji="1" lang="zh-CN" altLang="en-US" sz="2400" dirty="0">
                <a:solidFill>
                  <a:schemeClr val="accent6">
                    <a:lumMod val="50000"/>
                  </a:schemeClr>
                </a:solidFill>
                <a:latin typeface="Adobe Devanagari" panose="02040503050201020203" pitchFamily="18" charset="0"/>
                <a:cs typeface="Adobe Devanagari" panose="02040503050201020203" pitchFamily="18" charset="0"/>
              </a:rPr>
              <a:t>大拉翅</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stilted flower-vase shoes (</a:t>
            </a:r>
            <a:r>
              <a:rPr kumimoji="1" lang="zh-CN" altLang="en-US" sz="2400" dirty="0">
                <a:solidFill>
                  <a:schemeClr val="accent6">
                    <a:lumMod val="50000"/>
                  </a:schemeClr>
                </a:solidFill>
                <a:latin typeface="Adobe Devanagari" panose="02040503050201020203" pitchFamily="18" charset="0"/>
                <a:cs typeface="Adobe Devanagari" panose="02040503050201020203" pitchFamily="18" charset="0"/>
              </a:rPr>
              <a:t>花盆底</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and red-</a:t>
            </a:r>
            <a:r>
              <a:rPr kumimoji="1" lang="en-US" altLang="zh-CN" sz="2800" dirty="0" err="1">
                <a:solidFill>
                  <a:schemeClr val="accent6">
                    <a:lumMod val="50000"/>
                  </a:schemeClr>
                </a:solidFill>
                <a:latin typeface="Adobe Devanagari" panose="02040503050201020203" pitchFamily="18" charset="0"/>
                <a:cs typeface="Adobe Devanagari" panose="02040503050201020203" pitchFamily="18" charset="0"/>
              </a:rPr>
              <a:t>centred</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lips completed the look.</a:t>
            </a:r>
            <a:endParaRPr kumimoji="1" lang="zh-CN" altLang="en-US" sz="2800" dirty="0">
              <a:solidFill>
                <a:schemeClr val="accent6">
                  <a:lumMod val="50000"/>
                </a:schemeClr>
              </a:solidFill>
              <a:latin typeface="Adobe Devanagari" panose="02040503050201020203" pitchFamily="18" charset="0"/>
              <a:cs typeface="Adobe Devanagari" panose="02040503050201020203" pitchFamily="18" charset="0"/>
            </a:endParaRPr>
          </a:p>
        </p:txBody>
      </p:sp>
      <p:pic>
        <p:nvPicPr>
          <p:cNvPr id="31" name="图片 12" descr="18484654198470_副本">
            <a:extLst>
              <a:ext uri="{FF2B5EF4-FFF2-40B4-BE49-F238E27FC236}">
                <a16:creationId xmlns:a16="http://schemas.microsoft.com/office/drawing/2014/main" id="{6F959BA7-4B16-4F73-8FDB-7E658EFA0869}"/>
              </a:ext>
            </a:extLst>
          </p:cNvPr>
          <p:cNvPicPr>
            <a:picLocks noChangeAspect="1"/>
          </p:cNvPicPr>
          <p:nvPr/>
        </p:nvPicPr>
        <p:blipFill>
          <a:blip r:embed="rId6"/>
          <a:stretch>
            <a:fillRect/>
          </a:stretch>
        </p:blipFill>
        <p:spPr>
          <a:xfrm>
            <a:off x="1379101" y="1218578"/>
            <a:ext cx="1676400" cy="5322888"/>
          </a:xfrm>
          <a:prstGeom prst="rect">
            <a:avLst/>
          </a:prstGeom>
          <a:noFill/>
          <a:ln w="9525">
            <a:noFill/>
          </a:ln>
        </p:spPr>
      </p:pic>
      <p:pic>
        <p:nvPicPr>
          <p:cNvPr id="32" name="图片 31">
            <a:extLst>
              <a:ext uri="{FF2B5EF4-FFF2-40B4-BE49-F238E27FC236}">
                <a16:creationId xmlns:a16="http://schemas.microsoft.com/office/drawing/2014/main" id="{7426A223-06EA-4CE9-9896-3340334330C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33" name="组合 32">
            <a:extLst>
              <a:ext uri="{FF2B5EF4-FFF2-40B4-BE49-F238E27FC236}">
                <a16:creationId xmlns:a16="http://schemas.microsoft.com/office/drawing/2014/main" id="{B41E79F2-A81D-4E66-B02D-8496FE0CFBCA}"/>
              </a:ext>
            </a:extLst>
          </p:cNvPr>
          <p:cNvGrpSpPr/>
          <p:nvPr/>
        </p:nvGrpSpPr>
        <p:grpSpPr>
          <a:xfrm>
            <a:off x="294569" y="199433"/>
            <a:ext cx="11620500" cy="6648455"/>
            <a:chOff x="285750" y="209546"/>
            <a:chExt cx="11620500" cy="6648455"/>
          </a:xfrm>
        </p:grpSpPr>
        <p:pic>
          <p:nvPicPr>
            <p:cNvPr id="34" name="图片 33">
              <a:extLst>
                <a:ext uri="{FF2B5EF4-FFF2-40B4-BE49-F238E27FC236}">
                  <a16:creationId xmlns:a16="http://schemas.microsoft.com/office/drawing/2014/main" id="{BCD00FAC-A0AF-4427-93FB-44162AA489D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35" name="图片 34">
              <a:extLst>
                <a:ext uri="{FF2B5EF4-FFF2-40B4-BE49-F238E27FC236}">
                  <a16:creationId xmlns:a16="http://schemas.microsoft.com/office/drawing/2014/main" id="{7E7FE97A-7DF0-43AF-B5EB-B5CF85BCA1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36" name="图片 35">
              <a:extLst>
                <a:ext uri="{FF2B5EF4-FFF2-40B4-BE49-F238E27FC236}">
                  <a16:creationId xmlns:a16="http://schemas.microsoft.com/office/drawing/2014/main" id="{3D250D9F-7769-4FAF-A9E2-5BD0BCDEB2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Tree>
    <p:extLst>
      <p:ext uri="{BB962C8B-B14F-4D97-AF65-F5344CB8AC3E}">
        <p14:creationId xmlns:p14="http://schemas.microsoft.com/office/powerpoint/2010/main" val="28771613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wipe(down)">
                                      <p:cBhvr>
                                        <p:cTn id="11" dur="500"/>
                                        <p:tgtEl>
                                          <p:spTgt spid="32"/>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p:cTn id="15" dur="500" fill="hold"/>
                                        <p:tgtEl>
                                          <p:spTgt spid="33"/>
                                        </p:tgtEl>
                                        <p:attrNameLst>
                                          <p:attrName>ppt_w</p:attrName>
                                        </p:attrNameLst>
                                      </p:cBhvr>
                                      <p:tavLst>
                                        <p:tav tm="0">
                                          <p:val>
                                            <p:fltVal val="0"/>
                                          </p:val>
                                        </p:tav>
                                        <p:tav tm="100000">
                                          <p:val>
                                            <p:strVal val="#ppt_w"/>
                                          </p:val>
                                        </p:tav>
                                      </p:tavLst>
                                    </p:anim>
                                    <p:anim calcmode="lin" valueType="num">
                                      <p:cBhvr>
                                        <p:cTn id="16" dur="500" fill="hold"/>
                                        <p:tgtEl>
                                          <p:spTgt spid="33"/>
                                        </p:tgtEl>
                                        <p:attrNameLst>
                                          <p:attrName>ppt_h</p:attrName>
                                        </p:attrNameLst>
                                      </p:cBhvr>
                                      <p:tavLst>
                                        <p:tav tm="0">
                                          <p:val>
                                            <p:fltVal val="0"/>
                                          </p:val>
                                        </p:tav>
                                        <p:tav tm="100000">
                                          <p:val>
                                            <p:strVal val="#ppt_h"/>
                                          </p:val>
                                        </p:tav>
                                      </p:tavLst>
                                    </p:anim>
                                    <p:animEffect transition="in" filter="fade">
                                      <p:cBhvr>
                                        <p:cTn id="1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4" name="图片 2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9568347" y="4522417"/>
            <a:ext cx="2650680" cy="2345695"/>
          </a:xfrm>
          <a:prstGeom prst="rect">
            <a:avLst/>
          </a:prstGeom>
        </p:spPr>
      </p:pic>
      <p:pic>
        <p:nvPicPr>
          <p:cNvPr id="26" name="图片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371349" y="104772"/>
            <a:ext cx="11620500" cy="6648455"/>
            <a:chOff x="285750" y="209546"/>
            <a:chExt cx="11620500" cy="6648455"/>
          </a:xfrm>
        </p:grpSpPr>
        <p:pic>
          <p:nvPicPr>
            <p:cNvPr id="8" name="图片 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47" name="矩形 46">
            <a:extLst>
              <a:ext uri="{FF2B5EF4-FFF2-40B4-BE49-F238E27FC236}">
                <a16:creationId xmlns:a16="http://schemas.microsoft.com/office/drawing/2014/main" id="{4C7CE751-9B71-4A08-8B13-41070496CB32}"/>
              </a:ext>
            </a:extLst>
          </p:cNvPr>
          <p:cNvSpPr/>
          <p:nvPr/>
        </p:nvSpPr>
        <p:spPr>
          <a:xfrm>
            <a:off x="2981044" y="405579"/>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2:</a:t>
            </a:r>
          </a:p>
        </p:txBody>
      </p:sp>
      <p:sp>
        <p:nvSpPr>
          <p:cNvPr id="50" name="文本框 49">
            <a:extLst>
              <a:ext uri="{FF2B5EF4-FFF2-40B4-BE49-F238E27FC236}">
                <a16:creationId xmlns:a16="http://schemas.microsoft.com/office/drawing/2014/main" id="{4F0C8DF1-76B6-46D3-8257-68A0FDE5FABB}"/>
              </a:ext>
            </a:extLst>
          </p:cNvPr>
          <p:cNvSpPr txBox="1"/>
          <p:nvPr/>
        </p:nvSpPr>
        <p:spPr>
          <a:xfrm>
            <a:off x="5366155" y="1790376"/>
            <a:ext cx="5719713" cy="523220"/>
          </a:xfrm>
          <a:prstGeom prst="rect">
            <a:avLst/>
          </a:prstGeom>
          <a:noFill/>
        </p:spPr>
        <p:txBody>
          <a:bodyPr wrap="square">
            <a:spAutoFit/>
          </a:bodyPr>
          <a:lstStyle/>
          <a:p>
            <a:pPr algn="just"/>
            <a:r>
              <a:rPr lang="en-US" altLang="zh-CN" sz="2800" b="0" i="0" dirty="0">
                <a:solidFill>
                  <a:srgbClr val="333333"/>
                </a:solidFill>
                <a:effectLst/>
                <a:latin typeface="font-regular"/>
              </a:rPr>
              <a:t>    </a:t>
            </a:r>
            <a:endParaRPr kumimoji="1" lang="zh-CN" altLang="en-US" sz="3600" dirty="0">
              <a:solidFill>
                <a:schemeClr val="accent6">
                  <a:lumMod val="50000"/>
                </a:schemeClr>
              </a:solidFill>
              <a:latin typeface="Calibri" panose="020F0502020204030204" pitchFamily="34" charset="0"/>
              <a:cs typeface="Calibri" panose="020F0502020204030204" pitchFamily="34" charset="0"/>
            </a:endParaRPr>
          </a:p>
        </p:txBody>
      </p:sp>
      <p:sp>
        <p:nvSpPr>
          <p:cNvPr id="59" name="文本框 58">
            <a:extLst>
              <a:ext uri="{FF2B5EF4-FFF2-40B4-BE49-F238E27FC236}">
                <a16:creationId xmlns:a16="http://schemas.microsoft.com/office/drawing/2014/main" id="{F659D957-D021-4F71-8567-E968DD705406}"/>
              </a:ext>
            </a:extLst>
          </p:cNvPr>
          <p:cNvSpPr txBox="1"/>
          <p:nvPr/>
        </p:nvSpPr>
        <p:spPr>
          <a:xfrm>
            <a:off x="4753893" y="441201"/>
            <a:ext cx="6042733"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During the Qing Dynasty</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pic>
        <p:nvPicPr>
          <p:cNvPr id="18" name="PA-图片 13">
            <a:extLst>
              <a:ext uri="{FF2B5EF4-FFF2-40B4-BE49-F238E27FC236}">
                <a16:creationId xmlns:a16="http://schemas.microsoft.com/office/drawing/2014/main" id="{E6C6B871-5F23-44A6-A15F-268320F23D27}"/>
              </a:ext>
            </a:extLst>
          </p:cNvPr>
          <p:cNvPicPr>
            <a:picLocks noChangeAspect="1"/>
          </p:cNvPicPr>
          <p:nvPr>
            <p:custDataLst>
              <p:tags r:id="rId1"/>
            </p:custDataLst>
          </p:nvPr>
        </p:nvPicPr>
        <p:blipFill rotWithShape="1">
          <a:blip r:embed="rId13"/>
          <a:srcRect l="22148" r="22148"/>
          <a:stretch/>
        </p:blipFill>
        <p:spPr>
          <a:xfrm rot="16200000">
            <a:off x="1919485" y="1402601"/>
            <a:ext cx="919825" cy="2669535"/>
          </a:xfrm>
          <a:prstGeom prst="rect">
            <a:avLst/>
          </a:prstGeom>
        </p:spPr>
      </p:pic>
      <p:pic>
        <p:nvPicPr>
          <p:cNvPr id="19" name="PA-图片 14">
            <a:extLst>
              <a:ext uri="{FF2B5EF4-FFF2-40B4-BE49-F238E27FC236}">
                <a16:creationId xmlns:a16="http://schemas.microsoft.com/office/drawing/2014/main" id="{B1767615-4CF2-4E2B-BA37-7A650C297D34}"/>
              </a:ext>
            </a:extLst>
          </p:cNvPr>
          <p:cNvPicPr>
            <a:picLocks noChangeAspect="1"/>
          </p:cNvPicPr>
          <p:nvPr>
            <p:custDataLst>
              <p:tags r:id="rId2"/>
            </p:custDataLst>
          </p:nvPr>
        </p:nvPicPr>
        <p:blipFill rotWithShape="1">
          <a:blip r:embed="rId13"/>
          <a:srcRect l="22148" r="22148"/>
          <a:stretch/>
        </p:blipFill>
        <p:spPr>
          <a:xfrm rot="16200000">
            <a:off x="9442799" y="416519"/>
            <a:ext cx="793527" cy="2311875"/>
          </a:xfrm>
          <a:prstGeom prst="rect">
            <a:avLst/>
          </a:prstGeom>
        </p:spPr>
      </p:pic>
      <p:pic>
        <p:nvPicPr>
          <p:cNvPr id="20" name="PA-图片 15">
            <a:extLst>
              <a:ext uri="{FF2B5EF4-FFF2-40B4-BE49-F238E27FC236}">
                <a16:creationId xmlns:a16="http://schemas.microsoft.com/office/drawing/2014/main" id="{5BE4C671-FC68-48E1-A994-CAACA419CDB3}"/>
              </a:ext>
            </a:extLst>
          </p:cNvPr>
          <p:cNvPicPr>
            <a:picLocks noChangeAspect="1"/>
          </p:cNvPicPr>
          <p:nvPr>
            <p:custDataLst>
              <p:tags r:id="rId3"/>
            </p:custDataLst>
          </p:nvPr>
        </p:nvPicPr>
        <p:blipFill rotWithShape="1">
          <a:blip r:embed="rId13"/>
          <a:srcRect l="22148" r="22148"/>
          <a:stretch/>
        </p:blipFill>
        <p:spPr>
          <a:xfrm rot="16200000">
            <a:off x="4915294" y="3531411"/>
            <a:ext cx="919825" cy="4649269"/>
          </a:xfrm>
          <a:prstGeom prst="rect">
            <a:avLst/>
          </a:prstGeom>
        </p:spPr>
      </p:pic>
      <p:pic>
        <p:nvPicPr>
          <p:cNvPr id="21" name="PA-图片 16">
            <a:extLst>
              <a:ext uri="{FF2B5EF4-FFF2-40B4-BE49-F238E27FC236}">
                <a16:creationId xmlns:a16="http://schemas.microsoft.com/office/drawing/2014/main" id="{6B54A29E-8A3A-403A-BF57-45D28A49C7DA}"/>
              </a:ext>
            </a:extLst>
          </p:cNvPr>
          <p:cNvPicPr>
            <a:picLocks noChangeAspect="1"/>
          </p:cNvPicPr>
          <p:nvPr>
            <p:custDataLst>
              <p:tags r:id="rId4"/>
            </p:custDataLst>
          </p:nvPr>
        </p:nvPicPr>
        <p:blipFill rotWithShape="1">
          <a:blip r:embed="rId13"/>
          <a:srcRect l="22148" r="22148"/>
          <a:stretch/>
        </p:blipFill>
        <p:spPr>
          <a:xfrm rot="16200000">
            <a:off x="8438668" y="3150249"/>
            <a:ext cx="815636" cy="2311875"/>
          </a:xfrm>
          <a:prstGeom prst="rect">
            <a:avLst/>
          </a:prstGeom>
        </p:spPr>
      </p:pic>
      <p:cxnSp>
        <p:nvCxnSpPr>
          <p:cNvPr id="23" name="直接连接符 22">
            <a:extLst>
              <a:ext uri="{FF2B5EF4-FFF2-40B4-BE49-F238E27FC236}">
                <a16:creationId xmlns:a16="http://schemas.microsoft.com/office/drawing/2014/main" id="{6591FDD5-5FD4-418C-B684-E4C4BA0FC11C}"/>
              </a:ext>
            </a:extLst>
          </p:cNvPr>
          <p:cNvCxnSpPr>
            <a:cxnSpLocks/>
          </p:cNvCxnSpPr>
          <p:nvPr/>
        </p:nvCxnSpPr>
        <p:spPr>
          <a:xfrm flipH="1">
            <a:off x="3018030" y="1961144"/>
            <a:ext cx="710271" cy="294104"/>
          </a:xfrm>
          <a:prstGeom prst="line">
            <a:avLst/>
          </a:prstGeom>
          <a:ln w="38100" cap="rnd" cmpd="dbl">
            <a:solidFill>
              <a:srgbClr val="584A47"/>
            </a:solidFill>
          </a:ln>
        </p:spPr>
        <p:style>
          <a:lnRef idx="1">
            <a:schemeClr val="accent1"/>
          </a:lnRef>
          <a:fillRef idx="0">
            <a:schemeClr val="accent1"/>
          </a:fillRef>
          <a:effectRef idx="0">
            <a:schemeClr val="accent1"/>
          </a:effectRef>
          <a:fontRef idx="minor">
            <a:schemeClr val="tx1"/>
          </a:fontRef>
        </p:style>
      </p:cxnSp>
      <p:sp>
        <p:nvSpPr>
          <p:cNvPr id="27" name="圆角矩形标注 6">
            <a:extLst>
              <a:ext uri="{FF2B5EF4-FFF2-40B4-BE49-F238E27FC236}">
                <a16:creationId xmlns:a16="http://schemas.microsoft.com/office/drawing/2014/main" id="{1D557632-7DD7-4341-8098-1A22175895DD}"/>
              </a:ext>
            </a:extLst>
          </p:cNvPr>
          <p:cNvSpPr/>
          <p:nvPr/>
        </p:nvSpPr>
        <p:spPr>
          <a:xfrm>
            <a:off x="8722598" y="1257149"/>
            <a:ext cx="2286416" cy="588200"/>
          </a:xfrm>
          <a:prstGeom prst="wedgeRoundRectCallout">
            <a:avLst>
              <a:gd name="adj1" fmla="val 57945"/>
              <a:gd name="adj2" fmla="val 138667"/>
              <a:gd name="adj3" fmla="val 16667"/>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2400" b="1" i="1" dirty="0">
              <a:solidFill>
                <a:schemeClr val="tx1">
                  <a:lumMod val="95000"/>
                  <a:lumOff val="5000"/>
                </a:schemeClr>
              </a:solidFill>
              <a:latin typeface="Arial Nova" panose="020B0504020202020204" pitchFamily="34" charset="0"/>
            </a:endParaRPr>
          </a:p>
        </p:txBody>
      </p:sp>
      <p:sp>
        <p:nvSpPr>
          <p:cNvPr id="29" name="圆角矩形标注 19">
            <a:extLst>
              <a:ext uri="{FF2B5EF4-FFF2-40B4-BE49-F238E27FC236}">
                <a16:creationId xmlns:a16="http://schemas.microsoft.com/office/drawing/2014/main" id="{1AC2686D-C288-4519-A201-F239359E1D97}"/>
              </a:ext>
            </a:extLst>
          </p:cNvPr>
          <p:cNvSpPr/>
          <p:nvPr/>
        </p:nvSpPr>
        <p:spPr>
          <a:xfrm>
            <a:off x="7971894" y="3953047"/>
            <a:ext cx="1815214" cy="697901"/>
          </a:xfrm>
          <a:prstGeom prst="wedgeRoundRectCallout">
            <a:avLst>
              <a:gd name="adj1" fmla="val 155989"/>
              <a:gd name="adj2" fmla="val 13941"/>
              <a:gd name="adj3" fmla="val 16667"/>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sz="2400" b="1" i="1" dirty="0">
                <a:solidFill>
                  <a:schemeClr val="tx1">
                    <a:lumMod val="95000"/>
                    <a:lumOff val="5000"/>
                  </a:schemeClr>
                </a:solidFill>
                <a:latin typeface="Arial Nova" panose="020B0504020202020204" pitchFamily="34" charset="0"/>
              </a:rPr>
              <a:t>Slits of two sides</a:t>
            </a:r>
            <a:endParaRPr lang="zh-CN" altLang="en-US" sz="2400" b="1" i="1" dirty="0">
              <a:solidFill>
                <a:schemeClr val="tx1">
                  <a:lumMod val="95000"/>
                  <a:lumOff val="5000"/>
                </a:schemeClr>
              </a:solidFill>
              <a:latin typeface="Arial Nova" panose="020B0504020202020204" pitchFamily="34" charset="0"/>
            </a:endParaRPr>
          </a:p>
        </p:txBody>
      </p:sp>
      <p:sp>
        <p:nvSpPr>
          <p:cNvPr id="30" name="圆角矩形标注 20">
            <a:extLst>
              <a:ext uri="{FF2B5EF4-FFF2-40B4-BE49-F238E27FC236}">
                <a16:creationId xmlns:a16="http://schemas.microsoft.com/office/drawing/2014/main" id="{4B966E59-CF0E-48CF-86C7-E57A98224193}"/>
              </a:ext>
            </a:extLst>
          </p:cNvPr>
          <p:cNvSpPr/>
          <p:nvPr/>
        </p:nvSpPr>
        <p:spPr>
          <a:xfrm>
            <a:off x="1201381" y="2419296"/>
            <a:ext cx="2551174" cy="588200"/>
          </a:xfrm>
          <a:prstGeom prst="wedgeRoundRectCallout">
            <a:avLst>
              <a:gd name="adj1" fmla="val 107780"/>
              <a:gd name="adj2" fmla="val 72043"/>
              <a:gd name="adj3" fmla="val 16667"/>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sz="2400" b="1" i="1" dirty="0">
                <a:solidFill>
                  <a:schemeClr val="tx1">
                    <a:lumMod val="95000"/>
                    <a:lumOff val="5000"/>
                  </a:schemeClr>
                </a:solidFill>
                <a:latin typeface="Arial Nova" panose="020B0504020202020204" pitchFamily="34" charset="0"/>
              </a:rPr>
              <a:t>Reversed large sleeves(</a:t>
            </a:r>
            <a:r>
              <a:rPr lang="zh-CN" altLang="en-US" sz="2400" b="1" i="1" dirty="0">
                <a:solidFill>
                  <a:schemeClr val="tx1">
                    <a:lumMod val="95000"/>
                    <a:lumOff val="5000"/>
                  </a:schemeClr>
                </a:solidFill>
                <a:latin typeface="Arial Nova" panose="020B0504020202020204" pitchFamily="34" charset="0"/>
              </a:rPr>
              <a:t>倒大袖）</a:t>
            </a:r>
          </a:p>
        </p:txBody>
      </p:sp>
      <p:cxnSp>
        <p:nvCxnSpPr>
          <p:cNvPr id="31" name="直接连接符 30">
            <a:extLst>
              <a:ext uri="{FF2B5EF4-FFF2-40B4-BE49-F238E27FC236}">
                <a16:creationId xmlns:a16="http://schemas.microsoft.com/office/drawing/2014/main" id="{AC366F9A-92BB-421F-A7E1-7F48902A1175}"/>
              </a:ext>
            </a:extLst>
          </p:cNvPr>
          <p:cNvCxnSpPr>
            <a:cxnSpLocks/>
          </p:cNvCxnSpPr>
          <p:nvPr/>
        </p:nvCxnSpPr>
        <p:spPr>
          <a:xfrm flipH="1">
            <a:off x="5644287" y="1329434"/>
            <a:ext cx="3003013" cy="176356"/>
          </a:xfrm>
          <a:prstGeom prst="line">
            <a:avLst/>
          </a:prstGeom>
          <a:ln w="38100" cap="rnd" cmpd="dbl">
            <a:solidFill>
              <a:srgbClr val="584A47"/>
            </a:solidFill>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8E89BC28-2792-449D-B605-28FAE2D7E4F4}"/>
              </a:ext>
            </a:extLst>
          </p:cNvPr>
          <p:cNvCxnSpPr>
            <a:cxnSpLocks/>
          </p:cNvCxnSpPr>
          <p:nvPr/>
        </p:nvCxnSpPr>
        <p:spPr>
          <a:xfrm flipH="1" flipV="1">
            <a:off x="6401129" y="4089364"/>
            <a:ext cx="1298710" cy="251723"/>
          </a:xfrm>
          <a:prstGeom prst="line">
            <a:avLst/>
          </a:prstGeom>
          <a:ln w="38100" cap="rnd" cmpd="dbl">
            <a:solidFill>
              <a:srgbClr val="584A47"/>
            </a:solidFill>
          </a:ln>
        </p:spPr>
        <p:style>
          <a:lnRef idx="1">
            <a:schemeClr val="accent1"/>
          </a:lnRef>
          <a:fillRef idx="0">
            <a:schemeClr val="accent1"/>
          </a:fillRef>
          <a:effectRef idx="0">
            <a:schemeClr val="accent1"/>
          </a:effectRef>
          <a:fontRef idx="minor">
            <a:schemeClr val="tx1"/>
          </a:fontRef>
        </p:style>
      </p:cxnSp>
      <p:pic>
        <p:nvPicPr>
          <p:cNvPr id="33" name="图片 32">
            <a:extLst>
              <a:ext uri="{FF2B5EF4-FFF2-40B4-BE49-F238E27FC236}">
                <a16:creationId xmlns:a16="http://schemas.microsoft.com/office/drawing/2014/main" id="{813C9271-8B15-4186-960E-3291568C6B5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258799" y="231720"/>
            <a:ext cx="4901184" cy="6858000"/>
          </a:xfrm>
          <a:prstGeom prst="rect">
            <a:avLst/>
          </a:prstGeom>
        </p:spPr>
      </p:pic>
      <p:sp>
        <p:nvSpPr>
          <p:cNvPr id="35" name="文本框 34">
            <a:extLst>
              <a:ext uri="{FF2B5EF4-FFF2-40B4-BE49-F238E27FC236}">
                <a16:creationId xmlns:a16="http://schemas.microsoft.com/office/drawing/2014/main" id="{00C5FA57-53CA-407B-84F5-05C49B3705E0}"/>
              </a:ext>
            </a:extLst>
          </p:cNvPr>
          <p:cNvSpPr txBox="1"/>
          <p:nvPr/>
        </p:nvSpPr>
        <p:spPr>
          <a:xfrm>
            <a:off x="8841377" y="1355004"/>
            <a:ext cx="232127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b="1" i="1" dirty="0">
                <a:solidFill>
                  <a:schemeClr val="tx1">
                    <a:lumMod val="95000"/>
                    <a:lumOff val="5000"/>
                  </a:schemeClr>
                </a:solidFill>
                <a:latin typeface="Arial Nova" panose="020B0504020202020204" pitchFamily="34" charset="0"/>
              </a:rPr>
              <a:t>Higher collar</a:t>
            </a:r>
            <a:endParaRPr lang="zh-CN" altLang="en-US" sz="2400" b="1" i="1" dirty="0">
              <a:solidFill>
                <a:schemeClr val="tx1">
                  <a:lumMod val="95000"/>
                  <a:lumOff val="5000"/>
                </a:schemeClr>
              </a:solidFill>
              <a:latin typeface="Arial Nova" panose="020B0504020202020204" pitchFamily="34" charset="0"/>
            </a:endParaRPr>
          </a:p>
        </p:txBody>
      </p:sp>
      <p:sp>
        <p:nvSpPr>
          <p:cNvPr id="36" name="文本框 35">
            <a:extLst>
              <a:ext uri="{FF2B5EF4-FFF2-40B4-BE49-F238E27FC236}">
                <a16:creationId xmlns:a16="http://schemas.microsoft.com/office/drawing/2014/main" id="{0487D82F-AA7E-45D5-BD1A-EC3E419A0FF0}"/>
              </a:ext>
            </a:extLst>
          </p:cNvPr>
          <p:cNvSpPr txBox="1"/>
          <p:nvPr/>
        </p:nvSpPr>
        <p:spPr>
          <a:xfrm>
            <a:off x="3292275" y="5440546"/>
            <a:ext cx="4704025" cy="830997"/>
          </a:xfrm>
          <a:prstGeom prst="rect">
            <a:avLst/>
          </a:prstGeom>
          <a:noFill/>
        </p:spPr>
        <p:txBody>
          <a:bodyPr wrap="square">
            <a:spAutoFit/>
          </a:bodyPr>
          <a:lstStyle/>
          <a:p>
            <a:r>
              <a:rPr lang="en-US" altLang="zh-CN" sz="2400" b="1" i="1" dirty="0">
                <a:solidFill>
                  <a:schemeClr val="tx1">
                    <a:lumMod val="95000"/>
                    <a:lumOff val="5000"/>
                  </a:schemeClr>
                </a:solidFill>
                <a:latin typeface="Arial Nova" panose="020B0504020202020204" pitchFamily="34" charset="0"/>
              </a:rPr>
              <a:t>Beautiful embroidery and various auspicious patterns </a:t>
            </a:r>
            <a:endParaRPr lang="zh-CN" altLang="en-US" sz="2400" b="1" i="1" dirty="0">
              <a:solidFill>
                <a:schemeClr val="tx1">
                  <a:lumMod val="95000"/>
                  <a:lumOff val="5000"/>
                </a:schemeClr>
              </a:solidFill>
              <a:latin typeface="Arial Nova" panose="020B0504020202020204" pitchFamily="34" charset="0"/>
            </a:endParaRPr>
          </a:p>
        </p:txBody>
      </p:sp>
    </p:spTree>
    <p:extLst>
      <p:ext uri="{BB962C8B-B14F-4D97-AF65-F5344CB8AC3E}">
        <p14:creationId xmlns:p14="http://schemas.microsoft.com/office/powerpoint/2010/main" val="20163538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53" presetClass="entr" presetSubtype="16" fill="hold" nodeType="withEffect" p14:presetBounceEnd="38000">
                                      <p:stCondLst>
                                        <p:cond delay="30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animEffect transition="in" filter="fade">
                                          <p:cBhvr>
                                            <p:cTn id="21" dur="500"/>
                                            <p:tgtEl>
                                              <p:spTgt spid="20"/>
                                            </p:tgtEl>
                                          </p:cBhvr>
                                        </p:animEffect>
                                        <p:animScale p14:bounceEnd="38000">
                                          <p:cBhvr>
                                            <p:cTn id="22" dur="50" repeatCount="2000" fill="hold">
                                              <p:stCondLst>
                                                <p:cond delay="500"/>
                                              </p:stCondLst>
                                            </p:cTn>
                                            <p:tgtEl>
                                              <p:spTgt spid="20"/>
                                            </p:tgtEl>
                                          </p:cBhvr>
                                          <p:by x="105000" y="105000"/>
                                          <p:from x="100000" y="100000"/>
                                          <p:to x="105000" y="105000"/>
                                        </p:animScale>
                                      </p:childTnLst>
                                    </p:cTn>
                                  </p:par>
                                  <p:par>
                                    <p:cTn id="23" presetID="53" presetClass="entr" presetSubtype="16" fill="hold" nodeType="withEffect" p14:presetBounceEnd="38000">
                                      <p:stCondLst>
                                        <p:cond delay="200"/>
                                      </p:stCondLst>
                                      <p:childTnLst>
                                        <p:set>
                                          <p:cBhvr>
                                            <p:cTn id="24" dur="1" fill="hold">
                                              <p:stCondLst>
                                                <p:cond delay="0"/>
                                              </p:stCondLst>
                                            </p:cTn>
                                            <p:tgtEl>
                                              <p:spTgt spid="19"/>
                                            </p:tgtEl>
                                            <p:attrNameLst>
                                              <p:attrName>style.visibility</p:attrName>
                                            </p:attrNameLst>
                                          </p:cBhvr>
                                          <p:to>
                                            <p:strVal val="visible"/>
                                          </p:to>
                                        </p:set>
                                        <p:anim calcmode="lin" valueType="num">
                                          <p:cBhvr>
                                            <p:cTn id="25" dur="500" fill="hold"/>
                                            <p:tgtEl>
                                              <p:spTgt spid="19"/>
                                            </p:tgtEl>
                                            <p:attrNameLst>
                                              <p:attrName>ppt_w</p:attrName>
                                            </p:attrNameLst>
                                          </p:cBhvr>
                                          <p:tavLst>
                                            <p:tav tm="0">
                                              <p:val>
                                                <p:fltVal val="0"/>
                                              </p:val>
                                            </p:tav>
                                            <p:tav tm="100000">
                                              <p:val>
                                                <p:strVal val="#ppt_w"/>
                                              </p:val>
                                            </p:tav>
                                          </p:tavLst>
                                        </p:anim>
                                        <p:anim calcmode="lin" valueType="num">
                                          <p:cBhvr>
                                            <p:cTn id="26" dur="500" fill="hold"/>
                                            <p:tgtEl>
                                              <p:spTgt spid="19"/>
                                            </p:tgtEl>
                                            <p:attrNameLst>
                                              <p:attrName>ppt_h</p:attrName>
                                            </p:attrNameLst>
                                          </p:cBhvr>
                                          <p:tavLst>
                                            <p:tav tm="0">
                                              <p:val>
                                                <p:fltVal val="0"/>
                                              </p:val>
                                            </p:tav>
                                            <p:tav tm="100000">
                                              <p:val>
                                                <p:strVal val="#ppt_h"/>
                                              </p:val>
                                            </p:tav>
                                          </p:tavLst>
                                        </p:anim>
                                        <p:animEffect transition="in" filter="fade">
                                          <p:cBhvr>
                                            <p:cTn id="27" dur="500"/>
                                            <p:tgtEl>
                                              <p:spTgt spid="19"/>
                                            </p:tgtEl>
                                          </p:cBhvr>
                                        </p:animEffect>
                                        <p:animScale p14:bounceEnd="38000">
                                          <p:cBhvr>
                                            <p:cTn id="28" dur="50" repeatCount="2000" fill="hold">
                                              <p:stCondLst>
                                                <p:cond delay="500"/>
                                              </p:stCondLst>
                                            </p:cTn>
                                            <p:tgtEl>
                                              <p:spTgt spid="19"/>
                                            </p:tgtEl>
                                          </p:cBhvr>
                                          <p:by x="105000" y="105000"/>
                                          <p:from x="100000" y="100000"/>
                                          <p:to x="105000" y="105000"/>
                                        </p:animScale>
                                      </p:childTnLst>
                                    </p:cTn>
                                  </p:par>
                                  <p:par>
                                    <p:cTn id="29" presetID="10" presetClass="entr" presetSubtype="0" fill="hold" grpId="0" nodeType="withEffect" nodePh="1">
                                      <p:stCondLst>
                                        <p:cond delay="600"/>
                                      </p:stCondLst>
                                      <p:endCondLst>
                                        <p:cond evt="begin" delay="0">
                                          <p:tn val="29"/>
                                        </p:cond>
                                      </p:endCondLst>
                                      <p:childTnLst>
                                        <p:set>
                                          <p:cBhvr>
                                            <p:cTn id="30" dur="1" fill="hold">
                                              <p:stCondLst>
                                                <p:cond delay="0"/>
                                              </p:stCondLst>
                                            </p:cTn>
                                            <p:tgtEl>
                                              <p:spTgt spid="27"/>
                                            </p:tgtEl>
                                            <p:attrNameLst>
                                              <p:attrName>style.visibility</p:attrName>
                                            </p:attrNameLst>
                                          </p:cBhvr>
                                          <p:to>
                                            <p:strVal val="visible"/>
                                          </p:to>
                                        </p:set>
                                        <p:animEffect transition="in" filter="fade">
                                          <p:cBhvr>
                                            <p:cTn id="31" dur="750"/>
                                            <p:tgtEl>
                                              <p:spTgt spid="27"/>
                                            </p:tgtEl>
                                          </p:cBhvr>
                                        </p:animEffect>
                                      </p:childTnLst>
                                    </p:cTn>
                                  </p:par>
                                  <p:par>
                                    <p:cTn id="32" presetID="53" presetClass="entr" presetSubtype="16" fill="hold" nodeType="withEffect" p14:presetBounceEnd="38000">
                                      <p:stCondLst>
                                        <p:cond delay="300"/>
                                      </p:stCondLst>
                                      <p:childTnLst>
                                        <p:set>
                                          <p:cBhvr>
                                            <p:cTn id="33" dur="1" fill="hold">
                                              <p:stCondLst>
                                                <p:cond delay="0"/>
                                              </p:stCondLst>
                                            </p:cTn>
                                            <p:tgtEl>
                                              <p:spTgt spid="21"/>
                                            </p:tgtEl>
                                            <p:attrNameLst>
                                              <p:attrName>style.visibility</p:attrName>
                                            </p:attrNameLst>
                                          </p:cBhvr>
                                          <p:to>
                                            <p:strVal val="visible"/>
                                          </p:to>
                                        </p:set>
                                        <p:anim calcmode="lin" valueType="num">
                                          <p:cBhvr>
                                            <p:cTn id="34" dur="500" fill="hold"/>
                                            <p:tgtEl>
                                              <p:spTgt spid="21"/>
                                            </p:tgtEl>
                                            <p:attrNameLst>
                                              <p:attrName>ppt_w</p:attrName>
                                            </p:attrNameLst>
                                          </p:cBhvr>
                                          <p:tavLst>
                                            <p:tav tm="0">
                                              <p:val>
                                                <p:fltVal val="0"/>
                                              </p:val>
                                            </p:tav>
                                            <p:tav tm="100000">
                                              <p:val>
                                                <p:strVal val="#ppt_w"/>
                                              </p:val>
                                            </p:tav>
                                          </p:tavLst>
                                        </p:anim>
                                        <p:anim calcmode="lin" valueType="num">
                                          <p:cBhvr>
                                            <p:cTn id="35" dur="500" fill="hold"/>
                                            <p:tgtEl>
                                              <p:spTgt spid="21"/>
                                            </p:tgtEl>
                                            <p:attrNameLst>
                                              <p:attrName>ppt_h</p:attrName>
                                            </p:attrNameLst>
                                          </p:cBhvr>
                                          <p:tavLst>
                                            <p:tav tm="0">
                                              <p:val>
                                                <p:fltVal val="0"/>
                                              </p:val>
                                            </p:tav>
                                            <p:tav tm="100000">
                                              <p:val>
                                                <p:strVal val="#ppt_h"/>
                                              </p:val>
                                            </p:tav>
                                          </p:tavLst>
                                        </p:anim>
                                        <p:animEffect transition="in" filter="fade">
                                          <p:cBhvr>
                                            <p:cTn id="36" dur="500"/>
                                            <p:tgtEl>
                                              <p:spTgt spid="21"/>
                                            </p:tgtEl>
                                          </p:cBhvr>
                                        </p:animEffect>
                                        <p:animScale p14:bounceEnd="38000">
                                          <p:cBhvr>
                                            <p:cTn id="37" dur="50" repeatCount="2000" fill="hold">
                                              <p:stCondLst>
                                                <p:cond delay="500"/>
                                              </p:stCondLst>
                                            </p:cTn>
                                            <p:tgtEl>
                                              <p:spTgt spid="21"/>
                                            </p:tgtEl>
                                          </p:cBhvr>
                                          <p:by x="105000" y="105000"/>
                                          <p:from x="100000" y="100000"/>
                                          <p:to x="105000" y="105000"/>
                                        </p:animScale>
                                      </p:childTnLst>
                                    </p:cTn>
                                  </p:par>
                                  <p:par>
                                    <p:cTn id="38" presetID="10" presetClass="entr" presetSubtype="0" fill="hold" grpId="0" nodeType="withEffect">
                                      <p:stCondLst>
                                        <p:cond delay="600"/>
                                      </p:stCondLst>
                                      <p:childTnLst>
                                        <p:set>
                                          <p:cBhvr>
                                            <p:cTn id="39" dur="1" fill="hold">
                                              <p:stCondLst>
                                                <p:cond delay="0"/>
                                              </p:stCondLst>
                                            </p:cTn>
                                            <p:tgtEl>
                                              <p:spTgt spid="29"/>
                                            </p:tgtEl>
                                            <p:attrNameLst>
                                              <p:attrName>style.visibility</p:attrName>
                                            </p:attrNameLst>
                                          </p:cBhvr>
                                          <p:to>
                                            <p:strVal val="visible"/>
                                          </p:to>
                                        </p:set>
                                        <p:animEffect transition="in" filter="fade">
                                          <p:cBhvr>
                                            <p:cTn id="40" dur="750"/>
                                            <p:tgtEl>
                                              <p:spTgt spid="29"/>
                                            </p:tgtEl>
                                          </p:cBhvr>
                                        </p:animEffect>
                                      </p:childTnLst>
                                    </p:cTn>
                                  </p:par>
                                  <p:par>
                                    <p:cTn id="41" presetID="22" presetClass="entr" presetSubtype="2" fill="hold" nodeType="withEffect">
                                      <p:stCondLst>
                                        <p:cond delay="200"/>
                                      </p:stCondLst>
                                      <p:childTnLst>
                                        <p:set>
                                          <p:cBhvr>
                                            <p:cTn id="42" dur="1" fill="hold">
                                              <p:stCondLst>
                                                <p:cond delay="0"/>
                                              </p:stCondLst>
                                            </p:cTn>
                                            <p:tgtEl>
                                              <p:spTgt spid="23"/>
                                            </p:tgtEl>
                                            <p:attrNameLst>
                                              <p:attrName>style.visibility</p:attrName>
                                            </p:attrNameLst>
                                          </p:cBhvr>
                                          <p:to>
                                            <p:strVal val="visible"/>
                                          </p:to>
                                        </p:set>
                                        <p:animEffect transition="in" filter="wipe(right)">
                                          <p:cBhvr>
                                            <p:cTn id="43" dur="500"/>
                                            <p:tgtEl>
                                              <p:spTgt spid="23"/>
                                            </p:tgtEl>
                                          </p:cBhvr>
                                        </p:animEffect>
                                      </p:childTnLst>
                                    </p:cTn>
                                  </p:par>
                                  <p:par>
                                    <p:cTn id="44" presetID="53" presetClass="entr" presetSubtype="16" fill="hold" nodeType="withEffect" p14:presetBounceEnd="38000">
                                      <p:stCondLst>
                                        <p:cond delay="400"/>
                                      </p:stCondLst>
                                      <p:childTnLst>
                                        <p:set>
                                          <p:cBhvr>
                                            <p:cTn id="45" dur="1" fill="hold">
                                              <p:stCondLst>
                                                <p:cond delay="0"/>
                                              </p:stCondLst>
                                            </p:cTn>
                                            <p:tgtEl>
                                              <p:spTgt spid="18"/>
                                            </p:tgtEl>
                                            <p:attrNameLst>
                                              <p:attrName>style.visibility</p:attrName>
                                            </p:attrNameLst>
                                          </p:cBhvr>
                                          <p:to>
                                            <p:strVal val="visible"/>
                                          </p:to>
                                        </p:set>
                                        <p:anim calcmode="lin" valueType="num">
                                          <p:cBhvr>
                                            <p:cTn id="46" dur="500" fill="hold"/>
                                            <p:tgtEl>
                                              <p:spTgt spid="18"/>
                                            </p:tgtEl>
                                            <p:attrNameLst>
                                              <p:attrName>ppt_w</p:attrName>
                                            </p:attrNameLst>
                                          </p:cBhvr>
                                          <p:tavLst>
                                            <p:tav tm="0">
                                              <p:val>
                                                <p:fltVal val="0"/>
                                              </p:val>
                                            </p:tav>
                                            <p:tav tm="100000">
                                              <p:val>
                                                <p:strVal val="#ppt_w"/>
                                              </p:val>
                                            </p:tav>
                                          </p:tavLst>
                                        </p:anim>
                                        <p:anim calcmode="lin" valueType="num">
                                          <p:cBhvr>
                                            <p:cTn id="47" dur="500" fill="hold"/>
                                            <p:tgtEl>
                                              <p:spTgt spid="18"/>
                                            </p:tgtEl>
                                            <p:attrNameLst>
                                              <p:attrName>ppt_h</p:attrName>
                                            </p:attrNameLst>
                                          </p:cBhvr>
                                          <p:tavLst>
                                            <p:tav tm="0">
                                              <p:val>
                                                <p:fltVal val="0"/>
                                              </p:val>
                                            </p:tav>
                                            <p:tav tm="100000">
                                              <p:val>
                                                <p:strVal val="#ppt_h"/>
                                              </p:val>
                                            </p:tav>
                                          </p:tavLst>
                                        </p:anim>
                                        <p:animEffect transition="in" filter="fade">
                                          <p:cBhvr>
                                            <p:cTn id="48" dur="500"/>
                                            <p:tgtEl>
                                              <p:spTgt spid="18"/>
                                            </p:tgtEl>
                                          </p:cBhvr>
                                        </p:animEffect>
                                        <p:animScale p14:bounceEnd="38000">
                                          <p:cBhvr>
                                            <p:cTn id="49" dur="50" repeatCount="2000" fill="hold">
                                              <p:stCondLst>
                                                <p:cond delay="500"/>
                                              </p:stCondLst>
                                            </p:cTn>
                                            <p:tgtEl>
                                              <p:spTgt spid="18"/>
                                            </p:tgtEl>
                                          </p:cBhvr>
                                          <p:by x="105000" y="105000"/>
                                          <p:from x="100000" y="100000"/>
                                          <p:to x="105000" y="105000"/>
                                        </p:animScale>
                                      </p:childTnLst>
                                    </p:cTn>
                                  </p:par>
                                  <p:par>
                                    <p:cTn id="50" presetID="10" presetClass="entr" presetSubtype="0" fill="hold" grpId="0" nodeType="withEffect">
                                      <p:stCondLst>
                                        <p:cond delay="70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750"/>
                                            <p:tgtEl>
                                              <p:spTgt spid="30"/>
                                            </p:tgtEl>
                                          </p:cBhvr>
                                        </p:animEffect>
                                      </p:childTnLst>
                                    </p:cTn>
                                  </p:par>
                                  <p:par>
                                    <p:cTn id="53" presetID="22" presetClass="entr" presetSubtype="2" fill="hold"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wipe(right)">
                                          <p:cBhvr>
                                            <p:cTn id="55" dur="500"/>
                                            <p:tgtEl>
                                              <p:spTgt spid="31"/>
                                            </p:tgtEl>
                                          </p:cBhvr>
                                        </p:animEffect>
                                      </p:childTnLst>
                                    </p:cTn>
                                  </p:par>
                                  <p:par>
                                    <p:cTn id="56" presetID="22" presetClass="entr" presetSubtype="2" fill="hold" nodeType="with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wipe(right)">
                                          <p:cBhvr>
                                            <p:cTn id="5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animBg="1"/>
          <p:bldP spid="3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53" presetClass="entr" presetSubtype="16" fill="hold" nodeType="withEffect">
                                      <p:stCondLst>
                                        <p:cond delay="30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animEffect transition="in" filter="fade">
                                          <p:cBhvr>
                                            <p:cTn id="21" dur="500"/>
                                            <p:tgtEl>
                                              <p:spTgt spid="20"/>
                                            </p:tgtEl>
                                          </p:cBhvr>
                                        </p:animEffect>
                                        <p:animScale>
                                          <p:cBhvr>
                                            <p:cTn id="22" dur="50" repeatCount="2000" fill="hold">
                                              <p:stCondLst>
                                                <p:cond delay="500"/>
                                              </p:stCondLst>
                                            </p:cTn>
                                            <p:tgtEl>
                                              <p:spTgt spid="20"/>
                                            </p:tgtEl>
                                          </p:cBhvr>
                                          <p:by x="105000" y="105000"/>
                                          <p:from x="100000" y="100000"/>
                                          <p:to x="105000" y="105000"/>
                                        </p:animScale>
                                      </p:childTnLst>
                                    </p:cTn>
                                  </p:par>
                                  <p:par>
                                    <p:cTn id="23" presetID="53" presetClass="entr" presetSubtype="16" fill="hold" nodeType="withEffect">
                                      <p:stCondLst>
                                        <p:cond delay="200"/>
                                      </p:stCondLst>
                                      <p:childTnLst>
                                        <p:set>
                                          <p:cBhvr>
                                            <p:cTn id="24" dur="1" fill="hold">
                                              <p:stCondLst>
                                                <p:cond delay="0"/>
                                              </p:stCondLst>
                                            </p:cTn>
                                            <p:tgtEl>
                                              <p:spTgt spid="19"/>
                                            </p:tgtEl>
                                            <p:attrNameLst>
                                              <p:attrName>style.visibility</p:attrName>
                                            </p:attrNameLst>
                                          </p:cBhvr>
                                          <p:to>
                                            <p:strVal val="visible"/>
                                          </p:to>
                                        </p:set>
                                        <p:anim calcmode="lin" valueType="num">
                                          <p:cBhvr>
                                            <p:cTn id="25" dur="500" fill="hold"/>
                                            <p:tgtEl>
                                              <p:spTgt spid="19"/>
                                            </p:tgtEl>
                                            <p:attrNameLst>
                                              <p:attrName>ppt_w</p:attrName>
                                            </p:attrNameLst>
                                          </p:cBhvr>
                                          <p:tavLst>
                                            <p:tav tm="0">
                                              <p:val>
                                                <p:fltVal val="0"/>
                                              </p:val>
                                            </p:tav>
                                            <p:tav tm="100000">
                                              <p:val>
                                                <p:strVal val="#ppt_w"/>
                                              </p:val>
                                            </p:tav>
                                          </p:tavLst>
                                        </p:anim>
                                        <p:anim calcmode="lin" valueType="num">
                                          <p:cBhvr>
                                            <p:cTn id="26" dur="500" fill="hold"/>
                                            <p:tgtEl>
                                              <p:spTgt spid="19"/>
                                            </p:tgtEl>
                                            <p:attrNameLst>
                                              <p:attrName>ppt_h</p:attrName>
                                            </p:attrNameLst>
                                          </p:cBhvr>
                                          <p:tavLst>
                                            <p:tav tm="0">
                                              <p:val>
                                                <p:fltVal val="0"/>
                                              </p:val>
                                            </p:tav>
                                            <p:tav tm="100000">
                                              <p:val>
                                                <p:strVal val="#ppt_h"/>
                                              </p:val>
                                            </p:tav>
                                          </p:tavLst>
                                        </p:anim>
                                        <p:animEffect transition="in" filter="fade">
                                          <p:cBhvr>
                                            <p:cTn id="27" dur="500"/>
                                            <p:tgtEl>
                                              <p:spTgt spid="19"/>
                                            </p:tgtEl>
                                          </p:cBhvr>
                                        </p:animEffect>
                                        <p:animScale>
                                          <p:cBhvr>
                                            <p:cTn id="28" dur="50" repeatCount="2000" fill="hold">
                                              <p:stCondLst>
                                                <p:cond delay="500"/>
                                              </p:stCondLst>
                                            </p:cTn>
                                            <p:tgtEl>
                                              <p:spTgt spid="19"/>
                                            </p:tgtEl>
                                          </p:cBhvr>
                                          <p:by x="105000" y="105000"/>
                                          <p:from x="100000" y="100000"/>
                                          <p:to x="105000" y="105000"/>
                                        </p:animScale>
                                      </p:childTnLst>
                                    </p:cTn>
                                  </p:par>
                                  <p:par>
                                    <p:cTn id="29" presetID="10" presetClass="entr" presetSubtype="0" fill="hold" grpId="0" nodeType="withEffect" nodePh="1">
                                      <p:stCondLst>
                                        <p:cond delay="600"/>
                                      </p:stCondLst>
                                      <p:endCondLst>
                                        <p:cond evt="begin" delay="0">
                                          <p:tn val="29"/>
                                        </p:cond>
                                      </p:endCondLst>
                                      <p:childTnLst>
                                        <p:set>
                                          <p:cBhvr>
                                            <p:cTn id="30" dur="1" fill="hold">
                                              <p:stCondLst>
                                                <p:cond delay="0"/>
                                              </p:stCondLst>
                                            </p:cTn>
                                            <p:tgtEl>
                                              <p:spTgt spid="27"/>
                                            </p:tgtEl>
                                            <p:attrNameLst>
                                              <p:attrName>style.visibility</p:attrName>
                                            </p:attrNameLst>
                                          </p:cBhvr>
                                          <p:to>
                                            <p:strVal val="visible"/>
                                          </p:to>
                                        </p:set>
                                        <p:animEffect transition="in" filter="fade">
                                          <p:cBhvr>
                                            <p:cTn id="31" dur="750"/>
                                            <p:tgtEl>
                                              <p:spTgt spid="27"/>
                                            </p:tgtEl>
                                          </p:cBhvr>
                                        </p:animEffect>
                                      </p:childTnLst>
                                    </p:cTn>
                                  </p:par>
                                  <p:par>
                                    <p:cTn id="32" presetID="53" presetClass="entr" presetSubtype="16" fill="hold" nodeType="withEffect">
                                      <p:stCondLst>
                                        <p:cond delay="300"/>
                                      </p:stCondLst>
                                      <p:childTnLst>
                                        <p:set>
                                          <p:cBhvr>
                                            <p:cTn id="33" dur="1" fill="hold">
                                              <p:stCondLst>
                                                <p:cond delay="0"/>
                                              </p:stCondLst>
                                            </p:cTn>
                                            <p:tgtEl>
                                              <p:spTgt spid="21"/>
                                            </p:tgtEl>
                                            <p:attrNameLst>
                                              <p:attrName>style.visibility</p:attrName>
                                            </p:attrNameLst>
                                          </p:cBhvr>
                                          <p:to>
                                            <p:strVal val="visible"/>
                                          </p:to>
                                        </p:set>
                                        <p:anim calcmode="lin" valueType="num">
                                          <p:cBhvr>
                                            <p:cTn id="34" dur="500" fill="hold"/>
                                            <p:tgtEl>
                                              <p:spTgt spid="21"/>
                                            </p:tgtEl>
                                            <p:attrNameLst>
                                              <p:attrName>ppt_w</p:attrName>
                                            </p:attrNameLst>
                                          </p:cBhvr>
                                          <p:tavLst>
                                            <p:tav tm="0">
                                              <p:val>
                                                <p:fltVal val="0"/>
                                              </p:val>
                                            </p:tav>
                                            <p:tav tm="100000">
                                              <p:val>
                                                <p:strVal val="#ppt_w"/>
                                              </p:val>
                                            </p:tav>
                                          </p:tavLst>
                                        </p:anim>
                                        <p:anim calcmode="lin" valueType="num">
                                          <p:cBhvr>
                                            <p:cTn id="35" dur="500" fill="hold"/>
                                            <p:tgtEl>
                                              <p:spTgt spid="21"/>
                                            </p:tgtEl>
                                            <p:attrNameLst>
                                              <p:attrName>ppt_h</p:attrName>
                                            </p:attrNameLst>
                                          </p:cBhvr>
                                          <p:tavLst>
                                            <p:tav tm="0">
                                              <p:val>
                                                <p:fltVal val="0"/>
                                              </p:val>
                                            </p:tav>
                                            <p:tav tm="100000">
                                              <p:val>
                                                <p:strVal val="#ppt_h"/>
                                              </p:val>
                                            </p:tav>
                                          </p:tavLst>
                                        </p:anim>
                                        <p:animEffect transition="in" filter="fade">
                                          <p:cBhvr>
                                            <p:cTn id="36" dur="500"/>
                                            <p:tgtEl>
                                              <p:spTgt spid="21"/>
                                            </p:tgtEl>
                                          </p:cBhvr>
                                        </p:animEffect>
                                        <p:animScale>
                                          <p:cBhvr>
                                            <p:cTn id="37" dur="50" repeatCount="2000" fill="hold">
                                              <p:stCondLst>
                                                <p:cond delay="500"/>
                                              </p:stCondLst>
                                            </p:cTn>
                                            <p:tgtEl>
                                              <p:spTgt spid="21"/>
                                            </p:tgtEl>
                                          </p:cBhvr>
                                          <p:by x="105000" y="105000"/>
                                          <p:from x="100000" y="100000"/>
                                          <p:to x="105000" y="105000"/>
                                        </p:animScale>
                                      </p:childTnLst>
                                    </p:cTn>
                                  </p:par>
                                  <p:par>
                                    <p:cTn id="38" presetID="10" presetClass="entr" presetSubtype="0" fill="hold" grpId="0" nodeType="withEffect">
                                      <p:stCondLst>
                                        <p:cond delay="600"/>
                                      </p:stCondLst>
                                      <p:childTnLst>
                                        <p:set>
                                          <p:cBhvr>
                                            <p:cTn id="39" dur="1" fill="hold">
                                              <p:stCondLst>
                                                <p:cond delay="0"/>
                                              </p:stCondLst>
                                            </p:cTn>
                                            <p:tgtEl>
                                              <p:spTgt spid="29"/>
                                            </p:tgtEl>
                                            <p:attrNameLst>
                                              <p:attrName>style.visibility</p:attrName>
                                            </p:attrNameLst>
                                          </p:cBhvr>
                                          <p:to>
                                            <p:strVal val="visible"/>
                                          </p:to>
                                        </p:set>
                                        <p:animEffect transition="in" filter="fade">
                                          <p:cBhvr>
                                            <p:cTn id="40" dur="750"/>
                                            <p:tgtEl>
                                              <p:spTgt spid="29"/>
                                            </p:tgtEl>
                                          </p:cBhvr>
                                        </p:animEffect>
                                      </p:childTnLst>
                                    </p:cTn>
                                  </p:par>
                                  <p:par>
                                    <p:cTn id="41" presetID="22" presetClass="entr" presetSubtype="2" fill="hold" nodeType="withEffect">
                                      <p:stCondLst>
                                        <p:cond delay="200"/>
                                      </p:stCondLst>
                                      <p:childTnLst>
                                        <p:set>
                                          <p:cBhvr>
                                            <p:cTn id="42" dur="1" fill="hold">
                                              <p:stCondLst>
                                                <p:cond delay="0"/>
                                              </p:stCondLst>
                                            </p:cTn>
                                            <p:tgtEl>
                                              <p:spTgt spid="23"/>
                                            </p:tgtEl>
                                            <p:attrNameLst>
                                              <p:attrName>style.visibility</p:attrName>
                                            </p:attrNameLst>
                                          </p:cBhvr>
                                          <p:to>
                                            <p:strVal val="visible"/>
                                          </p:to>
                                        </p:set>
                                        <p:animEffect transition="in" filter="wipe(right)">
                                          <p:cBhvr>
                                            <p:cTn id="43" dur="500"/>
                                            <p:tgtEl>
                                              <p:spTgt spid="23"/>
                                            </p:tgtEl>
                                          </p:cBhvr>
                                        </p:animEffect>
                                      </p:childTnLst>
                                    </p:cTn>
                                  </p:par>
                                  <p:par>
                                    <p:cTn id="44" presetID="53" presetClass="entr" presetSubtype="16" fill="hold" nodeType="withEffect">
                                      <p:stCondLst>
                                        <p:cond delay="400"/>
                                      </p:stCondLst>
                                      <p:childTnLst>
                                        <p:set>
                                          <p:cBhvr>
                                            <p:cTn id="45" dur="1" fill="hold">
                                              <p:stCondLst>
                                                <p:cond delay="0"/>
                                              </p:stCondLst>
                                            </p:cTn>
                                            <p:tgtEl>
                                              <p:spTgt spid="18"/>
                                            </p:tgtEl>
                                            <p:attrNameLst>
                                              <p:attrName>style.visibility</p:attrName>
                                            </p:attrNameLst>
                                          </p:cBhvr>
                                          <p:to>
                                            <p:strVal val="visible"/>
                                          </p:to>
                                        </p:set>
                                        <p:anim calcmode="lin" valueType="num">
                                          <p:cBhvr>
                                            <p:cTn id="46" dur="500" fill="hold"/>
                                            <p:tgtEl>
                                              <p:spTgt spid="18"/>
                                            </p:tgtEl>
                                            <p:attrNameLst>
                                              <p:attrName>ppt_w</p:attrName>
                                            </p:attrNameLst>
                                          </p:cBhvr>
                                          <p:tavLst>
                                            <p:tav tm="0">
                                              <p:val>
                                                <p:fltVal val="0"/>
                                              </p:val>
                                            </p:tav>
                                            <p:tav tm="100000">
                                              <p:val>
                                                <p:strVal val="#ppt_w"/>
                                              </p:val>
                                            </p:tav>
                                          </p:tavLst>
                                        </p:anim>
                                        <p:anim calcmode="lin" valueType="num">
                                          <p:cBhvr>
                                            <p:cTn id="47" dur="500" fill="hold"/>
                                            <p:tgtEl>
                                              <p:spTgt spid="18"/>
                                            </p:tgtEl>
                                            <p:attrNameLst>
                                              <p:attrName>ppt_h</p:attrName>
                                            </p:attrNameLst>
                                          </p:cBhvr>
                                          <p:tavLst>
                                            <p:tav tm="0">
                                              <p:val>
                                                <p:fltVal val="0"/>
                                              </p:val>
                                            </p:tav>
                                            <p:tav tm="100000">
                                              <p:val>
                                                <p:strVal val="#ppt_h"/>
                                              </p:val>
                                            </p:tav>
                                          </p:tavLst>
                                        </p:anim>
                                        <p:animEffect transition="in" filter="fade">
                                          <p:cBhvr>
                                            <p:cTn id="48" dur="500"/>
                                            <p:tgtEl>
                                              <p:spTgt spid="18"/>
                                            </p:tgtEl>
                                          </p:cBhvr>
                                        </p:animEffect>
                                        <p:animScale>
                                          <p:cBhvr>
                                            <p:cTn id="49" dur="50" repeatCount="2000" fill="hold">
                                              <p:stCondLst>
                                                <p:cond delay="500"/>
                                              </p:stCondLst>
                                            </p:cTn>
                                            <p:tgtEl>
                                              <p:spTgt spid="18"/>
                                            </p:tgtEl>
                                          </p:cBhvr>
                                          <p:by x="105000" y="105000"/>
                                          <p:from x="100000" y="100000"/>
                                          <p:to x="105000" y="105000"/>
                                        </p:animScale>
                                      </p:childTnLst>
                                    </p:cTn>
                                  </p:par>
                                  <p:par>
                                    <p:cTn id="50" presetID="10" presetClass="entr" presetSubtype="0" fill="hold" grpId="0" nodeType="withEffect">
                                      <p:stCondLst>
                                        <p:cond delay="70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750"/>
                                            <p:tgtEl>
                                              <p:spTgt spid="30"/>
                                            </p:tgtEl>
                                          </p:cBhvr>
                                        </p:animEffect>
                                      </p:childTnLst>
                                    </p:cTn>
                                  </p:par>
                                  <p:par>
                                    <p:cTn id="53" presetID="22" presetClass="entr" presetSubtype="2" fill="hold"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wipe(right)">
                                          <p:cBhvr>
                                            <p:cTn id="55" dur="500"/>
                                            <p:tgtEl>
                                              <p:spTgt spid="31"/>
                                            </p:tgtEl>
                                          </p:cBhvr>
                                        </p:animEffect>
                                      </p:childTnLst>
                                    </p:cTn>
                                  </p:par>
                                  <p:par>
                                    <p:cTn id="56" presetID="22" presetClass="entr" presetSubtype="2" fill="hold" nodeType="with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wipe(right)">
                                          <p:cBhvr>
                                            <p:cTn id="5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animBg="1"/>
          <p:bldP spid="30" grpId="0" animBg="1"/>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14" name="图片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2590" y="390507"/>
            <a:ext cx="4878710" cy="6191256"/>
          </a:xfrm>
          <a:prstGeom prst="rect">
            <a:avLst/>
          </a:prstGeom>
        </p:spPr>
      </p:pic>
      <p:grpSp>
        <p:nvGrpSpPr>
          <p:cNvPr id="7" name="组合 6"/>
          <p:cNvGrpSpPr/>
          <p:nvPr/>
        </p:nvGrpSpPr>
        <p:grpSpPr>
          <a:xfrm>
            <a:off x="285750" y="209545"/>
            <a:ext cx="11620500" cy="6648455"/>
            <a:chOff x="285750" y="209546"/>
            <a:chExt cx="11620500" cy="6648455"/>
          </a:xfrm>
        </p:grpSpPr>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15" name="PA_库_文本框 3"/>
          <p:cNvSpPr txBox="1"/>
          <p:nvPr>
            <p:custDataLst>
              <p:tags r:id="rId1"/>
            </p:custDataLst>
          </p:nvPr>
        </p:nvSpPr>
        <p:spPr>
          <a:xfrm>
            <a:off x="5321300" y="2253961"/>
            <a:ext cx="1415772" cy="1569660"/>
          </a:xfrm>
          <a:prstGeom prst="rect">
            <a:avLst/>
          </a:prstGeom>
          <a:noFill/>
        </p:spPr>
        <p:txBody>
          <a:bodyPr wrap="none" rtlCol="0">
            <a:spAutoFit/>
          </a:bodyPr>
          <a:lstStyle/>
          <a:p>
            <a:pPr algn="ctr"/>
            <a:r>
              <a:rPr lang="zh-CN" altLang="en-US" sz="9600" dirty="0">
                <a:solidFill>
                  <a:srgbClr val="C00000"/>
                </a:solidFill>
                <a:effectLst>
                  <a:outerShdw blurRad="38100" dist="88900" dir="2700000" algn="tl">
                    <a:schemeClr val="bg1"/>
                  </a:outerShdw>
                </a:effectLst>
                <a:latin typeface="印品黑体" panose="00000500000000000000" pitchFamily="2" charset="-122"/>
                <a:ea typeface="印品黑体" panose="00000500000000000000" pitchFamily="2" charset="-122"/>
              </a:rPr>
              <a:t>叁</a:t>
            </a:r>
          </a:p>
        </p:txBody>
      </p:sp>
      <p:pic>
        <p:nvPicPr>
          <p:cNvPr id="17" name="图片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6713" y="5314126"/>
            <a:ext cx="1251589" cy="417196"/>
          </a:xfrm>
          <a:prstGeom prst="rect">
            <a:avLst/>
          </a:prstGeom>
        </p:spPr>
      </p:pic>
      <p:pic>
        <p:nvPicPr>
          <p:cNvPr id="16" name="图片 15">
            <a:extLst>
              <a:ext uri="{FF2B5EF4-FFF2-40B4-BE49-F238E27FC236}">
                <a16:creationId xmlns:a16="http://schemas.microsoft.com/office/drawing/2014/main" id="{AFB65EF3-B273-473E-8A1F-0F2DAB6D63A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540496" y="1828335"/>
            <a:ext cx="3168952" cy="4753428"/>
          </a:xfrm>
          <a:prstGeom prst="rect">
            <a:avLst/>
          </a:prstGeom>
        </p:spPr>
      </p:pic>
    </p:spTree>
    <p:extLst>
      <p:ext uri="{BB962C8B-B14F-4D97-AF65-F5344CB8AC3E}">
        <p14:creationId xmlns:p14="http://schemas.microsoft.com/office/powerpoint/2010/main" val="26657025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childTnLst>
                          </p:cTn>
                        </p:par>
                        <p:par>
                          <p:cTn id="20" fill="hold">
                            <p:stCondLst>
                              <p:cond delay="1500"/>
                            </p:stCondLst>
                            <p:childTnLst>
                              <p:par>
                                <p:cTn id="21" presetID="14" presetClass="entr" presetSubtype="1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randombar(horizontal)">
                                      <p:cBhvr>
                                        <p:cTn id="23" dur="500"/>
                                        <p:tgtEl>
                                          <p:spTgt spid="17"/>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750" fill="hold"/>
                                        <p:tgtEl>
                                          <p:spTgt spid="16"/>
                                        </p:tgtEl>
                                        <p:attrNameLst>
                                          <p:attrName>ppt_w</p:attrName>
                                        </p:attrNameLst>
                                      </p:cBhvr>
                                      <p:tavLst>
                                        <p:tav tm="0">
                                          <p:val>
                                            <p:fltVal val="0"/>
                                          </p:val>
                                        </p:tav>
                                        <p:tav tm="100000">
                                          <p:val>
                                            <p:strVal val="#ppt_w"/>
                                          </p:val>
                                        </p:tav>
                                      </p:tavLst>
                                    </p:anim>
                                    <p:anim calcmode="lin" valueType="num">
                                      <p:cBhvr>
                                        <p:cTn id="28" dur="750" fill="hold"/>
                                        <p:tgtEl>
                                          <p:spTgt spid="16"/>
                                        </p:tgtEl>
                                        <p:attrNameLst>
                                          <p:attrName>ppt_h</p:attrName>
                                        </p:attrNameLst>
                                      </p:cBhvr>
                                      <p:tavLst>
                                        <p:tav tm="0">
                                          <p:val>
                                            <p:fltVal val="0"/>
                                          </p:val>
                                        </p:tav>
                                        <p:tav tm="100000">
                                          <p:val>
                                            <p:strVal val="#ppt_h"/>
                                          </p:val>
                                        </p:tav>
                                      </p:tavLst>
                                    </p:anim>
                                    <p:animEffect transition="in" filter="fade">
                                      <p:cBhvr>
                                        <p:cTn id="29" dur="7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285750" y="104772"/>
            <a:ext cx="11620500" cy="6648455"/>
            <a:chOff x="285750" y="209546"/>
            <a:chExt cx="11620500" cy="6648455"/>
          </a:xfrm>
        </p:grpSpPr>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18" name="文本框 17">
            <a:extLst>
              <a:ext uri="{FF2B5EF4-FFF2-40B4-BE49-F238E27FC236}">
                <a16:creationId xmlns:a16="http://schemas.microsoft.com/office/drawing/2014/main" id="{7FD1CADC-2A25-4FEE-ABBE-1254EA943D91}"/>
              </a:ext>
            </a:extLst>
          </p:cNvPr>
          <p:cNvSpPr txBox="1"/>
          <p:nvPr/>
        </p:nvSpPr>
        <p:spPr>
          <a:xfrm>
            <a:off x="5124472" y="1029356"/>
            <a:ext cx="5601004" cy="523220"/>
          </a:xfrm>
          <a:prstGeom prst="rect">
            <a:avLst/>
          </a:prstGeom>
          <a:noFill/>
        </p:spPr>
        <p:txBody>
          <a:bodyPr wrap="square">
            <a:spAutoFit/>
          </a:bodyPr>
          <a:lstStyle/>
          <a:p>
            <a:pPr algn="just"/>
            <a:r>
              <a:rPr lang="en-US" altLang="zh-CN" sz="2800" dirty="0">
                <a:solidFill>
                  <a:srgbClr val="595959"/>
                </a:solidFill>
                <a:latin typeface="ProximaNova-Regular"/>
              </a:rPr>
              <a:t>      </a:t>
            </a:r>
            <a:endParaRPr lang="zh-CN" altLang="en-US" sz="2800" dirty="0">
              <a:solidFill>
                <a:srgbClr val="595959"/>
              </a:solidFill>
              <a:latin typeface="ProximaNova-Regular"/>
            </a:endParaRPr>
          </a:p>
        </p:txBody>
      </p:sp>
      <p:sp>
        <p:nvSpPr>
          <p:cNvPr id="47" name="矩形 46">
            <a:extLst>
              <a:ext uri="{FF2B5EF4-FFF2-40B4-BE49-F238E27FC236}">
                <a16:creationId xmlns:a16="http://schemas.microsoft.com/office/drawing/2014/main" id="{4C7CE751-9B71-4A08-8B13-41070496CB32}"/>
              </a:ext>
            </a:extLst>
          </p:cNvPr>
          <p:cNvSpPr/>
          <p:nvPr/>
        </p:nvSpPr>
        <p:spPr>
          <a:xfrm>
            <a:off x="2205701" y="574624"/>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3:</a:t>
            </a:r>
          </a:p>
        </p:txBody>
      </p:sp>
      <p:sp>
        <p:nvSpPr>
          <p:cNvPr id="50" name="文本框 49">
            <a:extLst>
              <a:ext uri="{FF2B5EF4-FFF2-40B4-BE49-F238E27FC236}">
                <a16:creationId xmlns:a16="http://schemas.microsoft.com/office/drawing/2014/main" id="{4F0C8DF1-76B6-46D3-8257-68A0FDE5FABB}"/>
              </a:ext>
            </a:extLst>
          </p:cNvPr>
          <p:cNvSpPr txBox="1"/>
          <p:nvPr/>
        </p:nvSpPr>
        <p:spPr>
          <a:xfrm>
            <a:off x="5366155" y="1790376"/>
            <a:ext cx="5719713" cy="523220"/>
          </a:xfrm>
          <a:prstGeom prst="rect">
            <a:avLst/>
          </a:prstGeom>
          <a:noFill/>
        </p:spPr>
        <p:txBody>
          <a:bodyPr wrap="square">
            <a:spAutoFit/>
          </a:bodyPr>
          <a:lstStyle/>
          <a:p>
            <a:pPr algn="just"/>
            <a:r>
              <a:rPr lang="en-US" altLang="zh-CN" sz="2800" b="0" i="0" dirty="0">
                <a:solidFill>
                  <a:srgbClr val="333333"/>
                </a:solidFill>
                <a:effectLst/>
                <a:latin typeface="font-regular"/>
              </a:rPr>
              <a:t>    </a:t>
            </a:r>
            <a:endParaRPr kumimoji="1" lang="zh-CN" altLang="en-US" sz="3600" dirty="0">
              <a:solidFill>
                <a:schemeClr val="accent6">
                  <a:lumMod val="50000"/>
                </a:schemeClr>
              </a:solidFill>
              <a:latin typeface="Calibri" panose="020F0502020204030204" pitchFamily="34" charset="0"/>
              <a:cs typeface="Calibri" panose="020F0502020204030204" pitchFamily="34" charset="0"/>
            </a:endParaRPr>
          </a:p>
        </p:txBody>
      </p:sp>
      <p:sp>
        <p:nvSpPr>
          <p:cNvPr id="59" name="文本框 58">
            <a:extLst>
              <a:ext uri="{FF2B5EF4-FFF2-40B4-BE49-F238E27FC236}">
                <a16:creationId xmlns:a16="http://schemas.microsoft.com/office/drawing/2014/main" id="{F659D957-D021-4F71-8567-E968DD705406}"/>
              </a:ext>
            </a:extLst>
          </p:cNvPr>
          <p:cNvSpPr txBox="1"/>
          <p:nvPr/>
        </p:nvSpPr>
        <p:spPr>
          <a:xfrm>
            <a:off x="4090301" y="608195"/>
            <a:ext cx="6485792"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During the Republic of China Period</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sp>
        <p:nvSpPr>
          <p:cNvPr id="19" name="文本框 18">
            <a:extLst>
              <a:ext uri="{FF2B5EF4-FFF2-40B4-BE49-F238E27FC236}">
                <a16:creationId xmlns:a16="http://schemas.microsoft.com/office/drawing/2014/main" id="{0B50F70A-55F9-412A-B9E5-C7E4D16A6E0E}"/>
              </a:ext>
            </a:extLst>
          </p:cNvPr>
          <p:cNvSpPr txBox="1"/>
          <p:nvPr/>
        </p:nvSpPr>
        <p:spPr>
          <a:xfrm>
            <a:off x="1567054" y="1443838"/>
            <a:ext cx="7108891" cy="3970318"/>
          </a:xfrm>
          <a:prstGeom prst="rect">
            <a:avLst/>
          </a:prstGeom>
          <a:noFill/>
        </p:spPr>
        <p:txBody>
          <a:bodyPr wrap="square">
            <a:spAutoFit/>
          </a:bodyPr>
          <a:lstStyle/>
          <a:p>
            <a:pPr algn="just"/>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The history of the Cheongsam took a sudden turn in 1911-12, along with the rest of China. With the revolution that overthrew imperial China, Chinese culture underwent seismic changes, and the Cheongsam was not exempt. The large fancy hair pieces (</a:t>
            </a:r>
            <a:r>
              <a:rPr kumimoji="1" lang="zh-CN" altLang="en-US" sz="2400" dirty="0">
                <a:solidFill>
                  <a:schemeClr val="accent6">
                    <a:lumMod val="50000"/>
                  </a:schemeClr>
                </a:solidFill>
                <a:latin typeface="Adobe Devanagari" panose="02040503050201020203" pitchFamily="18" charset="0"/>
                <a:cs typeface="Adobe Devanagari" panose="02040503050201020203" pitchFamily="18" charset="0"/>
              </a:rPr>
              <a:t>大拉翅</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and stilted flower-vase shoes (</a:t>
            </a:r>
            <a:r>
              <a:rPr kumimoji="1" lang="zh-CN" altLang="en-US" sz="2400" dirty="0">
                <a:solidFill>
                  <a:schemeClr val="accent6">
                    <a:lumMod val="50000"/>
                  </a:schemeClr>
                </a:solidFill>
                <a:latin typeface="Adobe Devanagari" panose="02040503050201020203" pitchFamily="18" charset="0"/>
                <a:cs typeface="Adobe Devanagari" panose="02040503050201020203" pitchFamily="18" charset="0"/>
              </a:rPr>
              <a:t>花盆底</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characteristic of the Qing dynasty disappeared entirely, and even the qipao itself became confined to only wealthy Manchu families. </a:t>
            </a:r>
            <a:endParaRPr kumimoji="1" lang="zh-CN" altLang="en-US" sz="2800" dirty="0">
              <a:solidFill>
                <a:schemeClr val="accent6">
                  <a:lumMod val="50000"/>
                </a:schemeClr>
              </a:solidFill>
              <a:latin typeface="Adobe Devanagari" panose="02040503050201020203" pitchFamily="18" charset="0"/>
              <a:cs typeface="Adobe Devanagari" panose="02040503050201020203" pitchFamily="18" charset="0"/>
            </a:endParaRPr>
          </a:p>
        </p:txBody>
      </p:sp>
      <p:pic>
        <p:nvPicPr>
          <p:cNvPr id="20" name="图片 7" descr="1">
            <a:extLst>
              <a:ext uri="{FF2B5EF4-FFF2-40B4-BE49-F238E27FC236}">
                <a16:creationId xmlns:a16="http://schemas.microsoft.com/office/drawing/2014/main" id="{C09826ED-D9BD-486D-80E7-FE974E3D6B85}"/>
              </a:ext>
            </a:extLst>
          </p:cNvPr>
          <p:cNvPicPr>
            <a:picLocks noChangeAspect="1"/>
          </p:cNvPicPr>
          <p:nvPr/>
        </p:nvPicPr>
        <p:blipFill>
          <a:blip r:embed="rId8"/>
          <a:stretch>
            <a:fillRect/>
          </a:stretch>
        </p:blipFill>
        <p:spPr>
          <a:xfrm>
            <a:off x="8977313" y="1249849"/>
            <a:ext cx="2047875" cy="5133975"/>
          </a:xfrm>
          <a:prstGeom prst="rect">
            <a:avLst/>
          </a:prstGeom>
          <a:noFill/>
          <a:ln w="9525">
            <a:noFill/>
          </a:ln>
        </p:spPr>
      </p:pic>
    </p:spTree>
    <p:extLst>
      <p:ext uri="{BB962C8B-B14F-4D97-AF65-F5344CB8AC3E}">
        <p14:creationId xmlns:p14="http://schemas.microsoft.com/office/powerpoint/2010/main" val="3560505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122548" y="209545"/>
            <a:ext cx="11620500" cy="6648455"/>
            <a:chOff x="285750" y="209546"/>
            <a:chExt cx="11620500" cy="6648455"/>
          </a:xfrm>
        </p:grpSpPr>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18" name="文本框 17">
            <a:extLst>
              <a:ext uri="{FF2B5EF4-FFF2-40B4-BE49-F238E27FC236}">
                <a16:creationId xmlns:a16="http://schemas.microsoft.com/office/drawing/2014/main" id="{7FD1CADC-2A25-4FEE-ABBE-1254EA943D91}"/>
              </a:ext>
            </a:extLst>
          </p:cNvPr>
          <p:cNvSpPr txBox="1"/>
          <p:nvPr/>
        </p:nvSpPr>
        <p:spPr>
          <a:xfrm>
            <a:off x="5124472" y="1029356"/>
            <a:ext cx="5601004" cy="523220"/>
          </a:xfrm>
          <a:prstGeom prst="rect">
            <a:avLst/>
          </a:prstGeom>
          <a:noFill/>
        </p:spPr>
        <p:txBody>
          <a:bodyPr wrap="square">
            <a:spAutoFit/>
          </a:bodyPr>
          <a:lstStyle/>
          <a:p>
            <a:pPr algn="just"/>
            <a:r>
              <a:rPr lang="en-US" altLang="zh-CN" sz="2800" dirty="0">
                <a:solidFill>
                  <a:srgbClr val="595959"/>
                </a:solidFill>
                <a:latin typeface="ProximaNova-Regular"/>
              </a:rPr>
              <a:t>      </a:t>
            </a:r>
            <a:endParaRPr lang="zh-CN" altLang="en-US" sz="2800" dirty="0">
              <a:solidFill>
                <a:srgbClr val="595959"/>
              </a:solidFill>
              <a:latin typeface="ProximaNova-Regular"/>
            </a:endParaRPr>
          </a:p>
        </p:txBody>
      </p:sp>
      <p:sp>
        <p:nvSpPr>
          <p:cNvPr id="50" name="文本框 49">
            <a:extLst>
              <a:ext uri="{FF2B5EF4-FFF2-40B4-BE49-F238E27FC236}">
                <a16:creationId xmlns:a16="http://schemas.microsoft.com/office/drawing/2014/main" id="{4F0C8DF1-76B6-46D3-8257-68A0FDE5FABB}"/>
              </a:ext>
            </a:extLst>
          </p:cNvPr>
          <p:cNvSpPr txBox="1"/>
          <p:nvPr/>
        </p:nvSpPr>
        <p:spPr>
          <a:xfrm>
            <a:off x="5366155" y="1790376"/>
            <a:ext cx="5719713" cy="523220"/>
          </a:xfrm>
          <a:prstGeom prst="rect">
            <a:avLst/>
          </a:prstGeom>
          <a:noFill/>
        </p:spPr>
        <p:txBody>
          <a:bodyPr wrap="square">
            <a:spAutoFit/>
          </a:bodyPr>
          <a:lstStyle/>
          <a:p>
            <a:pPr algn="just"/>
            <a:r>
              <a:rPr lang="en-US" altLang="zh-CN" sz="2800" b="0" i="0" dirty="0">
                <a:solidFill>
                  <a:srgbClr val="333333"/>
                </a:solidFill>
                <a:effectLst/>
                <a:latin typeface="font-regular"/>
              </a:rPr>
              <a:t>    </a:t>
            </a:r>
            <a:endParaRPr kumimoji="1" lang="zh-CN" altLang="en-US" sz="3600" dirty="0">
              <a:solidFill>
                <a:schemeClr val="accent6">
                  <a:lumMod val="50000"/>
                </a:schemeClr>
              </a:solidFill>
              <a:latin typeface="Calibri" panose="020F0502020204030204" pitchFamily="34" charset="0"/>
              <a:cs typeface="Calibri" panose="020F0502020204030204" pitchFamily="34" charset="0"/>
            </a:endParaRPr>
          </a:p>
        </p:txBody>
      </p:sp>
      <p:sp>
        <p:nvSpPr>
          <p:cNvPr id="19" name="文本框 18">
            <a:extLst>
              <a:ext uri="{FF2B5EF4-FFF2-40B4-BE49-F238E27FC236}">
                <a16:creationId xmlns:a16="http://schemas.microsoft.com/office/drawing/2014/main" id="{0B50F70A-55F9-412A-B9E5-C7E4D16A6E0E}"/>
              </a:ext>
            </a:extLst>
          </p:cNvPr>
          <p:cNvSpPr txBox="1"/>
          <p:nvPr/>
        </p:nvSpPr>
        <p:spPr>
          <a:xfrm>
            <a:off x="3674513" y="1862369"/>
            <a:ext cx="6169842" cy="2677656"/>
          </a:xfrm>
          <a:prstGeom prst="rect">
            <a:avLst/>
          </a:prstGeom>
          <a:noFill/>
        </p:spPr>
        <p:txBody>
          <a:bodyPr wrap="square">
            <a:spAutoFit/>
          </a:bodyPr>
          <a:lstStyle/>
          <a:p>
            <a:pPr algn="just"/>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Most Chinese women began to wear a two-piece outfit consisting of a top (very similar in style to a qipao, but shorter) and a long skirt. For the educated, liberal minded and fashion forward, trousers were worn for the first time.</a:t>
            </a:r>
            <a:endParaRPr kumimoji="1" lang="zh-CN" altLang="en-US" sz="2800" dirty="0">
              <a:solidFill>
                <a:schemeClr val="accent6">
                  <a:lumMod val="50000"/>
                </a:schemeClr>
              </a:solidFill>
              <a:latin typeface="Adobe Devanagari" panose="02040503050201020203" pitchFamily="18" charset="0"/>
              <a:cs typeface="Adobe Devanagari" panose="02040503050201020203" pitchFamily="18" charset="0"/>
            </a:endParaRPr>
          </a:p>
        </p:txBody>
      </p:sp>
      <p:pic>
        <p:nvPicPr>
          <p:cNvPr id="16" name="Picture 2">
            <a:extLst>
              <a:ext uri="{FF2B5EF4-FFF2-40B4-BE49-F238E27FC236}">
                <a16:creationId xmlns:a16="http://schemas.microsoft.com/office/drawing/2014/main" id="{02FD48F4-EEE7-4A9B-B6D1-F054FD01ADB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54511" y="1896991"/>
            <a:ext cx="2483255" cy="27251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矩形 16">
            <a:extLst>
              <a:ext uri="{FF2B5EF4-FFF2-40B4-BE49-F238E27FC236}">
                <a16:creationId xmlns:a16="http://schemas.microsoft.com/office/drawing/2014/main" id="{1E035CB1-6830-4FEE-B5E0-FDCC965484F9}"/>
              </a:ext>
            </a:extLst>
          </p:cNvPr>
          <p:cNvSpPr/>
          <p:nvPr/>
        </p:nvSpPr>
        <p:spPr>
          <a:xfrm>
            <a:off x="2355555" y="760028"/>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3:</a:t>
            </a:r>
          </a:p>
        </p:txBody>
      </p:sp>
      <p:pic>
        <p:nvPicPr>
          <p:cNvPr id="3" name="图片 2" descr="图片包含 游戏机, 站&#10;&#10;描述已自动生成">
            <a:extLst>
              <a:ext uri="{FF2B5EF4-FFF2-40B4-BE49-F238E27FC236}">
                <a16:creationId xmlns:a16="http://schemas.microsoft.com/office/drawing/2014/main" id="{B99F441A-FDD7-4B9D-9062-86856ED021F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52025" y="4000498"/>
            <a:ext cx="1682461" cy="2677656"/>
          </a:xfrm>
          <a:prstGeom prst="ellipse">
            <a:avLst/>
          </a:prstGeom>
          <a:ln>
            <a:noFill/>
          </a:ln>
          <a:effectLst>
            <a:softEdge rad="112500"/>
          </a:effectLst>
        </p:spPr>
      </p:pic>
      <p:sp>
        <p:nvSpPr>
          <p:cNvPr id="21" name="文本框 20">
            <a:extLst>
              <a:ext uri="{FF2B5EF4-FFF2-40B4-BE49-F238E27FC236}">
                <a16:creationId xmlns:a16="http://schemas.microsoft.com/office/drawing/2014/main" id="{5D4D7B71-7D13-47FC-905F-C8472BCE19AD}"/>
              </a:ext>
            </a:extLst>
          </p:cNvPr>
          <p:cNvSpPr txBox="1"/>
          <p:nvPr/>
        </p:nvSpPr>
        <p:spPr>
          <a:xfrm>
            <a:off x="4099134" y="794910"/>
            <a:ext cx="6485792"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During the Republic of China Period</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spTree>
    <p:extLst>
      <p:ext uri="{BB962C8B-B14F-4D97-AF65-F5344CB8AC3E}">
        <p14:creationId xmlns:p14="http://schemas.microsoft.com/office/powerpoint/2010/main" val="22121303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nvGrpSpPr>
          <p:cNvPr id="6" name="组合 5"/>
          <p:cNvGrpSpPr/>
          <p:nvPr/>
        </p:nvGrpSpPr>
        <p:grpSpPr>
          <a:xfrm>
            <a:off x="398872" y="104772"/>
            <a:ext cx="11620500" cy="6648455"/>
            <a:chOff x="285750" y="209546"/>
            <a:chExt cx="11620500" cy="6648455"/>
          </a:xfrm>
        </p:grpSpPr>
        <p:pic>
          <p:nvPicPr>
            <p:cNvPr id="7" name="图片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8"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pic>
        <p:nvPicPr>
          <p:cNvPr id="11" name="图片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4807" y="380482"/>
            <a:ext cx="3039757" cy="2119086"/>
          </a:xfrm>
          <a:prstGeom prst="rect">
            <a:avLst/>
          </a:prstGeom>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07542" y="4740275"/>
            <a:ext cx="2077855" cy="1838779"/>
          </a:xfrm>
          <a:prstGeom prst="rect">
            <a:avLst/>
          </a:prstGeom>
        </p:spPr>
      </p:pic>
      <p:pic>
        <p:nvPicPr>
          <p:cNvPr id="10" name="图片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5336" y="785329"/>
            <a:ext cx="4370828" cy="5935692"/>
          </a:xfrm>
          <a:prstGeom prst="rect">
            <a:avLst/>
          </a:prstGeom>
        </p:spPr>
      </p:pic>
      <p:sp>
        <p:nvSpPr>
          <p:cNvPr id="22" name="文本框 21">
            <a:extLst>
              <a:ext uri="{FF2B5EF4-FFF2-40B4-BE49-F238E27FC236}">
                <a16:creationId xmlns:a16="http://schemas.microsoft.com/office/drawing/2014/main" id="{D81ED373-452D-45BE-B105-B11A8276321A}"/>
              </a:ext>
            </a:extLst>
          </p:cNvPr>
          <p:cNvSpPr txBox="1"/>
          <p:nvPr/>
        </p:nvSpPr>
        <p:spPr>
          <a:xfrm>
            <a:off x="3163118" y="2831709"/>
            <a:ext cx="7197364" cy="1421928"/>
          </a:xfrm>
          <a:prstGeom prst="rect">
            <a:avLst/>
          </a:prstGeom>
          <a:noFill/>
        </p:spPr>
        <p:txBody>
          <a:bodyPr wrap="square">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zh-CN" sz="5400" b="1" i="1"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等线" panose="02010600030101010101" pitchFamily="2" charset="-122"/>
                <a:cs typeface="Times New Roman" panose="02020603050405020304" pitchFamily="18" charset="0"/>
              </a:rPr>
              <a:t>The </a:t>
            </a:r>
            <a:r>
              <a:rPr kumimoji="0" lang="en-US" altLang="zh-CN" sz="5400" b="1" i="1" u="none" strike="noStrike" kern="1200" cap="none" spc="0" normalizeH="0" baseline="0" noProof="0" dirty="0">
                <a:ln>
                  <a:noFill/>
                </a:ln>
                <a:solidFill>
                  <a:srgbClr val="404040"/>
                </a:solidFill>
                <a:effectLst/>
                <a:uLnTx/>
                <a:uFillTx/>
                <a:latin typeface="Times New Roman" panose="02020603050405020304" pitchFamily="18" charset="0"/>
                <a:ea typeface="等线" panose="02010600030101010101" pitchFamily="2" charset="-122"/>
                <a:cs typeface="Times New Roman" panose="02020603050405020304" pitchFamily="18" charset="0"/>
              </a:rPr>
              <a:t>History</a:t>
            </a:r>
            <a:r>
              <a:rPr kumimoji="0" lang="en-US" altLang="zh-CN" sz="5400" b="1" i="1"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等线" panose="02010600030101010101" pitchFamily="2" charset="-122"/>
                <a:cs typeface="Times New Roman" panose="02020603050405020304" pitchFamily="18" charset="0"/>
              </a:rPr>
              <a:t> of  </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zh-CN" sz="5400" b="1" i="1" u="none" strike="noStrike" kern="1200" cap="none" spc="0" normalizeH="0" baseline="0" noProof="0" dirty="0">
                <a:ln>
                  <a:noFill/>
                </a:ln>
                <a:solidFill>
                  <a:srgbClr val="C00000"/>
                </a:solidFill>
                <a:effectLst/>
                <a:uLnTx/>
                <a:uFillTx/>
                <a:latin typeface="Times New Roman" panose="02020603050405020304" pitchFamily="18" charset="0"/>
                <a:ea typeface="等线" panose="02010600030101010101" pitchFamily="2" charset="-122"/>
                <a:cs typeface="Times New Roman" panose="02020603050405020304" pitchFamily="18" charset="0"/>
              </a:rPr>
              <a:t>Chinese Cheongsam</a:t>
            </a:r>
            <a:endParaRPr kumimoji="0" lang="zh-CN" altLang="en-US" sz="5400" b="1" i="1" u="none" strike="noStrike" kern="1200" cap="none" spc="0" normalizeH="0" baseline="0" noProof="0" dirty="0">
              <a:ln>
                <a:noFill/>
              </a:ln>
              <a:solidFill>
                <a:srgbClr val="C00000"/>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pic>
        <p:nvPicPr>
          <p:cNvPr id="23" name="图片 22">
            <a:extLst>
              <a:ext uri="{FF2B5EF4-FFF2-40B4-BE49-F238E27FC236}">
                <a16:creationId xmlns:a16="http://schemas.microsoft.com/office/drawing/2014/main" id="{4775B57F-9500-42BF-B005-B3D9DDD84396}"/>
              </a:ext>
            </a:extLst>
          </p:cNvPr>
          <p:cNvPicPr>
            <a:picLocks noChangeAspect="1"/>
          </p:cNvPicPr>
          <p:nvPr/>
        </p:nvPicPr>
        <p:blipFill>
          <a:blip r:embed="rId10"/>
          <a:stretch>
            <a:fillRect/>
          </a:stretch>
        </p:blipFill>
        <p:spPr>
          <a:xfrm>
            <a:off x="9655830" y="2775275"/>
            <a:ext cx="1581932" cy="143850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4" name="图片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568347" y="4522417"/>
            <a:ext cx="2650680" cy="2345695"/>
          </a:xfrm>
          <a:prstGeom prst="rect">
            <a:avLst/>
          </a:prstGeom>
        </p:spPr>
      </p:pic>
      <p:pic>
        <p:nvPicPr>
          <p:cNvPr id="26"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122548" y="209545"/>
            <a:ext cx="11620500" cy="6648455"/>
            <a:chOff x="285750" y="209546"/>
            <a:chExt cx="11620500" cy="6648455"/>
          </a:xfrm>
        </p:grpSpPr>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18" name="文本框 17">
            <a:extLst>
              <a:ext uri="{FF2B5EF4-FFF2-40B4-BE49-F238E27FC236}">
                <a16:creationId xmlns:a16="http://schemas.microsoft.com/office/drawing/2014/main" id="{7FD1CADC-2A25-4FEE-ABBE-1254EA943D91}"/>
              </a:ext>
            </a:extLst>
          </p:cNvPr>
          <p:cNvSpPr txBox="1"/>
          <p:nvPr/>
        </p:nvSpPr>
        <p:spPr>
          <a:xfrm>
            <a:off x="5124472" y="1029356"/>
            <a:ext cx="5601004" cy="523220"/>
          </a:xfrm>
          <a:prstGeom prst="rect">
            <a:avLst/>
          </a:prstGeom>
          <a:noFill/>
        </p:spPr>
        <p:txBody>
          <a:bodyPr wrap="square">
            <a:spAutoFit/>
          </a:bodyPr>
          <a:lstStyle/>
          <a:p>
            <a:pPr algn="just"/>
            <a:r>
              <a:rPr lang="en-US" altLang="zh-CN" sz="2800" dirty="0">
                <a:solidFill>
                  <a:srgbClr val="595959"/>
                </a:solidFill>
                <a:latin typeface="ProximaNova-Regular"/>
              </a:rPr>
              <a:t>      </a:t>
            </a:r>
            <a:endParaRPr lang="zh-CN" altLang="en-US" sz="2800" dirty="0">
              <a:solidFill>
                <a:srgbClr val="595959"/>
              </a:solidFill>
              <a:latin typeface="ProximaNova-Regular"/>
            </a:endParaRPr>
          </a:p>
        </p:txBody>
      </p:sp>
      <p:sp>
        <p:nvSpPr>
          <p:cNvPr id="50" name="文本框 49">
            <a:extLst>
              <a:ext uri="{FF2B5EF4-FFF2-40B4-BE49-F238E27FC236}">
                <a16:creationId xmlns:a16="http://schemas.microsoft.com/office/drawing/2014/main" id="{4F0C8DF1-76B6-46D3-8257-68A0FDE5FABB}"/>
              </a:ext>
            </a:extLst>
          </p:cNvPr>
          <p:cNvSpPr txBox="1"/>
          <p:nvPr/>
        </p:nvSpPr>
        <p:spPr>
          <a:xfrm>
            <a:off x="5366155" y="1790376"/>
            <a:ext cx="5719713" cy="523220"/>
          </a:xfrm>
          <a:prstGeom prst="rect">
            <a:avLst/>
          </a:prstGeom>
          <a:noFill/>
        </p:spPr>
        <p:txBody>
          <a:bodyPr wrap="square">
            <a:spAutoFit/>
          </a:bodyPr>
          <a:lstStyle/>
          <a:p>
            <a:pPr algn="just"/>
            <a:r>
              <a:rPr lang="en-US" altLang="zh-CN" sz="2800" b="0" i="0" dirty="0">
                <a:solidFill>
                  <a:srgbClr val="333333"/>
                </a:solidFill>
                <a:effectLst/>
                <a:latin typeface="font-regular"/>
              </a:rPr>
              <a:t>    </a:t>
            </a:r>
            <a:endParaRPr kumimoji="1" lang="zh-CN" altLang="en-US" sz="3600" dirty="0">
              <a:solidFill>
                <a:schemeClr val="accent6">
                  <a:lumMod val="50000"/>
                </a:schemeClr>
              </a:solidFill>
              <a:latin typeface="Calibri" panose="020F0502020204030204" pitchFamily="34" charset="0"/>
              <a:cs typeface="Calibri" panose="020F0502020204030204" pitchFamily="34" charset="0"/>
            </a:endParaRPr>
          </a:p>
        </p:txBody>
      </p:sp>
      <p:sp>
        <p:nvSpPr>
          <p:cNvPr id="19" name="文本框 18">
            <a:extLst>
              <a:ext uri="{FF2B5EF4-FFF2-40B4-BE49-F238E27FC236}">
                <a16:creationId xmlns:a16="http://schemas.microsoft.com/office/drawing/2014/main" id="{0B50F70A-55F9-412A-B9E5-C7E4D16A6E0E}"/>
              </a:ext>
            </a:extLst>
          </p:cNvPr>
          <p:cNvSpPr txBox="1"/>
          <p:nvPr/>
        </p:nvSpPr>
        <p:spPr>
          <a:xfrm>
            <a:off x="4406251" y="2313596"/>
            <a:ext cx="6169842" cy="2677656"/>
          </a:xfrm>
          <a:prstGeom prst="rect">
            <a:avLst/>
          </a:prstGeom>
          <a:noFill/>
        </p:spPr>
        <p:txBody>
          <a:bodyPr wrap="square">
            <a:spAutoFit/>
          </a:bodyPr>
          <a:lstStyle/>
          <a:p>
            <a:pPr algn="just"/>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By the 1930s, Shanghai had well and truly developed into the center of East Asia. And it was during the 1930s that the development of qipao became inextricably linked to the development of Shanghai.</a:t>
            </a:r>
            <a:endParaRPr kumimoji="1" lang="zh-CN" altLang="en-US" sz="2800" dirty="0">
              <a:solidFill>
                <a:schemeClr val="accent6">
                  <a:lumMod val="50000"/>
                </a:schemeClr>
              </a:solidFill>
              <a:latin typeface="Adobe Devanagari" panose="02040503050201020203" pitchFamily="18" charset="0"/>
              <a:cs typeface="Adobe Devanagari" panose="02040503050201020203" pitchFamily="18" charset="0"/>
            </a:endParaRPr>
          </a:p>
        </p:txBody>
      </p:sp>
      <p:sp>
        <p:nvSpPr>
          <p:cNvPr id="17" name="矩形 16">
            <a:extLst>
              <a:ext uri="{FF2B5EF4-FFF2-40B4-BE49-F238E27FC236}">
                <a16:creationId xmlns:a16="http://schemas.microsoft.com/office/drawing/2014/main" id="{1E035CB1-6830-4FEE-B5E0-FDCC965484F9}"/>
              </a:ext>
            </a:extLst>
          </p:cNvPr>
          <p:cNvSpPr/>
          <p:nvPr/>
        </p:nvSpPr>
        <p:spPr>
          <a:xfrm>
            <a:off x="2389880" y="573313"/>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3:</a:t>
            </a:r>
          </a:p>
        </p:txBody>
      </p:sp>
      <p:pic>
        <p:nvPicPr>
          <p:cNvPr id="3" name="图片 2" descr="图片包含 小, 年轻, 女孩, 桌子&#10;&#10;描述已自动生成">
            <a:extLst>
              <a:ext uri="{FF2B5EF4-FFF2-40B4-BE49-F238E27FC236}">
                <a16:creationId xmlns:a16="http://schemas.microsoft.com/office/drawing/2014/main" id="{19C4A1C5-10B0-4B6E-BCA0-FAED23349C1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98296" y="1585233"/>
            <a:ext cx="2805795" cy="4270800"/>
          </a:xfrm>
          <a:prstGeom prst="rect">
            <a:avLst/>
          </a:prstGeom>
        </p:spPr>
      </p:pic>
      <p:sp>
        <p:nvSpPr>
          <p:cNvPr id="21" name="文本框 20">
            <a:extLst>
              <a:ext uri="{FF2B5EF4-FFF2-40B4-BE49-F238E27FC236}">
                <a16:creationId xmlns:a16="http://schemas.microsoft.com/office/drawing/2014/main" id="{C198377C-DD91-4373-9F41-1943FA490863}"/>
              </a:ext>
            </a:extLst>
          </p:cNvPr>
          <p:cNvSpPr txBox="1"/>
          <p:nvPr/>
        </p:nvSpPr>
        <p:spPr>
          <a:xfrm>
            <a:off x="4090301" y="589341"/>
            <a:ext cx="6485792"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During the Republic of China Period</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spTree>
    <p:extLst>
      <p:ext uri="{BB962C8B-B14F-4D97-AF65-F5344CB8AC3E}">
        <p14:creationId xmlns:p14="http://schemas.microsoft.com/office/powerpoint/2010/main" val="2377797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4" name="图片 23" hidden="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568347" y="4522417"/>
            <a:ext cx="2650680" cy="2345695"/>
          </a:xfrm>
          <a:prstGeom prst="rect">
            <a:avLst/>
          </a:prstGeom>
        </p:spPr>
      </p:pic>
      <p:pic>
        <p:nvPicPr>
          <p:cNvPr id="26"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371349" y="93779"/>
            <a:ext cx="11620500" cy="6648455"/>
            <a:chOff x="285750" y="209546"/>
            <a:chExt cx="11620500" cy="6648455"/>
          </a:xfrm>
        </p:grpSpPr>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18" name="文本框 17">
            <a:extLst>
              <a:ext uri="{FF2B5EF4-FFF2-40B4-BE49-F238E27FC236}">
                <a16:creationId xmlns:a16="http://schemas.microsoft.com/office/drawing/2014/main" id="{7FD1CADC-2A25-4FEE-ABBE-1254EA943D91}"/>
              </a:ext>
            </a:extLst>
          </p:cNvPr>
          <p:cNvSpPr txBox="1"/>
          <p:nvPr/>
        </p:nvSpPr>
        <p:spPr>
          <a:xfrm>
            <a:off x="5124472" y="1029356"/>
            <a:ext cx="5601004" cy="523220"/>
          </a:xfrm>
          <a:prstGeom prst="rect">
            <a:avLst/>
          </a:prstGeom>
          <a:noFill/>
        </p:spPr>
        <p:txBody>
          <a:bodyPr wrap="square">
            <a:spAutoFit/>
          </a:bodyPr>
          <a:lstStyle/>
          <a:p>
            <a:pPr algn="just"/>
            <a:r>
              <a:rPr lang="en-US" altLang="zh-CN" sz="2800" dirty="0">
                <a:solidFill>
                  <a:srgbClr val="595959"/>
                </a:solidFill>
                <a:latin typeface="ProximaNova-Regular"/>
              </a:rPr>
              <a:t>      </a:t>
            </a:r>
            <a:endParaRPr lang="zh-CN" altLang="en-US" sz="2800" dirty="0">
              <a:solidFill>
                <a:srgbClr val="595959"/>
              </a:solidFill>
              <a:latin typeface="ProximaNova-Regular"/>
            </a:endParaRPr>
          </a:p>
        </p:txBody>
      </p:sp>
      <p:sp>
        <p:nvSpPr>
          <p:cNvPr id="50" name="文本框 49">
            <a:extLst>
              <a:ext uri="{FF2B5EF4-FFF2-40B4-BE49-F238E27FC236}">
                <a16:creationId xmlns:a16="http://schemas.microsoft.com/office/drawing/2014/main" id="{4F0C8DF1-76B6-46D3-8257-68A0FDE5FABB}"/>
              </a:ext>
            </a:extLst>
          </p:cNvPr>
          <p:cNvSpPr txBox="1"/>
          <p:nvPr/>
        </p:nvSpPr>
        <p:spPr>
          <a:xfrm>
            <a:off x="5366155" y="1790376"/>
            <a:ext cx="5719713" cy="523220"/>
          </a:xfrm>
          <a:prstGeom prst="rect">
            <a:avLst/>
          </a:prstGeom>
          <a:noFill/>
        </p:spPr>
        <p:txBody>
          <a:bodyPr wrap="square">
            <a:spAutoFit/>
          </a:bodyPr>
          <a:lstStyle/>
          <a:p>
            <a:pPr algn="just"/>
            <a:r>
              <a:rPr lang="en-US" altLang="zh-CN" sz="2800" b="0" i="0" dirty="0">
                <a:solidFill>
                  <a:srgbClr val="333333"/>
                </a:solidFill>
                <a:effectLst/>
                <a:latin typeface="font-regular"/>
              </a:rPr>
              <a:t>    </a:t>
            </a:r>
            <a:endParaRPr kumimoji="1" lang="zh-CN" altLang="en-US" sz="3600" dirty="0">
              <a:solidFill>
                <a:schemeClr val="accent6">
                  <a:lumMod val="50000"/>
                </a:schemeClr>
              </a:solidFill>
              <a:latin typeface="Calibri" panose="020F0502020204030204" pitchFamily="34" charset="0"/>
              <a:cs typeface="Calibri" panose="020F0502020204030204" pitchFamily="34" charset="0"/>
            </a:endParaRPr>
          </a:p>
        </p:txBody>
      </p:sp>
      <p:sp>
        <p:nvSpPr>
          <p:cNvPr id="19" name="文本框 18">
            <a:extLst>
              <a:ext uri="{FF2B5EF4-FFF2-40B4-BE49-F238E27FC236}">
                <a16:creationId xmlns:a16="http://schemas.microsoft.com/office/drawing/2014/main" id="{0B50F70A-55F9-412A-B9E5-C7E4D16A6E0E}"/>
              </a:ext>
            </a:extLst>
          </p:cNvPr>
          <p:cNvSpPr txBox="1"/>
          <p:nvPr/>
        </p:nvSpPr>
        <p:spPr>
          <a:xfrm>
            <a:off x="2840164" y="1505588"/>
            <a:ext cx="7145329" cy="3970318"/>
          </a:xfrm>
          <a:prstGeom prst="rect">
            <a:avLst/>
          </a:prstGeom>
          <a:noFill/>
        </p:spPr>
        <p:txBody>
          <a:bodyPr wrap="square">
            <a:spAutoFit/>
          </a:bodyPr>
          <a:lstStyle/>
          <a:p>
            <a:pPr algn="just"/>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As high-waisted, figure-hugging dresses with long hemlines came into vogue in the west, the qipao followed suit. Gone were the bell sleeves and loose shapes of the 20s, the qipao of the 1930s had shorter, narrow sleeves (if any at all), extremely fitted waistlines, and by the mid 30s, hemlines that covered the back of the foot – and without high heels, long enough to literally sweep the floor. </a:t>
            </a:r>
            <a:endParaRPr kumimoji="1" lang="zh-CN" altLang="en-US" sz="2800" dirty="0">
              <a:solidFill>
                <a:schemeClr val="accent6">
                  <a:lumMod val="50000"/>
                </a:schemeClr>
              </a:solidFill>
              <a:latin typeface="Adobe Devanagari" panose="02040503050201020203" pitchFamily="18" charset="0"/>
              <a:cs typeface="Adobe Devanagari" panose="02040503050201020203" pitchFamily="18" charset="0"/>
            </a:endParaRPr>
          </a:p>
        </p:txBody>
      </p:sp>
      <p:sp>
        <p:nvSpPr>
          <p:cNvPr id="17" name="矩形 16">
            <a:extLst>
              <a:ext uri="{FF2B5EF4-FFF2-40B4-BE49-F238E27FC236}">
                <a16:creationId xmlns:a16="http://schemas.microsoft.com/office/drawing/2014/main" id="{1E035CB1-6830-4FEE-B5E0-FDCC965484F9}"/>
              </a:ext>
            </a:extLst>
          </p:cNvPr>
          <p:cNvSpPr/>
          <p:nvPr/>
        </p:nvSpPr>
        <p:spPr>
          <a:xfrm>
            <a:off x="2402720" y="510677"/>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3:</a:t>
            </a:r>
          </a:p>
        </p:txBody>
      </p:sp>
      <p:pic>
        <p:nvPicPr>
          <p:cNvPr id="21" name="图片 3" descr="95_副本">
            <a:extLst>
              <a:ext uri="{FF2B5EF4-FFF2-40B4-BE49-F238E27FC236}">
                <a16:creationId xmlns:a16="http://schemas.microsoft.com/office/drawing/2014/main" id="{D7ED2A25-71A1-4E35-A87B-4310761A2A9E}"/>
              </a:ext>
            </a:extLst>
          </p:cNvPr>
          <p:cNvPicPr>
            <a:picLocks noChangeAspect="1"/>
          </p:cNvPicPr>
          <p:nvPr/>
        </p:nvPicPr>
        <p:blipFill>
          <a:blip r:embed="rId9"/>
          <a:stretch>
            <a:fillRect/>
          </a:stretch>
        </p:blipFill>
        <p:spPr>
          <a:xfrm>
            <a:off x="1106132" y="1290966"/>
            <a:ext cx="1333500" cy="4878387"/>
          </a:xfrm>
          <a:prstGeom prst="rect">
            <a:avLst/>
          </a:prstGeom>
          <a:noFill/>
          <a:ln w="9525">
            <a:noFill/>
          </a:ln>
        </p:spPr>
      </p:pic>
      <p:sp>
        <p:nvSpPr>
          <p:cNvPr id="22" name="文本框 21">
            <a:extLst>
              <a:ext uri="{FF2B5EF4-FFF2-40B4-BE49-F238E27FC236}">
                <a16:creationId xmlns:a16="http://schemas.microsoft.com/office/drawing/2014/main" id="{9DFB84E2-F894-46EB-9FE8-502E6E2CF043}"/>
              </a:ext>
            </a:extLst>
          </p:cNvPr>
          <p:cNvSpPr txBox="1"/>
          <p:nvPr/>
        </p:nvSpPr>
        <p:spPr>
          <a:xfrm>
            <a:off x="4079888" y="545559"/>
            <a:ext cx="6485792"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During the Republic of China Period</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spTree>
    <p:extLst>
      <p:ext uri="{BB962C8B-B14F-4D97-AF65-F5344CB8AC3E}">
        <p14:creationId xmlns:p14="http://schemas.microsoft.com/office/powerpoint/2010/main" val="358618568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par>
                                <p:cTn id="11" presetID="12" presetClass="entr" presetSubtype="2"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1000"/>
                                        <p:tgtEl>
                                          <p:spTgt spid="21"/>
                                        </p:tgtEl>
                                        <p:attrNameLst>
                                          <p:attrName>ppt_x</p:attrName>
                                        </p:attrNameLst>
                                      </p:cBhvr>
                                      <p:tavLst>
                                        <p:tav tm="0">
                                          <p:val>
                                            <p:strVal val="#ppt_x+#ppt_w*1.125000"/>
                                          </p:val>
                                        </p:tav>
                                        <p:tav tm="100000">
                                          <p:val>
                                            <p:strVal val="#ppt_x"/>
                                          </p:val>
                                        </p:tav>
                                      </p:tavLst>
                                    </p:anim>
                                    <p:animEffect transition="in" filter="wipe(left)">
                                      <p:cBhvr>
                                        <p:cTn id="14" dur="1000"/>
                                        <p:tgtEl>
                                          <p:spTgt spid="21"/>
                                        </p:tgtEl>
                                      </p:cBhvr>
                                    </p:animEffect>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4" name="图片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568347" y="4522417"/>
            <a:ext cx="2650680" cy="2345695"/>
          </a:xfrm>
          <a:prstGeom prst="rect">
            <a:avLst/>
          </a:prstGeom>
        </p:spPr>
      </p:pic>
      <p:pic>
        <p:nvPicPr>
          <p:cNvPr id="26"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265962" y="209545"/>
            <a:ext cx="11620500" cy="6648455"/>
            <a:chOff x="285750" y="209546"/>
            <a:chExt cx="11620500" cy="6648455"/>
          </a:xfrm>
        </p:grpSpPr>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18" name="文本框 17">
            <a:extLst>
              <a:ext uri="{FF2B5EF4-FFF2-40B4-BE49-F238E27FC236}">
                <a16:creationId xmlns:a16="http://schemas.microsoft.com/office/drawing/2014/main" id="{7FD1CADC-2A25-4FEE-ABBE-1254EA943D91}"/>
              </a:ext>
            </a:extLst>
          </p:cNvPr>
          <p:cNvSpPr txBox="1"/>
          <p:nvPr/>
        </p:nvSpPr>
        <p:spPr>
          <a:xfrm>
            <a:off x="5182872" y="1007761"/>
            <a:ext cx="5601004" cy="523220"/>
          </a:xfrm>
          <a:prstGeom prst="rect">
            <a:avLst/>
          </a:prstGeom>
          <a:noFill/>
        </p:spPr>
        <p:txBody>
          <a:bodyPr wrap="square">
            <a:spAutoFit/>
          </a:bodyPr>
          <a:lstStyle/>
          <a:p>
            <a:pPr algn="just"/>
            <a:r>
              <a:rPr lang="en-US" altLang="zh-CN" sz="2800" dirty="0">
                <a:solidFill>
                  <a:srgbClr val="595959"/>
                </a:solidFill>
                <a:latin typeface="ProximaNova-Regular"/>
              </a:rPr>
              <a:t>      </a:t>
            </a:r>
            <a:endParaRPr lang="zh-CN" altLang="en-US" sz="2800" dirty="0">
              <a:solidFill>
                <a:srgbClr val="595959"/>
              </a:solidFill>
              <a:latin typeface="ProximaNova-Regular"/>
            </a:endParaRPr>
          </a:p>
        </p:txBody>
      </p:sp>
      <p:sp>
        <p:nvSpPr>
          <p:cNvPr id="50" name="文本框 49">
            <a:extLst>
              <a:ext uri="{FF2B5EF4-FFF2-40B4-BE49-F238E27FC236}">
                <a16:creationId xmlns:a16="http://schemas.microsoft.com/office/drawing/2014/main" id="{4F0C8DF1-76B6-46D3-8257-68A0FDE5FABB}"/>
              </a:ext>
            </a:extLst>
          </p:cNvPr>
          <p:cNvSpPr txBox="1"/>
          <p:nvPr/>
        </p:nvSpPr>
        <p:spPr>
          <a:xfrm>
            <a:off x="5366155" y="1790376"/>
            <a:ext cx="5719713" cy="523220"/>
          </a:xfrm>
          <a:prstGeom prst="rect">
            <a:avLst/>
          </a:prstGeom>
          <a:noFill/>
        </p:spPr>
        <p:txBody>
          <a:bodyPr wrap="square">
            <a:spAutoFit/>
          </a:bodyPr>
          <a:lstStyle/>
          <a:p>
            <a:pPr algn="just"/>
            <a:r>
              <a:rPr lang="en-US" altLang="zh-CN" sz="2800" b="0" i="0" dirty="0">
                <a:solidFill>
                  <a:srgbClr val="333333"/>
                </a:solidFill>
                <a:effectLst/>
                <a:latin typeface="font-regular"/>
              </a:rPr>
              <a:t>    </a:t>
            </a:r>
            <a:endParaRPr kumimoji="1" lang="zh-CN" altLang="en-US" sz="3600" dirty="0">
              <a:solidFill>
                <a:schemeClr val="accent6">
                  <a:lumMod val="50000"/>
                </a:schemeClr>
              </a:solidFill>
              <a:latin typeface="Calibri" panose="020F0502020204030204" pitchFamily="34" charset="0"/>
              <a:cs typeface="Calibri" panose="020F0502020204030204" pitchFamily="34" charset="0"/>
            </a:endParaRPr>
          </a:p>
        </p:txBody>
      </p:sp>
      <p:sp>
        <p:nvSpPr>
          <p:cNvPr id="19" name="文本框 18">
            <a:extLst>
              <a:ext uri="{FF2B5EF4-FFF2-40B4-BE49-F238E27FC236}">
                <a16:creationId xmlns:a16="http://schemas.microsoft.com/office/drawing/2014/main" id="{0B50F70A-55F9-412A-B9E5-C7E4D16A6E0E}"/>
              </a:ext>
            </a:extLst>
          </p:cNvPr>
          <p:cNvSpPr txBox="1"/>
          <p:nvPr/>
        </p:nvSpPr>
        <p:spPr>
          <a:xfrm>
            <a:off x="2896732" y="1524719"/>
            <a:ext cx="7098423" cy="3539430"/>
          </a:xfrm>
          <a:prstGeom prst="rect">
            <a:avLst/>
          </a:prstGeom>
          <a:noFill/>
        </p:spPr>
        <p:txBody>
          <a:bodyPr wrap="square">
            <a:spAutoFit/>
          </a:bodyPr>
          <a:lstStyle/>
          <a:p>
            <a:pPr algn="just"/>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By the mid 30s, many women had slits up to the thighs, revealing tantalizing flashes of leg and edges of their lace slips as they walked. This was contrasted with the long hemlines, and a high, stiff collar which reached the chin and kept the upper body straight and poised. Demure and proper on first sight, but with a hint of naughtiness – this was the allure of 1930’s qipao.</a:t>
            </a:r>
            <a:endParaRPr kumimoji="1" lang="zh-CN" altLang="en-US" sz="2800" dirty="0">
              <a:solidFill>
                <a:schemeClr val="accent6">
                  <a:lumMod val="50000"/>
                </a:schemeClr>
              </a:solidFill>
              <a:latin typeface="Adobe Devanagari" panose="02040503050201020203" pitchFamily="18" charset="0"/>
              <a:cs typeface="Adobe Devanagari" panose="02040503050201020203" pitchFamily="18" charset="0"/>
            </a:endParaRPr>
          </a:p>
        </p:txBody>
      </p:sp>
      <p:sp>
        <p:nvSpPr>
          <p:cNvPr id="17" name="矩形 16">
            <a:extLst>
              <a:ext uri="{FF2B5EF4-FFF2-40B4-BE49-F238E27FC236}">
                <a16:creationId xmlns:a16="http://schemas.microsoft.com/office/drawing/2014/main" id="{1E035CB1-6830-4FEE-B5E0-FDCC965484F9}"/>
              </a:ext>
            </a:extLst>
          </p:cNvPr>
          <p:cNvSpPr/>
          <p:nvPr/>
        </p:nvSpPr>
        <p:spPr>
          <a:xfrm>
            <a:off x="2346722" y="556495"/>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3:</a:t>
            </a:r>
          </a:p>
        </p:txBody>
      </p:sp>
      <p:pic>
        <p:nvPicPr>
          <p:cNvPr id="22" name="图片 5" descr="97_副本">
            <a:extLst>
              <a:ext uri="{FF2B5EF4-FFF2-40B4-BE49-F238E27FC236}">
                <a16:creationId xmlns:a16="http://schemas.microsoft.com/office/drawing/2014/main" id="{21667331-DAF1-46D5-BC06-82756BE87031}"/>
              </a:ext>
            </a:extLst>
          </p:cNvPr>
          <p:cNvPicPr>
            <a:picLocks noChangeAspect="1"/>
          </p:cNvPicPr>
          <p:nvPr/>
        </p:nvPicPr>
        <p:blipFill>
          <a:blip r:embed="rId9"/>
          <a:stretch>
            <a:fillRect/>
          </a:stretch>
        </p:blipFill>
        <p:spPr>
          <a:xfrm>
            <a:off x="1361701" y="1204333"/>
            <a:ext cx="1222375" cy="5080000"/>
          </a:xfrm>
          <a:prstGeom prst="rect">
            <a:avLst/>
          </a:prstGeom>
          <a:noFill/>
          <a:ln w="9525">
            <a:noFill/>
          </a:ln>
        </p:spPr>
      </p:pic>
      <p:sp>
        <p:nvSpPr>
          <p:cNvPr id="21" name="文本框 20">
            <a:extLst>
              <a:ext uri="{FF2B5EF4-FFF2-40B4-BE49-F238E27FC236}">
                <a16:creationId xmlns:a16="http://schemas.microsoft.com/office/drawing/2014/main" id="{4ED029D8-1D64-4905-9A17-08AF00274913}"/>
              </a:ext>
            </a:extLst>
          </p:cNvPr>
          <p:cNvSpPr txBox="1"/>
          <p:nvPr/>
        </p:nvSpPr>
        <p:spPr>
          <a:xfrm>
            <a:off x="4108903" y="594650"/>
            <a:ext cx="6485792"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During the Republic of China Period</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spTree>
    <p:extLst>
      <p:ext uri="{BB962C8B-B14F-4D97-AF65-F5344CB8AC3E}">
        <p14:creationId xmlns:p14="http://schemas.microsoft.com/office/powerpoint/2010/main" val="12706578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195356" y="193570"/>
            <a:ext cx="11620500" cy="6648455"/>
            <a:chOff x="285750" y="209546"/>
            <a:chExt cx="11620500" cy="6648455"/>
          </a:xfrm>
        </p:grpSpPr>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18" name="文本框 17">
            <a:extLst>
              <a:ext uri="{FF2B5EF4-FFF2-40B4-BE49-F238E27FC236}">
                <a16:creationId xmlns:a16="http://schemas.microsoft.com/office/drawing/2014/main" id="{7FD1CADC-2A25-4FEE-ABBE-1254EA943D91}"/>
              </a:ext>
            </a:extLst>
          </p:cNvPr>
          <p:cNvSpPr txBox="1"/>
          <p:nvPr/>
        </p:nvSpPr>
        <p:spPr>
          <a:xfrm>
            <a:off x="5124472" y="1029356"/>
            <a:ext cx="5601004" cy="523220"/>
          </a:xfrm>
          <a:prstGeom prst="rect">
            <a:avLst/>
          </a:prstGeom>
          <a:noFill/>
        </p:spPr>
        <p:txBody>
          <a:bodyPr wrap="square">
            <a:spAutoFit/>
          </a:bodyPr>
          <a:lstStyle/>
          <a:p>
            <a:pPr algn="just"/>
            <a:r>
              <a:rPr lang="en-US" altLang="zh-CN" sz="2800" dirty="0">
                <a:solidFill>
                  <a:srgbClr val="595959"/>
                </a:solidFill>
                <a:latin typeface="ProximaNova-Regular"/>
              </a:rPr>
              <a:t>      </a:t>
            </a:r>
            <a:endParaRPr lang="zh-CN" altLang="en-US" sz="2800" dirty="0">
              <a:solidFill>
                <a:srgbClr val="595959"/>
              </a:solidFill>
              <a:latin typeface="ProximaNova-Regular"/>
            </a:endParaRPr>
          </a:p>
        </p:txBody>
      </p:sp>
      <p:sp>
        <p:nvSpPr>
          <p:cNvPr id="50" name="文本框 49">
            <a:extLst>
              <a:ext uri="{FF2B5EF4-FFF2-40B4-BE49-F238E27FC236}">
                <a16:creationId xmlns:a16="http://schemas.microsoft.com/office/drawing/2014/main" id="{4F0C8DF1-76B6-46D3-8257-68A0FDE5FABB}"/>
              </a:ext>
            </a:extLst>
          </p:cNvPr>
          <p:cNvSpPr txBox="1"/>
          <p:nvPr/>
        </p:nvSpPr>
        <p:spPr>
          <a:xfrm>
            <a:off x="5366155" y="1790376"/>
            <a:ext cx="5719713" cy="523220"/>
          </a:xfrm>
          <a:prstGeom prst="rect">
            <a:avLst/>
          </a:prstGeom>
          <a:noFill/>
        </p:spPr>
        <p:txBody>
          <a:bodyPr wrap="square">
            <a:spAutoFit/>
          </a:bodyPr>
          <a:lstStyle/>
          <a:p>
            <a:pPr algn="just"/>
            <a:r>
              <a:rPr lang="en-US" altLang="zh-CN" sz="2800" b="0" i="0" dirty="0">
                <a:solidFill>
                  <a:srgbClr val="333333"/>
                </a:solidFill>
                <a:effectLst/>
                <a:latin typeface="font-regular"/>
              </a:rPr>
              <a:t>    </a:t>
            </a:r>
            <a:endParaRPr kumimoji="1" lang="zh-CN" altLang="en-US" sz="3600" dirty="0">
              <a:solidFill>
                <a:schemeClr val="accent6">
                  <a:lumMod val="50000"/>
                </a:schemeClr>
              </a:solidFill>
              <a:latin typeface="Calibri" panose="020F0502020204030204" pitchFamily="34" charset="0"/>
              <a:cs typeface="Calibri" panose="020F0502020204030204" pitchFamily="34" charset="0"/>
            </a:endParaRPr>
          </a:p>
        </p:txBody>
      </p:sp>
      <p:sp>
        <p:nvSpPr>
          <p:cNvPr id="19" name="文本框 18">
            <a:extLst>
              <a:ext uri="{FF2B5EF4-FFF2-40B4-BE49-F238E27FC236}">
                <a16:creationId xmlns:a16="http://schemas.microsoft.com/office/drawing/2014/main" id="{0B50F70A-55F9-412A-B9E5-C7E4D16A6E0E}"/>
              </a:ext>
            </a:extLst>
          </p:cNvPr>
          <p:cNvSpPr txBox="1"/>
          <p:nvPr/>
        </p:nvSpPr>
        <p:spPr>
          <a:xfrm>
            <a:off x="1575260" y="1415390"/>
            <a:ext cx="7098423" cy="4401205"/>
          </a:xfrm>
          <a:prstGeom prst="rect">
            <a:avLst/>
          </a:prstGeom>
          <a:noFill/>
        </p:spPr>
        <p:txBody>
          <a:bodyPr wrap="square">
            <a:spAutoFit/>
          </a:bodyPr>
          <a:lstStyle/>
          <a:p>
            <a:pPr algn="just"/>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By the early 1940s, the flamboyant qipaos of the 30s were no longer considered appropriate or affordable by many (prices of fabric had risen significantly due to war).And accordingly, the early 1940s qipao became extremely restrained. Sweeping hemlines of the 1930s were reduced to mid-calf or knee length, high collars were lowered, sleeves became non-existent in the summer. Materials, trimmings, </a:t>
            </a:r>
            <a:r>
              <a:rPr kumimoji="1" lang="en-US" altLang="zh-CN" sz="2800" dirty="0" err="1">
                <a:solidFill>
                  <a:schemeClr val="accent6">
                    <a:lumMod val="50000"/>
                  </a:schemeClr>
                </a:solidFill>
                <a:latin typeface="Adobe Devanagari" panose="02040503050201020203" pitchFamily="18" charset="0"/>
                <a:cs typeface="Adobe Devanagari" panose="02040503050201020203" pitchFamily="18" charset="0"/>
              </a:rPr>
              <a:t>pankous</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(knotted buttons used on qipaos) also all became very simplistic.</a:t>
            </a:r>
            <a:endParaRPr kumimoji="1" lang="zh-CN" altLang="en-US" sz="2800" dirty="0">
              <a:solidFill>
                <a:schemeClr val="accent6">
                  <a:lumMod val="50000"/>
                </a:schemeClr>
              </a:solidFill>
              <a:latin typeface="Adobe Devanagari" panose="02040503050201020203" pitchFamily="18" charset="0"/>
              <a:cs typeface="Adobe Devanagari" panose="02040503050201020203" pitchFamily="18" charset="0"/>
            </a:endParaRPr>
          </a:p>
        </p:txBody>
      </p:sp>
      <p:sp>
        <p:nvSpPr>
          <p:cNvPr id="17" name="矩形 16">
            <a:extLst>
              <a:ext uri="{FF2B5EF4-FFF2-40B4-BE49-F238E27FC236}">
                <a16:creationId xmlns:a16="http://schemas.microsoft.com/office/drawing/2014/main" id="{1E035CB1-6830-4FEE-B5E0-FDCC965484F9}"/>
              </a:ext>
            </a:extLst>
          </p:cNvPr>
          <p:cNvSpPr/>
          <p:nvPr/>
        </p:nvSpPr>
        <p:spPr>
          <a:xfrm>
            <a:off x="2017851" y="525431"/>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3:</a:t>
            </a:r>
          </a:p>
        </p:txBody>
      </p:sp>
      <p:pic>
        <p:nvPicPr>
          <p:cNvPr id="21" name="图片 10" descr="104_副本">
            <a:extLst>
              <a:ext uri="{FF2B5EF4-FFF2-40B4-BE49-F238E27FC236}">
                <a16:creationId xmlns:a16="http://schemas.microsoft.com/office/drawing/2014/main" id="{CE91F3CE-6372-4147-B867-F10C6492EB0E}"/>
              </a:ext>
            </a:extLst>
          </p:cNvPr>
          <p:cNvPicPr>
            <a:picLocks noChangeAspect="1"/>
          </p:cNvPicPr>
          <p:nvPr/>
        </p:nvPicPr>
        <p:blipFill>
          <a:blip r:embed="rId8"/>
          <a:stretch>
            <a:fillRect/>
          </a:stretch>
        </p:blipFill>
        <p:spPr>
          <a:xfrm>
            <a:off x="9306831" y="1083533"/>
            <a:ext cx="1495425" cy="5299075"/>
          </a:xfrm>
          <a:prstGeom prst="rect">
            <a:avLst/>
          </a:prstGeom>
          <a:noFill/>
          <a:ln w="9525">
            <a:noFill/>
          </a:ln>
        </p:spPr>
      </p:pic>
      <p:sp>
        <p:nvSpPr>
          <p:cNvPr id="16" name="文本框 15">
            <a:extLst>
              <a:ext uri="{FF2B5EF4-FFF2-40B4-BE49-F238E27FC236}">
                <a16:creationId xmlns:a16="http://schemas.microsoft.com/office/drawing/2014/main" id="{BC845724-4F8E-4A87-AF92-DAD1BE4CA5BD}"/>
              </a:ext>
            </a:extLst>
          </p:cNvPr>
          <p:cNvSpPr txBox="1"/>
          <p:nvPr/>
        </p:nvSpPr>
        <p:spPr>
          <a:xfrm>
            <a:off x="3757950" y="560313"/>
            <a:ext cx="6485792"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During the Republic of China Period</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spTree>
    <p:extLst>
      <p:ext uri="{BB962C8B-B14F-4D97-AF65-F5344CB8AC3E}">
        <p14:creationId xmlns:p14="http://schemas.microsoft.com/office/powerpoint/2010/main" val="291352320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14" name="图片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2590" y="390507"/>
            <a:ext cx="4878710" cy="6191256"/>
          </a:xfrm>
          <a:prstGeom prst="rect">
            <a:avLst/>
          </a:prstGeom>
        </p:spPr>
      </p:pic>
      <p:grpSp>
        <p:nvGrpSpPr>
          <p:cNvPr id="7" name="组合 6"/>
          <p:cNvGrpSpPr/>
          <p:nvPr/>
        </p:nvGrpSpPr>
        <p:grpSpPr>
          <a:xfrm>
            <a:off x="285750" y="180517"/>
            <a:ext cx="11620500" cy="6648455"/>
            <a:chOff x="285750" y="209546"/>
            <a:chExt cx="11620500" cy="6648455"/>
          </a:xfrm>
        </p:grpSpPr>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15" name="PA_库_文本框 3"/>
          <p:cNvSpPr txBox="1"/>
          <p:nvPr>
            <p:custDataLst>
              <p:tags r:id="rId1"/>
            </p:custDataLst>
          </p:nvPr>
        </p:nvSpPr>
        <p:spPr>
          <a:xfrm>
            <a:off x="5354231" y="2470777"/>
            <a:ext cx="1415772" cy="1569660"/>
          </a:xfrm>
          <a:prstGeom prst="rect">
            <a:avLst/>
          </a:prstGeom>
          <a:noFill/>
        </p:spPr>
        <p:txBody>
          <a:bodyPr wrap="none" rtlCol="0">
            <a:spAutoFit/>
          </a:bodyPr>
          <a:lstStyle/>
          <a:p>
            <a:pPr algn="ctr"/>
            <a:r>
              <a:rPr lang="zh-CN" altLang="en-US" sz="9600" dirty="0">
                <a:solidFill>
                  <a:srgbClr val="C00000"/>
                </a:solidFill>
                <a:effectLst>
                  <a:outerShdw blurRad="38100" dist="88900" dir="2700000" algn="tl">
                    <a:schemeClr val="bg1"/>
                  </a:outerShdw>
                </a:effectLst>
                <a:latin typeface="印品黑体" panose="00000500000000000000" pitchFamily="2" charset="-122"/>
                <a:ea typeface="印品黑体" panose="00000500000000000000" pitchFamily="2" charset="-122"/>
              </a:rPr>
              <a:t>肆</a:t>
            </a:r>
          </a:p>
        </p:txBody>
      </p:sp>
      <p:pic>
        <p:nvPicPr>
          <p:cNvPr id="17" name="图片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6713" y="5314126"/>
            <a:ext cx="1251589" cy="417196"/>
          </a:xfrm>
          <a:prstGeom prst="rect">
            <a:avLst/>
          </a:prstGeom>
        </p:spPr>
      </p:pic>
      <p:pic>
        <p:nvPicPr>
          <p:cNvPr id="16" name="图片 15">
            <a:extLst>
              <a:ext uri="{FF2B5EF4-FFF2-40B4-BE49-F238E27FC236}">
                <a16:creationId xmlns:a16="http://schemas.microsoft.com/office/drawing/2014/main" id="{922EDE7C-5857-4602-8DD1-39554EB72AA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37417" y="827963"/>
            <a:ext cx="3837671" cy="5753800"/>
          </a:xfrm>
          <a:prstGeom prst="rect">
            <a:avLst/>
          </a:prstGeom>
        </p:spPr>
      </p:pic>
    </p:spTree>
    <p:extLst>
      <p:ext uri="{BB962C8B-B14F-4D97-AF65-F5344CB8AC3E}">
        <p14:creationId xmlns:p14="http://schemas.microsoft.com/office/powerpoint/2010/main" val="77128140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childTnLst>
                          </p:cTn>
                        </p:par>
                        <p:par>
                          <p:cTn id="20" fill="hold">
                            <p:stCondLst>
                              <p:cond delay="1500"/>
                            </p:stCondLst>
                            <p:childTnLst>
                              <p:par>
                                <p:cTn id="21" presetID="14" presetClass="entr" presetSubtype="1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randombar(horizontal)">
                                      <p:cBhvr>
                                        <p:cTn id="23" dur="500"/>
                                        <p:tgtEl>
                                          <p:spTgt spid="17"/>
                                        </p:tgtEl>
                                      </p:cBhvr>
                                    </p:animEffect>
                                  </p:childTnLst>
                                </p:cTn>
                              </p:par>
                            </p:childTnLst>
                          </p:cTn>
                        </p:par>
                        <p:par>
                          <p:cTn id="24" fill="hold">
                            <p:stCondLst>
                              <p:cond delay="2000"/>
                            </p:stCondLst>
                            <p:childTnLst>
                              <p:par>
                                <p:cTn id="25" presetID="22" presetClass="entr" presetSubtype="4"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sp>
        <p:nvSpPr>
          <p:cNvPr id="18" name="文本框 17">
            <a:extLst>
              <a:ext uri="{FF2B5EF4-FFF2-40B4-BE49-F238E27FC236}">
                <a16:creationId xmlns:a16="http://schemas.microsoft.com/office/drawing/2014/main" id="{7FD1CADC-2A25-4FEE-ABBE-1254EA943D91}"/>
              </a:ext>
            </a:extLst>
          </p:cNvPr>
          <p:cNvSpPr txBox="1"/>
          <p:nvPr/>
        </p:nvSpPr>
        <p:spPr>
          <a:xfrm>
            <a:off x="5124472" y="1029356"/>
            <a:ext cx="5601004" cy="523220"/>
          </a:xfrm>
          <a:prstGeom prst="rect">
            <a:avLst/>
          </a:prstGeom>
          <a:noFill/>
        </p:spPr>
        <p:txBody>
          <a:bodyPr wrap="square">
            <a:spAutoFit/>
          </a:bodyPr>
          <a:lstStyle/>
          <a:p>
            <a:pPr algn="just"/>
            <a:r>
              <a:rPr lang="en-US" altLang="zh-CN" sz="2800" dirty="0">
                <a:solidFill>
                  <a:srgbClr val="595959"/>
                </a:solidFill>
                <a:latin typeface="ProximaNova-Regular"/>
              </a:rPr>
              <a:t>      </a:t>
            </a:r>
            <a:endParaRPr lang="zh-CN" altLang="en-US" sz="2800" dirty="0">
              <a:solidFill>
                <a:srgbClr val="595959"/>
              </a:solidFill>
              <a:latin typeface="ProximaNova-Regular"/>
            </a:endParaRPr>
          </a:p>
        </p:txBody>
      </p:sp>
      <p:sp>
        <p:nvSpPr>
          <p:cNvPr id="50" name="文本框 49">
            <a:extLst>
              <a:ext uri="{FF2B5EF4-FFF2-40B4-BE49-F238E27FC236}">
                <a16:creationId xmlns:a16="http://schemas.microsoft.com/office/drawing/2014/main" id="{4F0C8DF1-76B6-46D3-8257-68A0FDE5FABB}"/>
              </a:ext>
            </a:extLst>
          </p:cNvPr>
          <p:cNvSpPr txBox="1"/>
          <p:nvPr/>
        </p:nvSpPr>
        <p:spPr>
          <a:xfrm>
            <a:off x="5366155" y="1790376"/>
            <a:ext cx="5719713" cy="523220"/>
          </a:xfrm>
          <a:prstGeom prst="rect">
            <a:avLst/>
          </a:prstGeom>
          <a:noFill/>
        </p:spPr>
        <p:txBody>
          <a:bodyPr wrap="square">
            <a:spAutoFit/>
          </a:bodyPr>
          <a:lstStyle/>
          <a:p>
            <a:pPr algn="just"/>
            <a:r>
              <a:rPr lang="en-US" altLang="zh-CN" sz="2800" b="0" i="0" dirty="0">
                <a:solidFill>
                  <a:srgbClr val="333333"/>
                </a:solidFill>
                <a:effectLst/>
                <a:latin typeface="font-regular"/>
              </a:rPr>
              <a:t>    </a:t>
            </a:r>
            <a:endParaRPr kumimoji="1" lang="zh-CN" altLang="en-US" sz="3600" dirty="0">
              <a:solidFill>
                <a:schemeClr val="accent6">
                  <a:lumMod val="50000"/>
                </a:schemeClr>
              </a:solidFill>
              <a:latin typeface="Calibri" panose="020F0502020204030204" pitchFamily="34" charset="0"/>
              <a:cs typeface="Calibri" panose="020F0502020204030204" pitchFamily="34" charset="0"/>
            </a:endParaRPr>
          </a:p>
        </p:txBody>
      </p:sp>
      <p:sp>
        <p:nvSpPr>
          <p:cNvPr id="19" name="文本框 18">
            <a:extLst>
              <a:ext uri="{FF2B5EF4-FFF2-40B4-BE49-F238E27FC236}">
                <a16:creationId xmlns:a16="http://schemas.microsoft.com/office/drawing/2014/main" id="{0B50F70A-55F9-412A-B9E5-C7E4D16A6E0E}"/>
              </a:ext>
            </a:extLst>
          </p:cNvPr>
          <p:cNvSpPr txBox="1"/>
          <p:nvPr/>
        </p:nvSpPr>
        <p:spPr>
          <a:xfrm>
            <a:off x="1644806" y="1442698"/>
            <a:ext cx="7098423" cy="2677656"/>
          </a:xfrm>
          <a:prstGeom prst="rect">
            <a:avLst/>
          </a:prstGeom>
          <a:noFill/>
        </p:spPr>
        <p:txBody>
          <a:bodyPr wrap="square">
            <a:spAutoFit/>
          </a:bodyPr>
          <a:lstStyle/>
          <a:p>
            <a:pPr algn="just"/>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After disappearing for nearly 30 years, cheongsam came into people’s sight and entered the fourth stage. The reform and opening-up policy, which not only greatly promoted the development of social economy but also sent the cheongsam to the world stage. </a:t>
            </a:r>
            <a:endParaRPr kumimoji="1" lang="zh-CN" altLang="en-US" sz="2800" dirty="0">
              <a:solidFill>
                <a:schemeClr val="accent6">
                  <a:lumMod val="50000"/>
                </a:schemeClr>
              </a:solidFill>
              <a:latin typeface="Adobe Devanagari" panose="02040503050201020203" pitchFamily="18" charset="0"/>
              <a:cs typeface="Adobe Devanagari" panose="02040503050201020203" pitchFamily="18" charset="0"/>
            </a:endParaRPr>
          </a:p>
        </p:txBody>
      </p:sp>
      <p:sp>
        <p:nvSpPr>
          <p:cNvPr id="17" name="矩形 16">
            <a:extLst>
              <a:ext uri="{FF2B5EF4-FFF2-40B4-BE49-F238E27FC236}">
                <a16:creationId xmlns:a16="http://schemas.microsoft.com/office/drawing/2014/main" id="{1E035CB1-6830-4FEE-B5E0-FDCC965484F9}"/>
              </a:ext>
            </a:extLst>
          </p:cNvPr>
          <p:cNvSpPr/>
          <p:nvPr/>
        </p:nvSpPr>
        <p:spPr>
          <a:xfrm>
            <a:off x="3407592" y="646231"/>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4:</a:t>
            </a:r>
          </a:p>
        </p:txBody>
      </p:sp>
      <p:sp>
        <p:nvSpPr>
          <p:cNvPr id="20" name="文本框 19">
            <a:extLst>
              <a:ext uri="{FF2B5EF4-FFF2-40B4-BE49-F238E27FC236}">
                <a16:creationId xmlns:a16="http://schemas.microsoft.com/office/drawing/2014/main" id="{B248ADFD-A08B-4B45-AB86-2D2CBB8E65BE}"/>
              </a:ext>
            </a:extLst>
          </p:cNvPr>
          <p:cNvSpPr txBox="1"/>
          <p:nvPr/>
        </p:nvSpPr>
        <p:spPr>
          <a:xfrm>
            <a:off x="5194018" y="662969"/>
            <a:ext cx="6042733"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Since the 1980s   </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pic>
        <p:nvPicPr>
          <p:cNvPr id="1026" name="Picture 2">
            <a:extLst>
              <a:ext uri="{FF2B5EF4-FFF2-40B4-BE49-F238E27FC236}">
                <a16:creationId xmlns:a16="http://schemas.microsoft.com/office/drawing/2014/main" id="{172AD382-D72F-40BE-B974-2D2BD726926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91076" y="4024900"/>
            <a:ext cx="2402835" cy="24028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4" name="图片 4" descr="1120_副本">
            <a:extLst>
              <a:ext uri="{FF2B5EF4-FFF2-40B4-BE49-F238E27FC236}">
                <a16:creationId xmlns:a16="http://schemas.microsoft.com/office/drawing/2014/main" id="{878BA7C7-9C04-41AC-9B86-BA86E322277A}"/>
              </a:ext>
            </a:extLst>
          </p:cNvPr>
          <p:cNvPicPr>
            <a:picLocks noChangeAspect="1"/>
          </p:cNvPicPr>
          <p:nvPr/>
        </p:nvPicPr>
        <p:blipFill>
          <a:blip r:embed="rId7"/>
          <a:stretch>
            <a:fillRect/>
          </a:stretch>
        </p:blipFill>
        <p:spPr>
          <a:xfrm>
            <a:off x="9132892" y="1286440"/>
            <a:ext cx="2133600" cy="4821237"/>
          </a:xfrm>
          <a:prstGeom prst="rect">
            <a:avLst/>
          </a:prstGeom>
          <a:noFill/>
          <a:ln w="9525">
            <a:noFill/>
          </a:ln>
        </p:spPr>
      </p:pic>
      <p:pic>
        <p:nvPicPr>
          <p:cNvPr id="1030" name="Picture 6">
            <a:extLst>
              <a:ext uri="{FF2B5EF4-FFF2-40B4-BE49-F238E27FC236}">
                <a16:creationId xmlns:a16="http://schemas.microsoft.com/office/drawing/2014/main" id="{2A3D118E-A916-4044-866A-5CCD4D1AC9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64052" y="4091096"/>
            <a:ext cx="1532502" cy="23014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27" name="组合 26">
            <a:extLst>
              <a:ext uri="{FF2B5EF4-FFF2-40B4-BE49-F238E27FC236}">
                <a16:creationId xmlns:a16="http://schemas.microsoft.com/office/drawing/2014/main" id="{95A26638-C590-4D42-BA61-06EDC4C55005}"/>
              </a:ext>
            </a:extLst>
          </p:cNvPr>
          <p:cNvGrpSpPr/>
          <p:nvPr/>
        </p:nvGrpSpPr>
        <p:grpSpPr>
          <a:xfrm>
            <a:off x="285750" y="104772"/>
            <a:ext cx="11620500" cy="6648455"/>
            <a:chOff x="285750" y="209546"/>
            <a:chExt cx="11620500" cy="6648455"/>
          </a:xfrm>
        </p:grpSpPr>
        <p:pic>
          <p:nvPicPr>
            <p:cNvPr id="28" name="图片 27">
              <a:extLst>
                <a:ext uri="{FF2B5EF4-FFF2-40B4-BE49-F238E27FC236}">
                  <a16:creationId xmlns:a16="http://schemas.microsoft.com/office/drawing/2014/main" id="{3E8A32F1-D24F-45A9-80D0-CB22CFD28B5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29" name="图片 28">
              <a:extLst>
                <a:ext uri="{FF2B5EF4-FFF2-40B4-BE49-F238E27FC236}">
                  <a16:creationId xmlns:a16="http://schemas.microsoft.com/office/drawing/2014/main" id="{1BA108C5-1770-47F1-A43F-66F79F207B3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30" name="图片 29">
              <a:extLst>
                <a:ext uri="{FF2B5EF4-FFF2-40B4-BE49-F238E27FC236}">
                  <a16:creationId xmlns:a16="http://schemas.microsoft.com/office/drawing/2014/main" id="{61681B0B-9FCC-4E7C-880C-4880026F125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Tree>
    <p:extLst>
      <p:ext uri="{BB962C8B-B14F-4D97-AF65-F5344CB8AC3E}">
        <p14:creationId xmlns:p14="http://schemas.microsoft.com/office/powerpoint/2010/main" val="254321411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p:cTn id="11" dur="500" fill="hold"/>
                                        <p:tgtEl>
                                          <p:spTgt spid="27"/>
                                        </p:tgtEl>
                                        <p:attrNameLst>
                                          <p:attrName>ppt_w</p:attrName>
                                        </p:attrNameLst>
                                      </p:cBhvr>
                                      <p:tavLst>
                                        <p:tav tm="0">
                                          <p:val>
                                            <p:fltVal val="0"/>
                                          </p:val>
                                        </p:tav>
                                        <p:tav tm="100000">
                                          <p:val>
                                            <p:strVal val="#ppt_w"/>
                                          </p:val>
                                        </p:tav>
                                      </p:tavLst>
                                    </p:anim>
                                    <p:anim calcmode="lin" valueType="num">
                                      <p:cBhvr>
                                        <p:cTn id="12" dur="500" fill="hold"/>
                                        <p:tgtEl>
                                          <p:spTgt spid="27"/>
                                        </p:tgtEl>
                                        <p:attrNameLst>
                                          <p:attrName>ppt_h</p:attrName>
                                        </p:attrNameLst>
                                      </p:cBhvr>
                                      <p:tavLst>
                                        <p:tav tm="0">
                                          <p:val>
                                            <p:fltVal val="0"/>
                                          </p:val>
                                        </p:tav>
                                        <p:tav tm="100000">
                                          <p:val>
                                            <p:strVal val="#ppt_h"/>
                                          </p:val>
                                        </p:tav>
                                      </p:tavLst>
                                    </p:anim>
                                    <p:animEffect transition="in" filter="fade">
                                      <p:cBhvr>
                                        <p:cTn id="1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285750" y="104772"/>
            <a:ext cx="11620500" cy="6648455"/>
            <a:chOff x="285750" y="209546"/>
            <a:chExt cx="11620500" cy="6648455"/>
          </a:xfrm>
        </p:grpSpPr>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18" name="文本框 17">
            <a:extLst>
              <a:ext uri="{FF2B5EF4-FFF2-40B4-BE49-F238E27FC236}">
                <a16:creationId xmlns:a16="http://schemas.microsoft.com/office/drawing/2014/main" id="{7FD1CADC-2A25-4FEE-ABBE-1254EA943D91}"/>
              </a:ext>
            </a:extLst>
          </p:cNvPr>
          <p:cNvSpPr txBox="1"/>
          <p:nvPr/>
        </p:nvSpPr>
        <p:spPr>
          <a:xfrm>
            <a:off x="5124472" y="1029356"/>
            <a:ext cx="5601004" cy="523220"/>
          </a:xfrm>
          <a:prstGeom prst="rect">
            <a:avLst/>
          </a:prstGeom>
          <a:noFill/>
        </p:spPr>
        <p:txBody>
          <a:bodyPr wrap="square">
            <a:spAutoFit/>
          </a:bodyPr>
          <a:lstStyle/>
          <a:p>
            <a:pPr algn="just"/>
            <a:r>
              <a:rPr lang="en-US" altLang="zh-CN" sz="2800" dirty="0">
                <a:solidFill>
                  <a:srgbClr val="595959"/>
                </a:solidFill>
                <a:latin typeface="ProximaNova-Regular"/>
              </a:rPr>
              <a:t>      </a:t>
            </a:r>
            <a:endParaRPr lang="zh-CN" altLang="en-US" sz="2800" dirty="0">
              <a:solidFill>
                <a:srgbClr val="595959"/>
              </a:solidFill>
              <a:latin typeface="ProximaNova-Regular"/>
            </a:endParaRPr>
          </a:p>
        </p:txBody>
      </p:sp>
      <p:sp>
        <p:nvSpPr>
          <p:cNvPr id="50" name="文本框 49">
            <a:extLst>
              <a:ext uri="{FF2B5EF4-FFF2-40B4-BE49-F238E27FC236}">
                <a16:creationId xmlns:a16="http://schemas.microsoft.com/office/drawing/2014/main" id="{4F0C8DF1-76B6-46D3-8257-68A0FDE5FABB}"/>
              </a:ext>
            </a:extLst>
          </p:cNvPr>
          <p:cNvSpPr txBox="1"/>
          <p:nvPr/>
        </p:nvSpPr>
        <p:spPr>
          <a:xfrm>
            <a:off x="5366155" y="1790376"/>
            <a:ext cx="5719713" cy="523220"/>
          </a:xfrm>
          <a:prstGeom prst="rect">
            <a:avLst/>
          </a:prstGeom>
          <a:noFill/>
        </p:spPr>
        <p:txBody>
          <a:bodyPr wrap="square">
            <a:spAutoFit/>
          </a:bodyPr>
          <a:lstStyle/>
          <a:p>
            <a:pPr algn="just"/>
            <a:r>
              <a:rPr lang="en-US" altLang="zh-CN" sz="2800" b="0" i="0" dirty="0">
                <a:solidFill>
                  <a:srgbClr val="333333"/>
                </a:solidFill>
                <a:effectLst/>
                <a:latin typeface="font-regular"/>
              </a:rPr>
              <a:t>    </a:t>
            </a:r>
            <a:endParaRPr kumimoji="1" lang="zh-CN" altLang="en-US" sz="3600" dirty="0">
              <a:solidFill>
                <a:schemeClr val="accent6">
                  <a:lumMod val="50000"/>
                </a:schemeClr>
              </a:solidFill>
              <a:latin typeface="Calibri" panose="020F0502020204030204" pitchFamily="34" charset="0"/>
              <a:cs typeface="Calibri" panose="020F0502020204030204" pitchFamily="34" charset="0"/>
            </a:endParaRPr>
          </a:p>
        </p:txBody>
      </p:sp>
      <p:sp>
        <p:nvSpPr>
          <p:cNvPr id="19" name="文本框 18">
            <a:extLst>
              <a:ext uri="{FF2B5EF4-FFF2-40B4-BE49-F238E27FC236}">
                <a16:creationId xmlns:a16="http://schemas.microsoft.com/office/drawing/2014/main" id="{0B50F70A-55F9-412A-B9E5-C7E4D16A6E0E}"/>
              </a:ext>
            </a:extLst>
          </p:cNvPr>
          <p:cNvSpPr txBox="1"/>
          <p:nvPr/>
        </p:nvSpPr>
        <p:spPr>
          <a:xfrm>
            <a:off x="2145204" y="1354090"/>
            <a:ext cx="7098423" cy="2246769"/>
          </a:xfrm>
          <a:prstGeom prst="rect">
            <a:avLst/>
          </a:prstGeom>
          <a:noFill/>
        </p:spPr>
        <p:txBody>
          <a:bodyPr wrap="square">
            <a:spAutoFit/>
          </a:bodyPr>
          <a:lstStyle/>
          <a:p>
            <a:pPr algn="just"/>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Cheongsam has become an indispensable Chinese element in both the 2008 Olympic games and the national leaders’ meetings. Cheongsam has become the best representative of Chinese women’s clothing.</a:t>
            </a:r>
            <a:endParaRPr kumimoji="1" lang="zh-CN" altLang="en-US" sz="2800" dirty="0">
              <a:solidFill>
                <a:schemeClr val="accent6">
                  <a:lumMod val="50000"/>
                </a:schemeClr>
              </a:solidFill>
              <a:latin typeface="Adobe Devanagari" panose="02040503050201020203" pitchFamily="18" charset="0"/>
              <a:cs typeface="Adobe Devanagari" panose="02040503050201020203" pitchFamily="18" charset="0"/>
            </a:endParaRPr>
          </a:p>
        </p:txBody>
      </p:sp>
      <p:sp>
        <p:nvSpPr>
          <p:cNvPr id="17" name="矩形 16">
            <a:extLst>
              <a:ext uri="{FF2B5EF4-FFF2-40B4-BE49-F238E27FC236}">
                <a16:creationId xmlns:a16="http://schemas.microsoft.com/office/drawing/2014/main" id="{1E035CB1-6830-4FEE-B5E0-FDCC965484F9}"/>
              </a:ext>
            </a:extLst>
          </p:cNvPr>
          <p:cNvSpPr/>
          <p:nvPr/>
        </p:nvSpPr>
        <p:spPr>
          <a:xfrm>
            <a:off x="3407592" y="646231"/>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4:</a:t>
            </a:r>
          </a:p>
        </p:txBody>
      </p:sp>
      <p:sp>
        <p:nvSpPr>
          <p:cNvPr id="20" name="文本框 19">
            <a:extLst>
              <a:ext uri="{FF2B5EF4-FFF2-40B4-BE49-F238E27FC236}">
                <a16:creationId xmlns:a16="http://schemas.microsoft.com/office/drawing/2014/main" id="{B248ADFD-A08B-4B45-AB86-2D2CBB8E65BE}"/>
              </a:ext>
            </a:extLst>
          </p:cNvPr>
          <p:cNvSpPr txBox="1"/>
          <p:nvPr/>
        </p:nvSpPr>
        <p:spPr>
          <a:xfrm>
            <a:off x="5194018" y="662969"/>
            <a:ext cx="6042733"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Since the 1980s   </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pic>
        <p:nvPicPr>
          <p:cNvPr id="21" name="图片 20">
            <a:extLst>
              <a:ext uri="{FF2B5EF4-FFF2-40B4-BE49-F238E27FC236}">
                <a16:creationId xmlns:a16="http://schemas.microsoft.com/office/drawing/2014/main" id="{BE56D0C4-FE79-42E5-9632-BFFECBA2854E}"/>
              </a:ext>
            </a:extLst>
          </p:cNvPr>
          <p:cNvPicPr>
            <a:picLocks noChangeAspect="1"/>
          </p:cNvPicPr>
          <p:nvPr/>
        </p:nvPicPr>
        <p:blipFill>
          <a:blip r:embed="rId8"/>
          <a:stretch>
            <a:fillRect/>
          </a:stretch>
        </p:blipFill>
        <p:spPr>
          <a:xfrm>
            <a:off x="3561913" y="3630483"/>
            <a:ext cx="4265007" cy="26976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图片 2" descr="114_副本">
            <a:extLst>
              <a:ext uri="{FF2B5EF4-FFF2-40B4-BE49-F238E27FC236}">
                <a16:creationId xmlns:a16="http://schemas.microsoft.com/office/drawing/2014/main" id="{6778E736-3413-46C6-BD07-DEB05B7C28CB}"/>
              </a:ext>
            </a:extLst>
          </p:cNvPr>
          <p:cNvPicPr>
            <a:picLocks noChangeAspect="1"/>
          </p:cNvPicPr>
          <p:nvPr/>
        </p:nvPicPr>
        <p:blipFill>
          <a:blip r:embed="rId9"/>
          <a:stretch>
            <a:fillRect/>
          </a:stretch>
        </p:blipFill>
        <p:spPr>
          <a:xfrm>
            <a:off x="9344189" y="1405277"/>
            <a:ext cx="1314450" cy="4922838"/>
          </a:xfrm>
          <a:prstGeom prst="rect">
            <a:avLst/>
          </a:prstGeom>
          <a:noFill/>
          <a:ln w="9525">
            <a:noFill/>
          </a:ln>
        </p:spPr>
      </p:pic>
    </p:spTree>
    <p:extLst>
      <p:ext uri="{BB962C8B-B14F-4D97-AF65-F5344CB8AC3E}">
        <p14:creationId xmlns:p14="http://schemas.microsoft.com/office/powerpoint/2010/main" val="5446654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285750" y="287838"/>
            <a:ext cx="11620500" cy="6648455"/>
            <a:chOff x="285750" y="209546"/>
            <a:chExt cx="11620500" cy="6648455"/>
          </a:xfrm>
        </p:grpSpPr>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18" name="文本框 17">
            <a:extLst>
              <a:ext uri="{FF2B5EF4-FFF2-40B4-BE49-F238E27FC236}">
                <a16:creationId xmlns:a16="http://schemas.microsoft.com/office/drawing/2014/main" id="{7FD1CADC-2A25-4FEE-ABBE-1254EA943D91}"/>
              </a:ext>
            </a:extLst>
          </p:cNvPr>
          <p:cNvSpPr txBox="1"/>
          <p:nvPr/>
        </p:nvSpPr>
        <p:spPr>
          <a:xfrm>
            <a:off x="5124472" y="1029356"/>
            <a:ext cx="5601004" cy="523220"/>
          </a:xfrm>
          <a:prstGeom prst="rect">
            <a:avLst/>
          </a:prstGeom>
          <a:noFill/>
        </p:spPr>
        <p:txBody>
          <a:bodyPr wrap="square">
            <a:spAutoFit/>
          </a:bodyPr>
          <a:lstStyle/>
          <a:p>
            <a:pPr algn="just"/>
            <a:r>
              <a:rPr lang="en-US" altLang="zh-CN" sz="2800" dirty="0">
                <a:solidFill>
                  <a:srgbClr val="595959"/>
                </a:solidFill>
                <a:latin typeface="ProximaNova-Regular"/>
              </a:rPr>
              <a:t>      </a:t>
            </a:r>
            <a:endParaRPr lang="zh-CN" altLang="en-US" sz="2800" dirty="0">
              <a:solidFill>
                <a:srgbClr val="595959"/>
              </a:solidFill>
              <a:latin typeface="ProximaNova-Regular"/>
            </a:endParaRPr>
          </a:p>
        </p:txBody>
      </p:sp>
      <p:sp>
        <p:nvSpPr>
          <p:cNvPr id="50" name="文本框 49">
            <a:extLst>
              <a:ext uri="{FF2B5EF4-FFF2-40B4-BE49-F238E27FC236}">
                <a16:creationId xmlns:a16="http://schemas.microsoft.com/office/drawing/2014/main" id="{4F0C8DF1-76B6-46D3-8257-68A0FDE5FABB}"/>
              </a:ext>
            </a:extLst>
          </p:cNvPr>
          <p:cNvSpPr txBox="1"/>
          <p:nvPr/>
        </p:nvSpPr>
        <p:spPr>
          <a:xfrm>
            <a:off x="5366155" y="1790376"/>
            <a:ext cx="5719713" cy="523220"/>
          </a:xfrm>
          <a:prstGeom prst="rect">
            <a:avLst/>
          </a:prstGeom>
          <a:noFill/>
        </p:spPr>
        <p:txBody>
          <a:bodyPr wrap="square">
            <a:spAutoFit/>
          </a:bodyPr>
          <a:lstStyle/>
          <a:p>
            <a:pPr algn="just"/>
            <a:r>
              <a:rPr lang="en-US" altLang="zh-CN" sz="2800" b="0" i="0" dirty="0">
                <a:solidFill>
                  <a:srgbClr val="333333"/>
                </a:solidFill>
                <a:effectLst/>
                <a:latin typeface="font-regular"/>
              </a:rPr>
              <a:t>    </a:t>
            </a:r>
            <a:endParaRPr kumimoji="1" lang="zh-CN" altLang="en-US" sz="3600" dirty="0">
              <a:solidFill>
                <a:schemeClr val="accent6">
                  <a:lumMod val="50000"/>
                </a:schemeClr>
              </a:solidFill>
              <a:latin typeface="Calibri" panose="020F0502020204030204" pitchFamily="34" charset="0"/>
              <a:cs typeface="Calibri" panose="020F0502020204030204" pitchFamily="34" charset="0"/>
            </a:endParaRPr>
          </a:p>
        </p:txBody>
      </p:sp>
      <p:sp>
        <p:nvSpPr>
          <p:cNvPr id="19" name="文本框 18">
            <a:extLst>
              <a:ext uri="{FF2B5EF4-FFF2-40B4-BE49-F238E27FC236}">
                <a16:creationId xmlns:a16="http://schemas.microsoft.com/office/drawing/2014/main" id="{0B50F70A-55F9-412A-B9E5-C7E4D16A6E0E}"/>
              </a:ext>
            </a:extLst>
          </p:cNvPr>
          <p:cNvSpPr txBox="1"/>
          <p:nvPr/>
        </p:nvSpPr>
        <p:spPr>
          <a:xfrm>
            <a:off x="1817951" y="1305353"/>
            <a:ext cx="7468765" cy="2246769"/>
          </a:xfrm>
          <a:prstGeom prst="rect">
            <a:avLst/>
          </a:prstGeom>
          <a:noFill/>
        </p:spPr>
        <p:txBody>
          <a:bodyPr wrap="square">
            <a:spAutoFit/>
          </a:bodyPr>
          <a:lstStyle/>
          <a:p>
            <a:pPr algn="just"/>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Cheongsam, especially the modern one, is a very classic product to represent the beauty of Chinese’s traditional clothing. It reveals not only the history of the Han Chinese, but also the footprints of other ethics and cultures on the land.</a:t>
            </a:r>
            <a:endParaRPr kumimoji="1" lang="zh-CN" altLang="en-US" sz="2800" dirty="0">
              <a:solidFill>
                <a:schemeClr val="accent6">
                  <a:lumMod val="50000"/>
                </a:schemeClr>
              </a:solidFill>
              <a:latin typeface="Adobe Devanagari" panose="02040503050201020203" pitchFamily="18" charset="0"/>
              <a:cs typeface="Adobe Devanagari" panose="02040503050201020203" pitchFamily="18" charset="0"/>
            </a:endParaRPr>
          </a:p>
        </p:txBody>
      </p:sp>
      <p:sp>
        <p:nvSpPr>
          <p:cNvPr id="17" name="矩形 16">
            <a:extLst>
              <a:ext uri="{FF2B5EF4-FFF2-40B4-BE49-F238E27FC236}">
                <a16:creationId xmlns:a16="http://schemas.microsoft.com/office/drawing/2014/main" id="{1E035CB1-6830-4FEE-B5E0-FDCC965484F9}"/>
              </a:ext>
            </a:extLst>
          </p:cNvPr>
          <p:cNvSpPr/>
          <p:nvPr/>
        </p:nvSpPr>
        <p:spPr>
          <a:xfrm>
            <a:off x="3407592" y="646231"/>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4:</a:t>
            </a:r>
          </a:p>
        </p:txBody>
      </p:sp>
      <p:sp>
        <p:nvSpPr>
          <p:cNvPr id="20" name="文本框 19">
            <a:extLst>
              <a:ext uri="{FF2B5EF4-FFF2-40B4-BE49-F238E27FC236}">
                <a16:creationId xmlns:a16="http://schemas.microsoft.com/office/drawing/2014/main" id="{B248ADFD-A08B-4B45-AB86-2D2CBB8E65BE}"/>
              </a:ext>
            </a:extLst>
          </p:cNvPr>
          <p:cNvSpPr txBox="1"/>
          <p:nvPr/>
        </p:nvSpPr>
        <p:spPr>
          <a:xfrm>
            <a:off x="5194018" y="662969"/>
            <a:ext cx="6042733"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Since the 1980s   </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pic>
        <p:nvPicPr>
          <p:cNvPr id="16" name="图片 12" descr="115_副本">
            <a:extLst>
              <a:ext uri="{FF2B5EF4-FFF2-40B4-BE49-F238E27FC236}">
                <a16:creationId xmlns:a16="http://schemas.microsoft.com/office/drawing/2014/main" id="{A740A840-6A87-49CA-83E1-ECDA86CD338B}"/>
              </a:ext>
            </a:extLst>
          </p:cNvPr>
          <p:cNvPicPr>
            <a:picLocks noChangeAspect="1"/>
          </p:cNvPicPr>
          <p:nvPr/>
        </p:nvPicPr>
        <p:blipFill>
          <a:blip r:embed="rId8"/>
          <a:stretch>
            <a:fillRect/>
          </a:stretch>
        </p:blipFill>
        <p:spPr>
          <a:xfrm>
            <a:off x="9398892" y="1059543"/>
            <a:ext cx="1628775" cy="4827587"/>
          </a:xfrm>
          <a:prstGeom prst="rect">
            <a:avLst/>
          </a:prstGeom>
          <a:noFill/>
          <a:ln w="9525">
            <a:noFill/>
          </a:ln>
        </p:spPr>
      </p:pic>
      <p:pic>
        <p:nvPicPr>
          <p:cNvPr id="22" name="Picture 2">
            <a:extLst>
              <a:ext uri="{FF2B5EF4-FFF2-40B4-BE49-F238E27FC236}">
                <a16:creationId xmlns:a16="http://schemas.microsoft.com/office/drawing/2014/main" id="{A72256D9-F425-41F5-99CB-36690DD2BF0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07592" y="3653143"/>
            <a:ext cx="4289484" cy="28626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9519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4" name="图片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562660" y="4526819"/>
            <a:ext cx="2650680" cy="2345695"/>
          </a:xfrm>
          <a:prstGeom prst="rect">
            <a:avLst/>
          </a:prstGeom>
        </p:spPr>
      </p:pic>
      <p:pic>
        <p:nvPicPr>
          <p:cNvPr id="26"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285750" y="180517"/>
            <a:ext cx="11620500" cy="6648455"/>
            <a:chOff x="285750" y="209546"/>
            <a:chExt cx="11620500" cy="6648455"/>
          </a:xfrm>
        </p:grpSpPr>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12" name="矩形 11"/>
          <p:cNvSpPr/>
          <p:nvPr/>
        </p:nvSpPr>
        <p:spPr>
          <a:xfrm>
            <a:off x="1316497" y="1164584"/>
            <a:ext cx="8638493" cy="4741683"/>
          </a:xfrm>
          <a:prstGeom prst="rect">
            <a:avLst/>
          </a:prstGeom>
          <a:solidFill>
            <a:schemeClr val="bg1">
              <a:alpha val="50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85000"/>
                  <a:lumOff val="15000"/>
                </a:schemeClr>
              </a:solidFill>
              <a:latin typeface="印品黑体" panose="00000500000000000000" pitchFamily="2" charset="-122"/>
              <a:ea typeface="FZFangSong-Z02S" panose="02010601030101010101" pitchFamily="2" charset="-122"/>
              <a:cs typeface="+mn-lt"/>
              <a:sym typeface="FZFangSong-Z02S" panose="02010601030101010101" pitchFamily="2" charset="-122"/>
            </a:endParaRPr>
          </a:p>
        </p:txBody>
      </p:sp>
      <p:pic>
        <p:nvPicPr>
          <p:cNvPr id="18" name="图片 17">
            <a:extLst>
              <a:ext uri="{FF2B5EF4-FFF2-40B4-BE49-F238E27FC236}">
                <a16:creationId xmlns:a16="http://schemas.microsoft.com/office/drawing/2014/main" id="{A2895187-4D9A-4ABD-B039-E4959658DC2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45924" y="2119086"/>
            <a:ext cx="2500293" cy="3750440"/>
          </a:xfrm>
          <a:prstGeom prst="rect">
            <a:avLst/>
          </a:prstGeom>
        </p:spPr>
      </p:pic>
      <p:sp>
        <p:nvSpPr>
          <p:cNvPr id="23" name="文本框 22">
            <a:extLst>
              <a:ext uri="{FF2B5EF4-FFF2-40B4-BE49-F238E27FC236}">
                <a16:creationId xmlns:a16="http://schemas.microsoft.com/office/drawing/2014/main" id="{51E76BD4-E1A2-4806-9D6E-EF2E02F5062B}"/>
              </a:ext>
            </a:extLst>
          </p:cNvPr>
          <p:cNvSpPr txBox="1"/>
          <p:nvPr/>
        </p:nvSpPr>
        <p:spPr>
          <a:xfrm>
            <a:off x="1441557" y="1629075"/>
            <a:ext cx="6169842" cy="3416320"/>
          </a:xfrm>
          <a:prstGeom prst="rect">
            <a:avLst/>
          </a:prstGeom>
          <a:noFill/>
        </p:spPr>
        <p:txBody>
          <a:bodyPr wrap="square">
            <a:spAutoFit/>
          </a:bodyPr>
          <a:lstStyle/>
          <a:p>
            <a:pPr algn="just"/>
            <a:r>
              <a:rPr lang="en-US" altLang="zh-CN" sz="2400" dirty="0">
                <a:solidFill>
                  <a:schemeClr val="tx1">
                    <a:lumMod val="85000"/>
                    <a:lumOff val="15000"/>
                  </a:schemeClr>
                </a:solidFill>
                <a:latin typeface="华文新魏" panose="02010800040101010101" pitchFamily="2" charset="-122"/>
                <a:ea typeface="华文新魏" panose="02010800040101010101" pitchFamily="2" charset="-122"/>
                <a:cs typeface="+mn-lt"/>
                <a:sym typeface="FZFangSong-Z02S" panose="02010601030101010101" pitchFamily="2" charset="-122"/>
              </a:rPr>
              <a:t>     </a:t>
            </a:r>
            <a:r>
              <a:rPr lang="zh-CN" altLang="en-US" sz="2400" dirty="0">
                <a:solidFill>
                  <a:schemeClr val="tx1">
                    <a:lumMod val="85000"/>
                    <a:lumOff val="15000"/>
                  </a:schemeClr>
                </a:solidFill>
                <a:latin typeface="华文新魏" panose="02010800040101010101" pitchFamily="2" charset="-122"/>
                <a:ea typeface="华文新魏" panose="02010800040101010101" pitchFamily="2" charset="-122"/>
                <a:cs typeface="+mn-lt"/>
                <a:sym typeface="FZFangSong-Z02S" panose="02010601030101010101" pitchFamily="2" charset="-122"/>
              </a:rPr>
              <a:t> 该故事讲述了中国旗袍的发展史，其承载的文化意蕴和历史内涵对认知和传承中华民族优秀传统文化具有重要的意义。</a:t>
            </a:r>
            <a:endParaRPr lang="en-US" altLang="zh-CN" sz="2400" dirty="0">
              <a:solidFill>
                <a:schemeClr val="tx1">
                  <a:lumMod val="85000"/>
                  <a:lumOff val="15000"/>
                </a:schemeClr>
              </a:solidFill>
              <a:latin typeface="华文新魏" panose="02010800040101010101" pitchFamily="2" charset="-122"/>
              <a:ea typeface="华文新魏" panose="02010800040101010101" pitchFamily="2" charset="-122"/>
              <a:cs typeface="+mn-lt"/>
              <a:sym typeface="FZFangSong-Z02S" panose="02010601030101010101" pitchFamily="2" charset="-122"/>
            </a:endParaRPr>
          </a:p>
          <a:p>
            <a:pPr algn="just"/>
            <a:r>
              <a:rPr lang="en-US" altLang="zh-CN" sz="2400" dirty="0">
                <a:solidFill>
                  <a:schemeClr val="tx1">
                    <a:lumMod val="85000"/>
                    <a:lumOff val="15000"/>
                  </a:schemeClr>
                </a:solidFill>
                <a:latin typeface="华文新魏" panose="02010800040101010101" pitchFamily="2" charset="-122"/>
                <a:ea typeface="华文新魏" panose="02010800040101010101" pitchFamily="2" charset="-122"/>
                <a:cs typeface="+mn-lt"/>
                <a:sym typeface="FZFangSong-Z02S" panose="02010601030101010101" pitchFamily="2" charset="-122"/>
              </a:rPr>
              <a:t>   《</a:t>
            </a:r>
            <a:r>
              <a:rPr lang="zh-CN" altLang="en-US" sz="2400" dirty="0">
                <a:solidFill>
                  <a:schemeClr val="tx1">
                    <a:lumMod val="85000"/>
                    <a:lumOff val="15000"/>
                  </a:schemeClr>
                </a:solidFill>
                <a:latin typeface="华文新魏" panose="02010800040101010101" pitchFamily="2" charset="-122"/>
                <a:ea typeface="华文新魏" panose="02010800040101010101" pitchFamily="2" charset="-122"/>
                <a:cs typeface="+mn-lt"/>
                <a:sym typeface="FZFangSong-Z02S" panose="02010601030101010101" pitchFamily="2" charset="-122"/>
              </a:rPr>
              <a:t>综合商务英语</a:t>
            </a:r>
            <a:r>
              <a:rPr lang="en-US" altLang="zh-CN" sz="2400" dirty="0">
                <a:solidFill>
                  <a:schemeClr val="tx1">
                    <a:lumMod val="85000"/>
                    <a:lumOff val="15000"/>
                  </a:schemeClr>
                </a:solidFill>
                <a:latin typeface="华文新魏" panose="02010800040101010101" pitchFamily="2" charset="-122"/>
                <a:ea typeface="华文新魏" panose="02010800040101010101" pitchFamily="2" charset="-122"/>
                <a:cs typeface="+mn-lt"/>
                <a:sym typeface="FZFangSong-Z02S" panose="02010601030101010101" pitchFamily="2" charset="-122"/>
              </a:rPr>
              <a:t>》III Unit 1 Text 3</a:t>
            </a:r>
            <a:r>
              <a:rPr lang="zh-CN" altLang="en-US" sz="2400" dirty="0">
                <a:solidFill>
                  <a:schemeClr val="tx1">
                    <a:lumMod val="85000"/>
                    <a:lumOff val="15000"/>
                  </a:schemeClr>
                </a:solidFill>
                <a:latin typeface="华文新魏" panose="02010800040101010101" pitchFamily="2" charset="-122"/>
                <a:ea typeface="华文新魏" panose="02010800040101010101" pitchFamily="2" charset="-122"/>
                <a:cs typeface="+mn-lt"/>
                <a:sym typeface="FZFangSong-Z02S" panose="02010601030101010101" pitchFamily="2" charset="-122"/>
              </a:rPr>
              <a:t>的题目为 </a:t>
            </a:r>
            <a:r>
              <a:rPr lang="en-US" altLang="zh-CN" sz="2400" dirty="0">
                <a:solidFill>
                  <a:schemeClr val="tx1">
                    <a:lumMod val="85000"/>
                    <a:lumOff val="15000"/>
                  </a:schemeClr>
                </a:solidFill>
                <a:latin typeface="华文新魏" panose="02010800040101010101" pitchFamily="2" charset="-122"/>
                <a:ea typeface="华文新魏" panose="02010800040101010101" pitchFamily="2" charset="-122"/>
                <a:cs typeface="+mn-lt"/>
                <a:sym typeface="FZFangSong-Z02S" panose="02010601030101010101" pitchFamily="2" charset="-122"/>
              </a:rPr>
              <a:t>Traditional Chinese Clothing, </a:t>
            </a:r>
            <a:r>
              <a:rPr lang="zh-CN" altLang="en-US" sz="2400" dirty="0">
                <a:solidFill>
                  <a:schemeClr val="tx1">
                    <a:lumMod val="85000"/>
                    <a:lumOff val="15000"/>
                  </a:schemeClr>
                </a:solidFill>
                <a:latin typeface="华文新魏" panose="02010800040101010101" pitchFamily="2" charset="-122"/>
                <a:ea typeface="华文新魏" panose="02010800040101010101" pitchFamily="2" charset="-122"/>
                <a:cs typeface="+mn-lt"/>
                <a:sym typeface="FZFangSong-Z02S" panose="02010601030101010101" pitchFamily="2" charset="-122"/>
              </a:rPr>
              <a:t>该课文的主要内容为中国传统服饰的发展史，其中第七段重点讲到了中国旗袍。此故事既可以用作课文的导入，也可以作为对课文内容的补充拓展，帮助学生更好的了解中国传统文化。</a:t>
            </a:r>
            <a:endParaRPr lang="en-US" altLang="zh-CN" sz="2400" dirty="0">
              <a:solidFill>
                <a:schemeClr val="tx1">
                  <a:lumMod val="85000"/>
                  <a:lumOff val="15000"/>
                </a:schemeClr>
              </a:solidFill>
              <a:latin typeface="华文新魏" panose="02010800040101010101" pitchFamily="2" charset="-122"/>
              <a:ea typeface="华文新魏" panose="02010800040101010101" pitchFamily="2" charset="-122"/>
              <a:cs typeface="+mn-lt"/>
              <a:sym typeface="FZFangSong-Z02S" panose="02010601030101010101" pitchFamily="2" charset="-122"/>
            </a:endParaRPr>
          </a:p>
        </p:txBody>
      </p:sp>
    </p:spTree>
    <p:extLst>
      <p:ext uri="{BB962C8B-B14F-4D97-AF65-F5344CB8AC3E}">
        <p14:creationId xmlns:p14="http://schemas.microsoft.com/office/powerpoint/2010/main" val="2238785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p:cTn id="20" dur="500" fill="hold"/>
                                        <p:tgtEl>
                                          <p:spTgt spid="18"/>
                                        </p:tgtEl>
                                        <p:attrNameLst>
                                          <p:attrName>ppt_w</p:attrName>
                                        </p:attrNameLst>
                                      </p:cBhvr>
                                      <p:tavLst>
                                        <p:tav tm="0">
                                          <p:val>
                                            <p:fltVal val="0"/>
                                          </p:val>
                                        </p:tav>
                                        <p:tav tm="100000">
                                          <p:val>
                                            <p:strVal val="#ppt_w"/>
                                          </p:val>
                                        </p:tav>
                                      </p:tavLst>
                                    </p:anim>
                                    <p:anim calcmode="lin" valueType="num">
                                      <p:cBhvr>
                                        <p:cTn id="21" dur="500" fill="hold"/>
                                        <p:tgtEl>
                                          <p:spTgt spid="18"/>
                                        </p:tgtEl>
                                        <p:attrNameLst>
                                          <p:attrName>ppt_h</p:attrName>
                                        </p:attrNameLst>
                                      </p:cBhvr>
                                      <p:tavLst>
                                        <p:tav tm="0">
                                          <p:val>
                                            <p:fltVal val="0"/>
                                          </p:val>
                                        </p:tav>
                                        <p:tav tm="100000">
                                          <p:val>
                                            <p:strVal val="#ppt_h"/>
                                          </p:val>
                                        </p:tav>
                                      </p:tavLst>
                                    </p:anim>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6077" b="6077"/>
          <a:stretch>
            <a:fillRect/>
          </a:stretch>
        </p:blipFill>
        <p:spPr>
          <a:xfrm>
            <a:off x="0" y="-1"/>
            <a:ext cx="12267717" cy="6858001"/>
          </a:xfrm>
        </p:spPr>
      </p:pic>
      <p:sp>
        <p:nvSpPr>
          <p:cNvPr id="5" name="文本框 4"/>
          <p:cNvSpPr txBox="1"/>
          <p:nvPr/>
        </p:nvSpPr>
        <p:spPr>
          <a:xfrm>
            <a:off x="3247217" y="2131608"/>
            <a:ext cx="6308137" cy="1569660"/>
          </a:xfrm>
          <a:prstGeom prst="rect">
            <a:avLst/>
          </a:prstGeom>
          <a:noFill/>
        </p:spPr>
        <p:txBody>
          <a:bodyPr wrap="none" rtlCol="0">
            <a:spAutoFit/>
          </a:bodyPr>
          <a:lstStyle/>
          <a:p>
            <a:r>
              <a:rPr kumimoji="1" lang="en-US" altLang="zh-CN" sz="9600" b="1" dirty="0">
                <a:latin typeface="Times New Roman"/>
                <a:cs typeface="Times New Roman"/>
              </a:rPr>
              <a:t>Thank you!</a:t>
            </a:r>
            <a:endParaRPr kumimoji="1" lang="zh-CN" altLang="en-US" sz="9600" b="1" dirty="0">
              <a:latin typeface="Times New Roman"/>
              <a:cs typeface="Times New Roman"/>
            </a:endParaRPr>
          </a:p>
        </p:txBody>
      </p:sp>
    </p:spTree>
    <p:extLst>
      <p:ext uri="{BB962C8B-B14F-4D97-AF65-F5344CB8AC3E}">
        <p14:creationId xmlns:p14="http://schemas.microsoft.com/office/powerpoint/2010/main" val="3937761089"/>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4" name="图片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435106" y="4853664"/>
            <a:ext cx="2650680" cy="2345695"/>
          </a:xfrm>
          <a:prstGeom prst="rect">
            <a:avLst/>
          </a:prstGeom>
        </p:spPr>
      </p:pic>
      <p:pic>
        <p:nvPicPr>
          <p:cNvPr id="26"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229339" y="99720"/>
            <a:ext cx="11460656" cy="6658560"/>
            <a:chOff x="285750" y="199441"/>
            <a:chExt cx="9243489" cy="6658560"/>
          </a:xfrm>
        </p:grpSpPr>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flipH="1">
              <a:off x="3937683" y="1256334"/>
              <a:ext cx="6648450" cy="4534663"/>
            </a:xfrm>
            <a:prstGeom prst="rect">
              <a:avLst/>
            </a:prstGeom>
          </p:spPr>
        </p:pic>
        <p:pic>
          <p:nvPicPr>
            <p:cNvPr id="10" name="图片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50" name="文本框 49">
            <a:extLst>
              <a:ext uri="{FF2B5EF4-FFF2-40B4-BE49-F238E27FC236}">
                <a16:creationId xmlns:a16="http://schemas.microsoft.com/office/drawing/2014/main" id="{4F0C8DF1-76B6-46D3-8257-68A0FDE5FABB}"/>
              </a:ext>
            </a:extLst>
          </p:cNvPr>
          <p:cNvSpPr txBox="1"/>
          <p:nvPr/>
        </p:nvSpPr>
        <p:spPr>
          <a:xfrm>
            <a:off x="5366155" y="1790376"/>
            <a:ext cx="5719713" cy="523220"/>
          </a:xfrm>
          <a:prstGeom prst="rect">
            <a:avLst/>
          </a:prstGeom>
          <a:noFill/>
        </p:spPr>
        <p:txBody>
          <a:bodyPr wrap="square">
            <a:spAutoFit/>
          </a:bodyPr>
          <a:lstStyle/>
          <a:p>
            <a:pPr algn="just"/>
            <a:r>
              <a:rPr lang="en-US" altLang="zh-CN" sz="2800" b="0" i="0" dirty="0">
                <a:solidFill>
                  <a:srgbClr val="333333"/>
                </a:solidFill>
                <a:effectLst/>
                <a:latin typeface="font-regular"/>
              </a:rPr>
              <a:t>    </a:t>
            </a:r>
            <a:endParaRPr kumimoji="1" lang="zh-CN" altLang="en-US" sz="3600" dirty="0">
              <a:solidFill>
                <a:schemeClr val="accent6">
                  <a:lumMod val="50000"/>
                </a:schemeClr>
              </a:solidFill>
              <a:latin typeface="Calibri" panose="020F0502020204030204" pitchFamily="34" charset="0"/>
              <a:cs typeface="Calibri" panose="020F0502020204030204" pitchFamily="34" charset="0"/>
            </a:endParaRPr>
          </a:p>
        </p:txBody>
      </p:sp>
      <p:pic>
        <p:nvPicPr>
          <p:cNvPr id="30" name="图片 13" descr="48484878784987_副本">
            <a:extLst>
              <a:ext uri="{FF2B5EF4-FFF2-40B4-BE49-F238E27FC236}">
                <a16:creationId xmlns:a16="http://schemas.microsoft.com/office/drawing/2014/main" id="{70D92653-8348-4133-8223-68946A8E77C1}"/>
              </a:ext>
            </a:extLst>
          </p:cNvPr>
          <p:cNvPicPr>
            <a:picLocks noChangeAspect="1"/>
          </p:cNvPicPr>
          <p:nvPr/>
        </p:nvPicPr>
        <p:blipFill>
          <a:blip r:embed="rId9"/>
          <a:stretch>
            <a:fillRect/>
          </a:stretch>
        </p:blipFill>
        <p:spPr>
          <a:xfrm>
            <a:off x="2736523" y="3141393"/>
            <a:ext cx="884566" cy="3087475"/>
          </a:xfrm>
          <a:prstGeom prst="rect">
            <a:avLst/>
          </a:prstGeom>
          <a:noFill/>
          <a:ln w="9525">
            <a:noFill/>
          </a:ln>
        </p:spPr>
      </p:pic>
      <p:pic>
        <p:nvPicPr>
          <p:cNvPr id="31" name="图片 3" descr="95_副本">
            <a:extLst>
              <a:ext uri="{FF2B5EF4-FFF2-40B4-BE49-F238E27FC236}">
                <a16:creationId xmlns:a16="http://schemas.microsoft.com/office/drawing/2014/main" id="{2231710B-B712-4AF2-845E-8E37348A6E92}"/>
              </a:ext>
            </a:extLst>
          </p:cNvPr>
          <p:cNvPicPr>
            <a:picLocks noChangeAspect="1"/>
          </p:cNvPicPr>
          <p:nvPr/>
        </p:nvPicPr>
        <p:blipFill>
          <a:blip r:embed="rId10"/>
          <a:stretch>
            <a:fillRect/>
          </a:stretch>
        </p:blipFill>
        <p:spPr>
          <a:xfrm>
            <a:off x="4699739" y="3193818"/>
            <a:ext cx="843957" cy="3087475"/>
          </a:xfrm>
          <a:prstGeom prst="rect">
            <a:avLst/>
          </a:prstGeom>
          <a:noFill/>
          <a:ln w="9525">
            <a:noFill/>
          </a:ln>
        </p:spPr>
      </p:pic>
      <p:pic>
        <p:nvPicPr>
          <p:cNvPr id="32" name="图片 11" descr="105_副本">
            <a:extLst>
              <a:ext uri="{FF2B5EF4-FFF2-40B4-BE49-F238E27FC236}">
                <a16:creationId xmlns:a16="http://schemas.microsoft.com/office/drawing/2014/main" id="{50A58388-1227-4A59-AC71-8E911874D452}"/>
              </a:ext>
            </a:extLst>
          </p:cNvPr>
          <p:cNvPicPr>
            <a:picLocks noChangeAspect="1"/>
          </p:cNvPicPr>
          <p:nvPr/>
        </p:nvPicPr>
        <p:blipFill>
          <a:blip r:embed="rId11"/>
          <a:stretch>
            <a:fillRect/>
          </a:stretch>
        </p:blipFill>
        <p:spPr>
          <a:xfrm>
            <a:off x="6616917" y="3196520"/>
            <a:ext cx="747855" cy="3082069"/>
          </a:xfrm>
          <a:prstGeom prst="rect">
            <a:avLst/>
          </a:prstGeom>
          <a:noFill/>
          <a:ln w="9525">
            <a:noFill/>
          </a:ln>
        </p:spPr>
      </p:pic>
      <p:pic>
        <p:nvPicPr>
          <p:cNvPr id="34" name="图片 13" descr="116_副本">
            <a:extLst>
              <a:ext uri="{FF2B5EF4-FFF2-40B4-BE49-F238E27FC236}">
                <a16:creationId xmlns:a16="http://schemas.microsoft.com/office/drawing/2014/main" id="{270F4869-7FCD-4373-80F8-24608901FA3F}"/>
              </a:ext>
            </a:extLst>
          </p:cNvPr>
          <p:cNvPicPr>
            <a:picLocks noChangeAspect="1"/>
          </p:cNvPicPr>
          <p:nvPr/>
        </p:nvPicPr>
        <p:blipFill>
          <a:blip r:embed="rId12"/>
          <a:stretch>
            <a:fillRect/>
          </a:stretch>
        </p:blipFill>
        <p:spPr>
          <a:xfrm>
            <a:off x="8489121" y="3196519"/>
            <a:ext cx="733962" cy="3082069"/>
          </a:xfrm>
          <a:prstGeom prst="rect">
            <a:avLst/>
          </a:prstGeom>
          <a:noFill/>
          <a:ln w="9525">
            <a:noFill/>
          </a:ln>
        </p:spPr>
      </p:pic>
      <p:sp>
        <p:nvSpPr>
          <p:cNvPr id="16" name="文本框 15">
            <a:extLst>
              <a:ext uri="{FF2B5EF4-FFF2-40B4-BE49-F238E27FC236}">
                <a16:creationId xmlns:a16="http://schemas.microsoft.com/office/drawing/2014/main" id="{6A09C318-4E6F-4B4E-9784-3D038EC5DE50}"/>
              </a:ext>
            </a:extLst>
          </p:cNvPr>
          <p:cNvSpPr txBox="1"/>
          <p:nvPr/>
        </p:nvSpPr>
        <p:spPr>
          <a:xfrm>
            <a:off x="1612938" y="1121643"/>
            <a:ext cx="9294528" cy="1815882"/>
          </a:xfrm>
          <a:prstGeom prst="rect">
            <a:avLst/>
          </a:prstGeom>
          <a:noFill/>
        </p:spPr>
        <p:txBody>
          <a:bodyPr wrap="square">
            <a:spAutoFit/>
          </a:bodyPr>
          <a:lstStyle/>
          <a:p>
            <a:pPr algn="just"/>
            <a:r>
              <a:rPr lang="en-US" altLang="zh-CN" sz="2800" spc="200" dirty="0">
                <a:solidFill>
                  <a:srgbClr val="323232"/>
                </a:solidFill>
                <a:latin typeface="Times New Roman" panose="02020603050405020304" pitchFamily="18" charset="0"/>
                <a:cs typeface="Times New Roman" panose="02020603050405020304" pitchFamily="18" charset="0"/>
              </a:rPr>
              <a:t>Cheongsam (literally, long shirt/dress), also known as Qipao or Mandarin Gown, was a type of feminine body-hugging dress with Manchu and Western elements. </a:t>
            </a:r>
            <a:endParaRPr lang="zh-CN" altLang="en-US" sz="2800" spc="200" dirty="0">
              <a:solidFill>
                <a:srgbClr val="32323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35817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par>
                                <p:cTn id="13" presetID="10"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par>
                                <p:cTn id="19" presetID="10"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76780" y="0"/>
            <a:ext cx="12345560" cy="6858000"/>
            <a:chOff x="-76780" y="0"/>
            <a:chExt cx="12345560" cy="6858000"/>
          </a:xfrm>
        </p:grpSpPr>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12" name="图片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262" y="34771"/>
            <a:ext cx="3306853" cy="3894365"/>
          </a:xfrm>
          <a:prstGeom prst="rect">
            <a:avLst/>
          </a:prstGeom>
        </p:spPr>
      </p:pic>
      <p:pic>
        <p:nvPicPr>
          <p:cNvPr id="17" name="图片 16">
            <a:extLst>
              <a:ext uri="{FF2B5EF4-FFF2-40B4-BE49-F238E27FC236}">
                <a16:creationId xmlns:a16="http://schemas.microsoft.com/office/drawing/2014/main" id="{A4989981-45B0-4DF3-ACF2-1EDF8E89CD93}"/>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5000"/>
                    </a14:imgEffect>
                  </a14:imgLayer>
                </a14:imgProps>
              </a:ext>
              <a:ext uri="{28A0092B-C50C-407E-A947-70E740481C1C}">
                <a14:useLocalDpi xmlns:a14="http://schemas.microsoft.com/office/drawing/2010/main" val="0"/>
              </a:ext>
            </a:extLst>
          </a:blip>
          <a:srcRect t="52741" b="34518"/>
          <a:stretch>
            <a:fillRect/>
          </a:stretch>
        </p:blipFill>
        <p:spPr>
          <a:xfrm>
            <a:off x="3542651" y="800795"/>
            <a:ext cx="6043231" cy="1935720"/>
          </a:xfrm>
          <a:prstGeom prst="rect">
            <a:avLst/>
          </a:prstGeom>
        </p:spPr>
      </p:pic>
      <p:sp>
        <p:nvSpPr>
          <p:cNvPr id="18" name="PA_库_文本框 3">
            <a:extLst>
              <a:ext uri="{FF2B5EF4-FFF2-40B4-BE49-F238E27FC236}">
                <a16:creationId xmlns:a16="http://schemas.microsoft.com/office/drawing/2014/main" id="{00C27B8C-FEAE-4F4D-802E-125631B28A05}"/>
              </a:ext>
            </a:extLst>
          </p:cNvPr>
          <p:cNvSpPr txBox="1"/>
          <p:nvPr>
            <p:custDataLst>
              <p:tags r:id="rId1"/>
            </p:custDataLst>
          </p:nvPr>
        </p:nvSpPr>
        <p:spPr>
          <a:xfrm>
            <a:off x="4851526" y="1005355"/>
            <a:ext cx="3246403" cy="1569660"/>
          </a:xfrm>
          <a:prstGeom prst="rect">
            <a:avLst/>
          </a:prstGeom>
          <a:noFill/>
        </p:spPr>
        <p:txBody>
          <a:bodyPr wrap="none" rtlCol="0">
            <a:spAutoFit/>
          </a:bodyPr>
          <a:lstStyle/>
          <a:p>
            <a:pPr algn="ctr"/>
            <a:r>
              <a:rPr lang="zh-CN" altLang="en-US" sz="9600" dirty="0">
                <a:solidFill>
                  <a:srgbClr val="C00000"/>
                </a:solidFill>
                <a:effectLst>
                  <a:outerShdw blurRad="38100" dist="88900" dir="2700000" algn="tl">
                    <a:schemeClr val="bg1"/>
                  </a:outerShdw>
                </a:effectLst>
                <a:latin typeface="华文新魏" panose="02010800040101010101" pitchFamily="2" charset="-122"/>
                <a:ea typeface="华文新魏" panose="02010800040101010101" pitchFamily="2" charset="-122"/>
              </a:rPr>
              <a:t>旗  袍</a:t>
            </a:r>
          </a:p>
        </p:txBody>
      </p:sp>
      <p:sp>
        <p:nvSpPr>
          <p:cNvPr id="27" name="任意形状 6">
            <a:extLst>
              <a:ext uri="{FF2B5EF4-FFF2-40B4-BE49-F238E27FC236}">
                <a16:creationId xmlns:a16="http://schemas.microsoft.com/office/drawing/2014/main" id="{A641ABAB-94CD-454A-9288-8150CC60687A}"/>
              </a:ext>
            </a:extLst>
          </p:cNvPr>
          <p:cNvSpPr/>
          <p:nvPr/>
        </p:nvSpPr>
        <p:spPr>
          <a:xfrm>
            <a:off x="3289451" y="3338563"/>
            <a:ext cx="1988105" cy="1242566"/>
          </a:xfrm>
          <a:custGeom>
            <a:avLst/>
            <a:gdLst>
              <a:gd name="connsiteX0" fmla="*/ 0 w 1988105"/>
              <a:gd name="connsiteY0" fmla="*/ 124257 h 1242566"/>
              <a:gd name="connsiteX1" fmla="*/ 124257 w 1988105"/>
              <a:gd name="connsiteY1" fmla="*/ 0 h 1242566"/>
              <a:gd name="connsiteX2" fmla="*/ 1863848 w 1988105"/>
              <a:gd name="connsiteY2" fmla="*/ 0 h 1242566"/>
              <a:gd name="connsiteX3" fmla="*/ 1988105 w 1988105"/>
              <a:gd name="connsiteY3" fmla="*/ 124257 h 1242566"/>
              <a:gd name="connsiteX4" fmla="*/ 1988105 w 1988105"/>
              <a:gd name="connsiteY4" fmla="*/ 1118309 h 1242566"/>
              <a:gd name="connsiteX5" fmla="*/ 1863848 w 1988105"/>
              <a:gd name="connsiteY5" fmla="*/ 1242566 h 1242566"/>
              <a:gd name="connsiteX6" fmla="*/ 124257 w 1988105"/>
              <a:gd name="connsiteY6" fmla="*/ 1242566 h 1242566"/>
              <a:gd name="connsiteX7" fmla="*/ 0 w 1988105"/>
              <a:gd name="connsiteY7" fmla="*/ 1118309 h 1242566"/>
              <a:gd name="connsiteX8" fmla="*/ 0 w 1988105"/>
              <a:gd name="connsiteY8" fmla="*/ 124257 h 124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8105" h="1242566">
                <a:moveTo>
                  <a:pt x="0" y="124257"/>
                </a:moveTo>
                <a:cubicBezTo>
                  <a:pt x="0" y="55632"/>
                  <a:pt x="55632" y="0"/>
                  <a:pt x="124257" y="0"/>
                </a:cubicBezTo>
                <a:lnTo>
                  <a:pt x="1863848" y="0"/>
                </a:lnTo>
                <a:cubicBezTo>
                  <a:pt x="1932473" y="0"/>
                  <a:pt x="1988105" y="55632"/>
                  <a:pt x="1988105" y="124257"/>
                </a:cubicBezTo>
                <a:lnTo>
                  <a:pt x="1988105" y="1118309"/>
                </a:lnTo>
                <a:cubicBezTo>
                  <a:pt x="1988105" y="1186934"/>
                  <a:pt x="1932473" y="1242566"/>
                  <a:pt x="1863848" y="1242566"/>
                </a:cubicBezTo>
                <a:lnTo>
                  <a:pt x="124257" y="1242566"/>
                </a:lnTo>
                <a:cubicBezTo>
                  <a:pt x="55632" y="1242566"/>
                  <a:pt x="0" y="1186934"/>
                  <a:pt x="0" y="1118309"/>
                </a:cubicBezTo>
                <a:lnTo>
                  <a:pt x="0" y="124257"/>
                </a:lnTo>
                <a:close/>
              </a:path>
            </a:pathLst>
          </a:custGeom>
          <a:solidFill>
            <a:sysClr val="window" lastClr="FFFFFF">
              <a:alpha val="90000"/>
              <a:hueOff val="0"/>
              <a:satOff val="0"/>
              <a:lumOff val="0"/>
              <a:alphaOff val="0"/>
            </a:sysClr>
          </a:solidFill>
          <a:ln w="12700" cap="flat" cmpd="sng" algn="ctr">
            <a:solidFill>
              <a:srgbClr val="A5300F">
                <a:hueOff val="0"/>
                <a:satOff val="0"/>
                <a:lumOff val="0"/>
                <a:alphaOff val="0"/>
              </a:srgbClr>
            </a:solidFill>
            <a:prstDash val="solid"/>
            <a:miter lim="800000"/>
          </a:ln>
          <a:effectLst/>
        </p:spPr>
        <p:txBody>
          <a:bodyPr spcFirstLastPara="0" vert="horz" wrap="square" lIns="106879" tIns="83384" rIns="106879" bIns="83384" numCol="1" spcCol="1270" anchor="ctr" anchorCtr="0">
            <a:noAutofit/>
          </a:bodyPr>
          <a:lstStyle/>
          <a:p>
            <a:pPr marL="0" marR="0" lvl="0" indent="0" algn="ctr" defTabSz="1644650" eaLnBrk="1" fontAlgn="auto" latinLnBrk="0" hangingPunct="1">
              <a:lnSpc>
                <a:spcPct val="90000"/>
              </a:lnSpc>
              <a:spcBef>
                <a:spcPct val="0"/>
              </a:spcBef>
              <a:spcAft>
                <a:spcPct val="35000"/>
              </a:spcAft>
              <a:buClrTx/>
              <a:buSzTx/>
              <a:buFontTx/>
              <a:buNone/>
              <a:tabLst/>
              <a:defRPr/>
            </a:pPr>
            <a:r>
              <a:rPr kumimoji="0" lang="en-US" altLang="zh-CN" sz="3700" b="0" i="0" u="none" strike="noStrike" kern="0" cap="none" spc="0" normalizeH="0" baseline="0" noProof="0" dirty="0">
                <a:ln>
                  <a:noFill/>
                </a:ln>
                <a:solidFill>
                  <a:prstClr val="black">
                    <a:hueOff val="0"/>
                    <a:satOff val="0"/>
                    <a:lumOff val="0"/>
                    <a:alphaOff val="0"/>
                  </a:prstClr>
                </a:solidFill>
                <a:effectLst/>
                <a:uLnTx/>
                <a:uFillTx/>
                <a:latin typeface="Calibri"/>
                <a:ea typeface="等线" panose="02010600030101010101" pitchFamily="2" charset="-122"/>
                <a:cs typeface="+mn-cs"/>
              </a:rPr>
              <a:t>Eight Banners</a:t>
            </a:r>
            <a:endParaRPr kumimoji="0" lang="zh-CN" altLang="en-US" sz="3700" b="0" i="0" u="none" strike="noStrike" kern="0" cap="none" spc="0" normalizeH="0" baseline="0" noProof="0" dirty="0">
              <a:ln>
                <a:noFill/>
              </a:ln>
              <a:solidFill>
                <a:prstClr val="black">
                  <a:hueOff val="0"/>
                  <a:satOff val="0"/>
                  <a:lumOff val="0"/>
                  <a:alphaOff val="0"/>
                </a:prstClr>
              </a:solidFill>
              <a:effectLst/>
              <a:uLnTx/>
              <a:uFillTx/>
              <a:latin typeface="Calibri"/>
              <a:ea typeface="等线" panose="02010600030101010101" pitchFamily="2" charset="-122"/>
              <a:cs typeface="+mn-cs"/>
            </a:endParaRPr>
          </a:p>
        </p:txBody>
      </p:sp>
      <p:sp>
        <p:nvSpPr>
          <p:cNvPr id="28" name="任意形状 13">
            <a:extLst>
              <a:ext uri="{FF2B5EF4-FFF2-40B4-BE49-F238E27FC236}">
                <a16:creationId xmlns:a16="http://schemas.microsoft.com/office/drawing/2014/main" id="{4C923126-DB0F-40EE-89B3-9D9A58D839F7}"/>
              </a:ext>
            </a:extLst>
          </p:cNvPr>
          <p:cNvSpPr/>
          <p:nvPr/>
        </p:nvSpPr>
        <p:spPr>
          <a:xfrm>
            <a:off x="5789649" y="3359847"/>
            <a:ext cx="4226090" cy="1242566"/>
          </a:xfrm>
          <a:custGeom>
            <a:avLst/>
            <a:gdLst>
              <a:gd name="connsiteX0" fmla="*/ 0 w 2960388"/>
              <a:gd name="connsiteY0" fmla="*/ 124257 h 1242566"/>
              <a:gd name="connsiteX1" fmla="*/ 124257 w 2960388"/>
              <a:gd name="connsiteY1" fmla="*/ 0 h 1242566"/>
              <a:gd name="connsiteX2" fmla="*/ 2836131 w 2960388"/>
              <a:gd name="connsiteY2" fmla="*/ 0 h 1242566"/>
              <a:gd name="connsiteX3" fmla="*/ 2960388 w 2960388"/>
              <a:gd name="connsiteY3" fmla="*/ 124257 h 1242566"/>
              <a:gd name="connsiteX4" fmla="*/ 2960388 w 2960388"/>
              <a:gd name="connsiteY4" fmla="*/ 1118309 h 1242566"/>
              <a:gd name="connsiteX5" fmla="*/ 2836131 w 2960388"/>
              <a:gd name="connsiteY5" fmla="*/ 1242566 h 1242566"/>
              <a:gd name="connsiteX6" fmla="*/ 124257 w 2960388"/>
              <a:gd name="connsiteY6" fmla="*/ 1242566 h 1242566"/>
              <a:gd name="connsiteX7" fmla="*/ 0 w 2960388"/>
              <a:gd name="connsiteY7" fmla="*/ 1118309 h 1242566"/>
              <a:gd name="connsiteX8" fmla="*/ 0 w 2960388"/>
              <a:gd name="connsiteY8" fmla="*/ 124257 h 124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0388" h="1242566">
                <a:moveTo>
                  <a:pt x="0" y="124257"/>
                </a:moveTo>
                <a:cubicBezTo>
                  <a:pt x="0" y="55632"/>
                  <a:pt x="55632" y="0"/>
                  <a:pt x="124257" y="0"/>
                </a:cubicBezTo>
                <a:lnTo>
                  <a:pt x="2836131" y="0"/>
                </a:lnTo>
                <a:cubicBezTo>
                  <a:pt x="2904756" y="0"/>
                  <a:pt x="2960388" y="55632"/>
                  <a:pt x="2960388" y="124257"/>
                </a:cubicBezTo>
                <a:lnTo>
                  <a:pt x="2960388" y="1118309"/>
                </a:lnTo>
                <a:cubicBezTo>
                  <a:pt x="2960388" y="1186934"/>
                  <a:pt x="2904756" y="1242566"/>
                  <a:pt x="2836131" y="1242566"/>
                </a:cubicBezTo>
                <a:lnTo>
                  <a:pt x="124257" y="1242566"/>
                </a:lnTo>
                <a:cubicBezTo>
                  <a:pt x="55632" y="1242566"/>
                  <a:pt x="0" y="1186934"/>
                  <a:pt x="0" y="1118309"/>
                </a:cubicBezTo>
                <a:lnTo>
                  <a:pt x="0" y="124257"/>
                </a:lnTo>
                <a:close/>
              </a:path>
            </a:pathLst>
          </a:custGeom>
          <a:solidFill>
            <a:sysClr val="window" lastClr="FFFFFF">
              <a:alpha val="90000"/>
              <a:hueOff val="0"/>
              <a:satOff val="0"/>
              <a:lumOff val="0"/>
              <a:alphaOff val="0"/>
            </a:sysClr>
          </a:solidFill>
          <a:ln w="12700" cap="flat" cmpd="sng" algn="ctr">
            <a:solidFill>
              <a:srgbClr val="A5300F">
                <a:hueOff val="0"/>
                <a:satOff val="0"/>
                <a:lumOff val="0"/>
                <a:alphaOff val="0"/>
              </a:srgbClr>
            </a:solidFill>
            <a:prstDash val="solid"/>
            <a:miter lim="800000"/>
          </a:ln>
          <a:effectLst/>
        </p:spPr>
        <p:txBody>
          <a:bodyPr spcFirstLastPara="0" vert="horz" wrap="square" lIns="106879" tIns="83384" rIns="106879" bIns="83384" numCol="1" spcCol="1270" anchor="ctr" anchorCtr="0">
            <a:noAutofit/>
          </a:bodyPr>
          <a:lstStyle/>
          <a:p>
            <a:pPr marL="0" marR="0" lvl="0" indent="0" algn="ctr" defTabSz="1644650" eaLnBrk="1" fontAlgn="auto" latinLnBrk="0" hangingPunct="1">
              <a:lnSpc>
                <a:spcPct val="90000"/>
              </a:lnSpc>
              <a:spcBef>
                <a:spcPct val="0"/>
              </a:spcBef>
              <a:spcAft>
                <a:spcPct val="35000"/>
              </a:spcAft>
              <a:buClrTx/>
              <a:buSzTx/>
              <a:buFontTx/>
              <a:buNone/>
              <a:tabLst/>
              <a:defRPr/>
            </a:pPr>
            <a:r>
              <a:rPr kumimoji="0" lang="en-US" altLang="zh-CN" sz="3700" b="0" i="0" u="none" strike="noStrike" kern="0" cap="none" spc="0" normalizeH="0" baseline="0" noProof="0" dirty="0">
                <a:ln>
                  <a:noFill/>
                </a:ln>
                <a:solidFill>
                  <a:prstClr val="black">
                    <a:hueOff val="0"/>
                    <a:satOff val="0"/>
                    <a:lumOff val="0"/>
                    <a:alphaOff val="0"/>
                  </a:prstClr>
                </a:solidFill>
                <a:effectLst/>
                <a:uLnTx/>
                <a:uFillTx/>
                <a:latin typeface="Calibri"/>
                <a:ea typeface="等线" panose="02010600030101010101" pitchFamily="2" charset="-122"/>
                <a:cs typeface="+mn-cs"/>
              </a:rPr>
              <a:t>the gown that </a:t>
            </a:r>
            <a:r>
              <a:rPr kumimoji="0" lang="en-US" altLang="zh-CN" sz="3700" b="0" i="1" u="none" strike="noStrike" kern="0" cap="none" spc="0" normalizeH="0" baseline="0" noProof="0" dirty="0">
                <a:ln>
                  <a:noFill/>
                </a:ln>
                <a:solidFill>
                  <a:prstClr val="black">
                    <a:hueOff val="0"/>
                    <a:satOff val="0"/>
                    <a:lumOff val="0"/>
                    <a:alphaOff val="0"/>
                  </a:prstClr>
                </a:solidFill>
                <a:effectLst/>
                <a:uLnTx/>
                <a:uFillTx/>
                <a:latin typeface="Calibri"/>
                <a:ea typeface="等线" panose="02010600030101010101" pitchFamily="2" charset="-122"/>
                <a:cs typeface="+mn-cs"/>
              </a:rPr>
              <a:t>Banner people</a:t>
            </a:r>
            <a:r>
              <a:rPr kumimoji="0" lang="en-US" altLang="zh-CN" sz="3700" b="0" i="0" u="none" strike="noStrike" kern="0" cap="none" spc="0" normalizeH="0" baseline="0" noProof="0" dirty="0">
                <a:ln>
                  <a:noFill/>
                </a:ln>
                <a:solidFill>
                  <a:prstClr val="black">
                    <a:hueOff val="0"/>
                    <a:satOff val="0"/>
                    <a:lumOff val="0"/>
                    <a:alphaOff val="0"/>
                  </a:prstClr>
                </a:solidFill>
                <a:effectLst/>
                <a:uLnTx/>
                <a:uFillTx/>
                <a:latin typeface="Calibri"/>
                <a:ea typeface="等线" panose="02010600030101010101" pitchFamily="2" charset="-122"/>
                <a:cs typeface="+mn-cs"/>
              </a:rPr>
              <a:t> wear </a:t>
            </a:r>
            <a:endParaRPr kumimoji="0" lang="zh-CN" altLang="en-US" sz="3700" b="0" i="0" u="none" strike="noStrike" kern="0" cap="none" spc="0" normalizeH="0" baseline="0" noProof="0" dirty="0">
              <a:ln>
                <a:noFill/>
              </a:ln>
              <a:solidFill>
                <a:prstClr val="black">
                  <a:hueOff val="0"/>
                  <a:satOff val="0"/>
                  <a:lumOff val="0"/>
                  <a:alphaOff val="0"/>
                </a:prstClr>
              </a:solidFill>
              <a:effectLst/>
              <a:uLnTx/>
              <a:uFillTx/>
              <a:latin typeface="Calibri"/>
              <a:ea typeface="等线" panose="02010600030101010101" pitchFamily="2" charset="-122"/>
              <a:cs typeface="+mn-cs"/>
            </a:endParaRPr>
          </a:p>
        </p:txBody>
      </p:sp>
      <p:grpSp>
        <p:nvGrpSpPr>
          <p:cNvPr id="19" name="组合 18">
            <a:extLst>
              <a:ext uri="{FF2B5EF4-FFF2-40B4-BE49-F238E27FC236}">
                <a16:creationId xmlns:a16="http://schemas.microsoft.com/office/drawing/2014/main" id="{2E1D7C2A-BBB8-46A1-B81F-8C54999D6C26}"/>
              </a:ext>
            </a:extLst>
          </p:cNvPr>
          <p:cNvGrpSpPr/>
          <p:nvPr/>
        </p:nvGrpSpPr>
        <p:grpSpPr>
          <a:xfrm>
            <a:off x="285750" y="174774"/>
            <a:ext cx="11620500" cy="6648455"/>
            <a:chOff x="285750" y="209546"/>
            <a:chExt cx="11620500" cy="6648455"/>
          </a:xfrm>
        </p:grpSpPr>
        <p:pic>
          <p:nvPicPr>
            <p:cNvPr id="20" name="图片 19">
              <a:extLst>
                <a:ext uri="{FF2B5EF4-FFF2-40B4-BE49-F238E27FC236}">
                  <a16:creationId xmlns:a16="http://schemas.microsoft.com/office/drawing/2014/main" id="{15672EE6-55B3-4BFE-B2CD-6223A5396B5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21" name="图片 20">
              <a:extLst>
                <a:ext uri="{FF2B5EF4-FFF2-40B4-BE49-F238E27FC236}">
                  <a16:creationId xmlns:a16="http://schemas.microsoft.com/office/drawing/2014/main" id="{B3C54964-983D-4465-8336-5FC1022CB3C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22" name="图片 21">
              <a:extLst>
                <a:ext uri="{FF2B5EF4-FFF2-40B4-BE49-F238E27FC236}">
                  <a16:creationId xmlns:a16="http://schemas.microsoft.com/office/drawing/2014/main" id="{367C27C6-101A-4728-A490-D2377138094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pic>
        <p:nvPicPr>
          <p:cNvPr id="23" name="图片 22">
            <a:extLst>
              <a:ext uri="{FF2B5EF4-FFF2-40B4-BE49-F238E27FC236}">
                <a16:creationId xmlns:a16="http://schemas.microsoft.com/office/drawing/2014/main" id="{5F29A51D-C450-4651-83EC-6788E02CBE4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66875" y="2479670"/>
            <a:ext cx="2930476" cy="4395713"/>
          </a:xfrm>
          <a:prstGeom prst="rect">
            <a:avLst/>
          </a:prstGeom>
        </p:spPr>
      </p:pic>
    </p:spTree>
    <p:extLst>
      <p:ext uri="{BB962C8B-B14F-4D97-AF65-F5344CB8AC3E}">
        <p14:creationId xmlns:p14="http://schemas.microsoft.com/office/powerpoint/2010/main" val="355396062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barn(inVertical)">
                                      <p:cBhvr>
                                        <p:cTn id="15" dur="500"/>
                                        <p:tgtEl>
                                          <p:spTgt spid="2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arn(inVertical)">
                                      <p:cBhvr>
                                        <p:cTn id="1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7"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grpSp>
        <p:nvGrpSpPr>
          <p:cNvPr id="7" name="组合 6"/>
          <p:cNvGrpSpPr/>
          <p:nvPr/>
        </p:nvGrpSpPr>
        <p:grpSpPr>
          <a:xfrm>
            <a:off x="335083" y="323047"/>
            <a:ext cx="11521833" cy="6648455"/>
            <a:chOff x="2288803" y="209545"/>
            <a:chExt cx="9617447" cy="6648455"/>
          </a:xfrm>
        </p:grpSpPr>
        <p:pic>
          <p:nvPicPr>
            <p:cNvPr id="8" name="图片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6200000">
              <a:off x="1231910" y="1266438"/>
              <a:ext cx="6648450" cy="4534663"/>
            </a:xfrm>
            <a:prstGeom prst="rect">
              <a:avLst/>
            </a:prstGeom>
          </p:spPr>
        </p:pic>
        <p:pic>
          <p:nvPicPr>
            <p:cNvPr id="9" name="图片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pic>
        <p:nvPicPr>
          <p:cNvPr id="20" name="04">
            <a:extLst>
              <a:ext uri="{FF2B5EF4-FFF2-40B4-BE49-F238E27FC236}">
                <a16:creationId xmlns:a16="http://schemas.microsoft.com/office/drawing/2014/main" id="{EA233141-755C-4C18-BE9D-97371DDFE3FE}"/>
              </a:ext>
            </a:extLst>
          </p:cNvPr>
          <p:cNvPicPr>
            <a:picLocks noChangeAspect="1"/>
          </p:cNvPicPr>
          <p:nvPr>
            <p:custDataLst>
              <p:tags r:id="rId1"/>
            </p:custDataLst>
          </p:nvPr>
        </p:nvPicPr>
        <p:blipFill>
          <a:blip r:embed="rId11" cstate="print"/>
          <a:stretch>
            <a:fillRect/>
          </a:stretch>
        </p:blipFill>
        <p:spPr>
          <a:xfrm>
            <a:off x="1436527" y="3326395"/>
            <a:ext cx="1497271" cy="842215"/>
          </a:xfrm>
          <a:prstGeom prst="rect">
            <a:avLst/>
          </a:prstGeom>
        </p:spPr>
      </p:pic>
      <p:pic>
        <p:nvPicPr>
          <p:cNvPr id="21" name="03">
            <a:extLst>
              <a:ext uri="{FF2B5EF4-FFF2-40B4-BE49-F238E27FC236}">
                <a16:creationId xmlns:a16="http://schemas.microsoft.com/office/drawing/2014/main" id="{AC7C7FD9-FE79-41A7-ACCB-2F40CFE7EA3E}"/>
              </a:ext>
            </a:extLst>
          </p:cNvPr>
          <p:cNvPicPr>
            <a:picLocks noChangeAspect="1"/>
          </p:cNvPicPr>
          <p:nvPr>
            <p:custDataLst>
              <p:tags r:id="rId2"/>
            </p:custDataLst>
          </p:nvPr>
        </p:nvPicPr>
        <p:blipFill>
          <a:blip r:embed="rId11" cstate="print"/>
          <a:stretch>
            <a:fillRect/>
          </a:stretch>
        </p:blipFill>
        <p:spPr>
          <a:xfrm>
            <a:off x="2739773" y="2215851"/>
            <a:ext cx="1497271" cy="842215"/>
          </a:xfrm>
          <a:prstGeom prst="rect">
            <a:avLst/>
          </a:prstGeom>
        </p:spPr>
      </p:pic>
      <p:pic>
        <p:nvPicPr>
          <p:cNvPr id="22" name="02">
            <a:extLst>
              <a:ext uri="{FF2B5EF4-FFF2-40B4-BE49-F238E27FC236}">
                <a16:creationId xmlns:a16="http://schemas.microsoft.com/office/drawing/2014/main" id="{13E2B361-ABED-4C43-8EC8-A7B2AA443212}"/>
              </a:ext>
            </a:extLst>
          </p:cNvPr>
          <p:cNvPicPr>
            <a:picLocks noChangeAspect="1"/>
          </p:cNvPicPr>
          <p:nvPr>
            <p:custDataLst>
              <p:tags r:id="rId3"/>
            </p:custDataLst>
          </p:nvPr>
        </p:nvPicPr>
        <p:blipFill>
          <a:blip r:embed="rId11" cstate="print"/>
          <a:stretch>
            <a:fillRect/>
          </a:stretch>
        </p:blipFill>
        <p:spPr>
          <a:xfrm>
            <a:off x="499667" y="4572537"/>
            <a:ext cx="1497271" cy="842215"/>
          </a:xfrm>
          <a:prstGeom prst="rect">
            <a:avLst/>
          </a:prstGeom>
        </p:spPr>
      </p:pic>
      <p:sp>
        <p:nvSpPr>
          <p:cNvPr id="23" name="文本框 22">
            <a:extLst>
              <a:ext uri="{FF2B5EF4-FFF2-40B4-BE49-F238E27FC236}">
                <a16:creationId xmlns:a16="http://schemas.microsoft.com/office/drawing/2014/main" id="{5D823098-983C-4A8E-A700-04B4047BBBC3}"/>
              </a:ext>
            </a:extLst>
          </p:cNvPr>
          <p:cNvSpPr txBox="1"/>
          <p:nvPr/>
        </p:nvSpPr>
        <p:spPr>
          <a:xfrm>
            <a:off x="6942627" y="2034763"/>
            <a:ext cx="2979225" cy="230832"/>
          </a:xfrm>
          <a:prstGeom prst="rect">
            <a:avLst/>
          </a:prstGeom>
          <a:noFill/>
        </p:spPr>
        <p:txBody>
          <a:bodyPr wrap="square" rtlCol="0">
            <a:spAutoFit/>
          </a:bodyPr>
          <a:lstStyle/>
          <a:p>
            <a:endParaRPr kumimoji="1" lang="zh-CN" altLang="en-US" sz="900" dirty="0">
              <a:solidFill>
                <a:schemeClr val="tx1">
                  <a:lumMod val="65000"/>
                  <a:lumOff val="35000"/>
                </a:schemeClr>
              </a:solidFill>
              <a:latin typeface="STFangsong" panose="02010600040101010101" charset="-122"/>
              <a:ea typeface="STFangsong" panose="02010600040101010101" charset="-122"/>
              <a:cs typeface="STFangsong" panose="02010600040101010101" charset="-122"/>
            </a:endParaRPr>
          </a:p>
        </p:txBody>
      </p:sp>
      <p:sp>
        <p:nvSpPr>
          <p:cNvPr id="28" name="文本框 27">
            <a:extLst>
              <a:ext uri="{FF2B5EF4-FFF2-40B4-BE49-F238E27FC236}">
                <a16:creationId xmlns:a16="http://schemas.microsoft.com/office/drawing/2014/main" id="{F2F708A5-FBBB-4CA4-A40F-4C973875A166}"/>
              </a:ext>
            </a:extLst>
          </p:cNvPr>
          <p:cNvSpPr txBox="1"/>
          <p:nvPr/>
        </p:nvSpPr>
        <p:spPr>
          <a:xfrm>
            <a:off x="5482114" y="1395698"/>
            <a:ext cx="5994852"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1. Before Crossing </a:t>
            </a:r>
            <a:r>
              <a:rPr kumimoji="1" lang="en-US" altLang="zh-CN" sz="2800" b="1" dirty="0" err="1">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Shanhaiguan</a:t>
            </a: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 </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sp>
        <p:nvSpPr>
          <p:cNvPr id="29" name="文本框 28">
            <a:extLst>
              <a:ext uri="{FF2B5EF4-FFF2-40B4-BE49-F238E27FC236}">
                <a16:creationId xmlns:a16="http://schemas.microsoft.com/office/drawing/2014/main" id="{FD8BFD3C-E765-4414-B9B6-C844D699FBF5}"/>
              </a:ext>
            </a:extLst>
          </p:cNvPr>
          <p:cNvSpPr txBox="1"/>
          <p:nvPr/>
        </p:nvSpPr>
        <p:spPr>
          <a:xfrm>
            <a:off x="2859774" y="3462379"/>
            <a:ext cx="6682214" cy="523220"/>
          </a:xfrm>
          <a:prstGeom prst="rect">
            <a:avLst/>
          </a:prstGeom>
          <a:noFill/>
        </p:spPr>
        <p:txBody>
          <a:bodyPr wrap="non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3. During the Republic of China period</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sp>
        <p:nvSpPr>
          <p:cNvPr id="30" name="文本框 29">
            <a:extLst>
              <a:ext uri="{FF2B5EF4-FFF2-40B4-BE49-F238E27FC236}">
                <a16:creationId xmlns:a16="http://schemas.microsoft.com/office/drawing/2014/main" id="{6E4EDE57-B437-43CA-96B6-FC42F7405FF2}"/>
              </a:ext>
            </a:extLst>
          </p:cNvPr>
          <p:cNvSpPr txBox="1"/>
          <p:nvPr/>
        </p:nvSpPr>
        <p:spPr>
          <a:xfrm>
            <a:off x="1890819" y="4708135"/>
            <a:ext cx="3244799" cy="523220"/>
          </a:xfrm>
          <a:prstGeom prst="rect">
            <a:avLst/>
          </a:prstGeom>
          <a:noFill/>
        </p:spPr>
        <p:txBody>
          <a:bodyPr wrap="non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4. Since the 1980s</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pic>
        <p:nvPicPr>
          <p:cNvPr id="31" name="03">
            <a:extLst>
              <a:ext uri="{FF2B5EF4-FFF2-40B4-BE49-F238E27FC236}">
                <a16:creationId xmlns:a16="http://schemas.microsoft.com/office/drawing/2014/main" id="{0B5D3148-A7B5-4337-8776-58671148FFB5}"/>
              </a:ext>
            </a:extLst>
          </p:cNvPr>
          <p:cNvPicPr>
            <a:picLocks noChangeAspect="1"/>
          </p:cNvPicPr>
          <p:nvPr>
            <p:custDataLst>
              <p:tags r:id="rId4"/>
            </p:custDataLst>
          </p:nvPr>
        </p:nvPicPr>
        <p:blipFill>
          <a:blip r:embed="rId11" cstate="print"/>
          <a:stretch>
            <a:fillRect/>
          </a:stretch>
        </p:blipFill>
        <p:spPr>
          <a:xfrm>
            <a:off x="4106597" y="1258146"/>
            <a:ext cx="1497271" cy="842215"/>
          </a:xfrm>
          <a:prstGeom prst="rect">
            <a:avLst/>
          </a:prstGeom>
        </p:spPr>
      </p:pic>
      <p:sp>
        <p:nvSpPr>
          <p:cNvPr id="33" name="文本框 32">
            <a:extLst>
              <a:ext uri="{FF2B5EF4-FFF2-40B4-BE49-F238E27FC236}">
                <a16:creationId xmlns:a16="http://schemas.microsoft.com/office/drawing/2014/main" id="{D09B82E4-EA0A-4024-B170-4C878139E26B}"/>
              </a:ext>
            </a:extLst>
          </p:cNvPr>
          <p:cNvSpPr txBox="1"/>
          <p:nvPr/>
        </p:nvSpPr>
        <p:spPr>
          <a:xfrm>
            <a:off x="4212797" y="2342053"/>
            <a:ext cx="5128896"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2. During the Qing Dynasty </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pic>
        <p:nvPicPr>
          <p:cNvPr id="35" name="图片 34">
            <a:extLst>
              <a:ext uri="{FF2B5EF4-FFF2-40B4-BE49-F238E27FC236}">
                <a16:creationId xmlns:a16="http://schemas.microsoft.com/office/drawing/2014/main" id="{6B2DA65F-7B7E-4681-A6EC-D57D952FE882}"/>
              </a:ext>
            </a:extLst>
          </p:cNvPr>
          <p:cNvPicPr>
            <a:picLocks noChangeAspect="1"/>
          </p:cNvPicPr>
          <p:nvPr/>
        </p:nvPicPr>
        <p:blipFill rotWithShape="1">
          <a:blip r:embed="rId12"/>
          <a:srcRect/>
          <a:stretch>
            <a:fillRect/>
          </a:stretch>
        </p:blipFill>
        <p:spPr>
          <a:xfrm>
            <a:off x="8140327" y="4987381"/>
            <a:ext cx="2075084" cy="1783830"/>
          </a:xfrm>
          <a:prstGeom prst="rect">
            <a:avLst/>
          </a:prstGeom>
        </p:spPr>
      </p:pic>
      <p:pic>
        <p:nvPicPr>
          <p:cNvPr id="36" name="图片 35">
            <a:extLst>
              <a:ext uri="{FF2B5EF4-FFF2-40B4-BE49-F238E27FC236}">
                <a16:creationId xmlns:a16="http://schemas.microsoft.com/office/drawing/2014/main" id="{EC855EB1-67BD-4E5D-8F88-1042C09A9D81}"/>
              </a:ext>
            </a:extLst>
          </p:cNvPr>
          <p:cNvPicPr>
            <a:picLocks noChangeAspect="1"/>
          </p:cNvPicPr>
          <p:nvPr/>
        </p:nvPicPr>
        <p:blipFill>
          <a:blip r:embed="rId13"/>
          <a:stretch>
            <a:fillRect/>
          </a:stretch>
        </p:blipFill>
        <p:spPr>
          <a:xfrm>
            <a:off x="9422229" y="2824254"/>
            <a:ext cx="2813154" cy="4219731"/>
          </a:xfrm>
          <a:prstGeom prst="rect">
            <a:avLst/>
          </a:prstGeom>
        </p:spPr>
      </p:pic>
      <p:sp>
        <p:nvSpPr>
          <p:cNvPr id="37" name="任意形状 34">
            <a:extLst>
              <a:ext uri="{FF2B5EF4-FFF2-40B4-BE49-F238E27FC236}">
                <a16:creationId xmlns:a16="http://schemas.microsoft.com/office/drawing/2014/main" id="{3ED3109B-E3E2-4D2B-A798-7FD7ECEBCF38}"/>
              </a:ext>
            </a:extLst>
          </p:cNvPr>
          <p:cNvSpPr/>
          <p:nvPr/>
        </p:nvSpPr>
        <p:spPr>
          <a:xfrm>
            <a:off x="913569" y="1124966"/>
            <a:ext cx="4299454" cy="4342579"/>
          </a:xfrm>
          <a:custGeom>
            <a:avLst/>
            <a:gdLst>
              <a:gd name="connsiteX0" fmla="*/ 0 w 7279106"/>
              <a:gd name="connsiteY0" fmla="*/ 6725652 h 6725652"/>
              <a:gd name="connsiteX1" fmla="*/ 2646948 w 7279106"/>
              <a:gd name="connsiteY1" fmla="*/ 3669631 h 6725652"/>
              <a:gd name="connsiteX2" fmla="*/ 6039853 w 7279106"/>
              <a:gd name="connsiteY2" fmla="*/ 1540042 h 6725652"/>
              <a:gd name="connsiteX3" fmla="*/ 7279106 w 7279106"/>
              <a:gd name="connsiteY3" fmla="*/ 0 h 6725652"/>
              <a:gd name="connsiteX0-1" fmla="*/ 0 w 7338741"/>
              <a:gd name="connsiteY0-2" fmla="*/ 6844922 h 6844922"/>
              <a:gd name="connsiteX1-3" fmla="*/ 2646948 w 7338741"/>
              <a:gd name="connsiteY1-4" fmla="*/ 3788901 h 6844922"/>
              <a:gd name="connsiteX2-5" fmla="*/ 6039853 w 7338741"/>
              <a:gd name="connsiteY2-6" fmla="*/ 1659312 h 6844922"/>
              <a:gd name="connsiteX3-7" fmla="*/ 7338741 w 7338741"/>
              <a:gd name="connsiteY3-8" fmla="*/ 0 h 6844922"/>
            </a:gdLst>
            <a:ahLst/>
            <a:cxnLst>
              <a:cxn ang="0">
                <a:pos x="connsiteX0-1" y="connsiteY0-2"/>
              </a:cxn>
              <a:cxn ang="0">
                <a:pos x="connsiteX1-3" y="connsiteY1-4"/>
              </a:cxn>
              <a:cxn ang="0">
                <a:pos x="connsiteX2-5" y="connsiteY2-6"/>
              </a:cxn>
              <a:cxn ang="0">
                <a:pos x="connsiteX3-7" y="connsiteY3-8"/>
              </a:cxn>
            </a:cxnLst>
            <a:rect l="l" t="t" r="r" b="b"/>
            <a:pathLst>
              <a:path w="7338741" h="6844922">
                <a:moveTo>
                  <a:pt x="0" y="6844922"/>
                </a:moveTo>
                <a:cubicBezTo>
                  <a:pt x="820153" y="5749045"/>
                  <a:pt x="1640306" y="4653169"/>
                  <a:pt x="2646948" y="3788901"/>
                </a:cubicBezTo>
                <a:cubicBezTo>
                  <a:pt x="3653590" y="2924633"/>
                  <a:pt x="5257888" y="2290795"/>
                  <a:pt x="6039853" y="1659312"/>
                </a:cubicBezTo>
                <a:cubicBezTo>
                  <a:pt x="6821818" y="1027829"/>
                  <a:pt x="7338741" y="0"/>
                  <a:pt x="7338741" y="0"/>
                </a:cubicBezTo>
              </a:path>
            </a:pathLst>
          </a:custGeom>
          <a:noFill/>
          <a:ln w="28575">
            <a:solidFill>
              <a:srgbClr val="CF44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 name="文本框 23">
            <a:extLst>
              <a:ext uri="{FF2B5EF4-FFF2-40B4-BE49-F238E27FC236}">
                <a16:creationId xmlns:a16="http://schemas.microsoft.com/office/drawing/2014/main" id="{C451A252-3121-4CAF-8605-BB8D901F9FBD}"/>
              </a:ext>
            </a:extLst>
          </p:cNvPr>
          <p:cNvSpPr txBox="1"/>
          <p:nvPr/>
        </p:nvSpPr>
        <p:spPr>
          <a:xfrm>
            <a:off x="2298261" y="693486"/>
            <a:ext cx="7762548" cy="535531"/>
          </a:xfrm>
          <a:prstGeom prst="rect">
            <a:avLst/>
          </a:prstGeom>
          <a:noFill/>
        </p:spPr>
        <p:txBody>
          <a:bodyPr wrap="square">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zh-CN" sz="3600" b="1" i="1"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等线" panose="02010600030101010101" pitchFamily="2" charset="-122"/>
                <a:cs typeface="Times New Roman" panose="02020603050405020304" pitchFamily="18" charset="0"/>
              </a:rPr>
              <a:t>The </a:t>
            </a:r>
            <a:r>
              <a:rPr kumimoji="0" lang="en-US" altLang="zh-CN" sz="3600" b="1" i="1" u="none" strike="noStrike" kern="1200" cap="none" spc="0" normalizeH="0" baseline="0" noProof="0" dirty="0">
                <a:ln>
                  <a:noFill/>
                </a:ln>
                <a:solidFill>
                  <a:srgbClr val="404040"/>
                </a:solidFill>
                <a:effectLst/>
                <a:uLnTx/>
                <a:uFillTx/>
                <a:latin typeface="Times New Roman" panose="02020603050405020304" pitchFamily="18" charset="0"/>
                <a:ea typeface="等线" panose="02010600030101010101" pitchFamily="2" charset="-122"/>
                <a:cs typeface="Times New Roman" panose="02020603050405020304" pitchFamily="18" charset="0"/>
              </a:rPr>
              <a:t>History</a:t>
            </a:r>
            <a:r>
              <a:rPr kumimoji="0" lang="en-US" altLang="zh-CN" sz="3600" b="1" i="1" u="none"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等线" panose="02010600030101010101" pitchFamily="2" charset="-122"/>
                <a:cs typeface="Times New Roman" panose="02020603050405020304" pitchFamily="18" charset="0"/>
              </a:rPr>
              <a:t> of  </a:t>
            </a:r>
            <a:r>
              <a:rPr kumimoji="0" lang="en-US" altLang="zh-CN" sz="3600" b="1" i="1" u="none" strike="noStrike" kern="1200" cap="none" spc="0" normalizeH="0" baseline="0" noProof="0" dirty="0">
                <a:ln>
                  <a:noFill/>
                </a:ln>
                <a:solidFill>
                  <a:srgbClr val="C00000"/>
                </a:solidFill>
                <a:effectLst/>
                <a:uLnTx/>
                <a:uFillTx/>
                <a:latin typeface="Times New Roman" panose="02020603050405020304" pitchFamily="18" charset="0"/>
                <a:ea typeface="等线" panose="02010600030101010101" pitchFamily="2" charset="-122"/>
                <a:cs typeface="Times New Roman" panose="02020603050405020304" pitchFamily="18" charset="0"/>
              </a:rPr>
              <a:t>Chinese Cheongsam</a:t>
            </a:r>
            <a:endParaRPr kumimoji="0" lang="zh-CN" altLang="en-US" sz="3600" b="1" i="1" u="none" strike="noStrike" kern="1200" cap="none" spc="0" normalizeH="0" baseline="0" noProof="0" dirty="0">
              <a:ln>
                <a:noFill/>
              </a:ln>
              <a:solidFill>
                <a:srgbClr val="C00000"/>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14" name="图片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2590" y="390507"/>
            <a:ext cx="4878710" cy="6191256"/>
          </a:xfrm>
          <a:prstGeom prst="rect">
            <a:avLst/>
          </a:prstGeom>
        </p:spPr>
      </p:pic>
      <p:grpSp>
        <p:nvGrpSpPr>
          <p:cNvPr id="7" name="组合 6"/>
          <p:cNvGrpSpPr/>
          <p:nvPr/>
        </p:nvGrpSpPr>
        <p:grpSpPr>
          <a:xfrm>
            <a:off x="149092" y="0"/>
            <a:ext cx="11620500" cy="6648455"/>
            <a:chOff x="285750" y="209546"/>
            <a:chExt cx="11620500" cy="6648455"/>
          </a:xfrm>
        </p:grpSpPr>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pic>
        <p:nvPicPr>
          <p:cNvPr id="11" name="图片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50101" y="811250"/>
            <a:ext cx="4534664" cy="5754650"/>
          </a:xfrm>
          <a:prstGeom prst="rect">
            <a:avLst/>
          </a:prstGeom>
        </p:spPr>
      </p:pic>
      <p:sp>
        <p:nvSpPr>
          <p:cNvPr id="15" name="PA_库_文本框 3"/>
          <p:cNvSpPr txBox="1"/>
          <p:nvPr>
            <p:custDataLst>
              <p:tags r:id="rId1"/>
            </p:custDataLst>
          </p:nvPr>
        </p:nvSpPr>
        <p:spPr>
          <a:xfrm>
            <a:off x="5396748" y="2044139"/>
            <a:ext cx="1415773" cy="1569660"/>
          </a:xfrm>
          <a:prstGeom prst="rect">
            <a:avLst/>
          </a:prstGeom>
          <a:noFill/>
        </p:spPr>
        <p:txBody>
          <a:bodyPr wrap="none" rtlCol="0">
            <a:spAutoFit/>
          </a:bodyPr>
          <a:lstStyle/>
          <a:p>
            <a:pPr algn="ctr"/>
            <a:r>
              <a:rPr lang="zh-CN" altLang="en-US" sz="9600" dirty="0">
                <a:solidFill>
                  <a:srgbClr val="C00000"/>
                </a:solidFill>
                <a:effectLst>
                  <a:outerShdw blurRad="38100" dist="88900" dir="2700000" algn="tl">
                    <a:schemeClr val="bg1"/>
                  </a:outerShdw>
                </a:effectLst>
                <a:latin typeface="印品黑体" panose="00000500000000000000" pitchFamily="2" charset="-122"/>
                <a:ea typeface="印品黑体" panose="00000500000000000000" pitchFamily="2" charset="-122"/>
              </a:rPr>
              <a:t>壹</a:t>
            </a:r>
          </a:p>
        </p:txBody>
      </p:sp>
      <p:pic>
        <p:nvPicPr>
          <p:cNvPr id="17" name="图片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6713" y="5314126"/>
            <a:ext cx="1251589" cy="417196"/>
          </a:xfrm>
          <a:prstGeom prst="rect">
            <a:avLst/>
          </a:prstGeom>
        </p:spPr>
      </p:pic>
    </p:spTree>
    <p:extLst>
      <p:ext uri="{BB962C8B-B14F-4D97-AF65-F5344CB8AC3E}">
        <p14:creationId xmlns:p14="http://schemas.microsoft.com/office/powerpoint/2010/main" val="13921549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childTnLst>
                          </p:cTn>
                        </p:par>
                        <p:par>
                          <p:cTn id="24" fill="hold">
                            <p:stCondLst>
                              <p:cond delay="2000"/>
                            </p:stCondLst>
                            <p:childTnLst>
                              <p:par>
                                <p:cTn id="25" presetID="14" presetClass="entr" presetSubtype="10"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294569" y="219657"/>
            <a:ext cx="11620500" cy="6648455"/>
            <a:chOff x="285750" y="209546"/>
            <a:chExt cx="11620500" cy="6648455"/>
          </a:xfrm>
        </p:grpSpPr>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18" name="文本框 17">
            <a:extLst>
              <a:ext uri="{FF2B5EF4-FFF2-40B4-BE49-F238E27FC236}">
                <a16:creationId xmlns:a16="http://schemas.microsoft.com/office/drawing/2014/main" id="{7FD1CADC-2A25-4FEE-ABBE-1254EA943D91}"/>
              </a:ext>
            </a:extLst>
          </p:cNvPr>
          <p:cNvSpPr txBox="1"/>
          <p:nvPr/>
        </p:nvSpPr>
        <p:spPr>
          <a:xfrm>
            <a:off x="5124472" y="1029356"/>
            <a:ext cx="5601004" cy="523220"/>
          </a:xfrm>
          <a:prstGeom prst="rect">
            <a:avLst/>
          </a:prstGeom>
          <a:noFill/>
        </p:spPr>
        <p:txBody>
          <a:bodyPr wrap="square">
            <a:spAutoFit/>
          </a:bodyPr>
          <a:lstStyle/>
          <a:p>
            <a:pPr algn="just"/>
            <a:r>
              <a:rPr lang="en-US" altLang="zh-CN" sz="2800" dirty="0">
                <a:solidFill>
                  <a:srgbClr val="595959"/>
                </a:solidFill>
                <a:latin typeface="ProximaNova-Regular"/>
              </a:rPr>
              <a:t>      </a:t>
            </a:r>
            <a:endParaRPr lang="zh-CN" altLang="en-US" sz="2800" dirty="0">
              <a:solidFill>
                <a:srgbClr val="595959"/>
              </a:solidFill>
              <a:latin typeface="ProximaNova-Regular"/>
            </a:endParaRPr>
          </a:p>
        </p:txBody>
      </p:sp>
      <p:sp>
        <p:nvSpPr>
          <p:cNvPr id="47" name="矩形 46">
            <a:extLst>
              <a:ext uri="{FF2B5EF4-FFF2-40B4-BE49-F238E27FC236}">
                <a16:creationId xmlns:a16="http://schemas.microsoft.com/office/drawing/2014/main" id="{4C7CE751-9B71-4A08-8B13-41070496CB32}"/>
              </a:ext>
            </a:extLst>
          </p:cNvPr>
          <p:cNvSpPr/>
          <p:nvPr/>
        </p:nvSpPr>
        <p:spPr>
          <a:xfrm>
            <a:off x="3407592" y="646231"/>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1:</a:t>
            </a:r>
          </a:p>
        </p:txBody>
      </p:sp>
      <p:sp>
        <p:nvSpPr>
          <p:cNvPr id="59" name="文本框 58">
            <a:extLst>
              <a:ext uri="{FF2B5EF4-FFF2-40B4-BE49-F238E27FC236}">
                <a16:creationId xmlns:a16="http://schemas.microsoft.com/office/drawing/2014/main" id="{F659D957-D021-4F71-8567-E968DD705406}"/>
              </a:ext>
            </a:extLst>
          </p:cNvPr>
          <p:cNvSpPr txBox="1"/>
          <p:nvPr/>
        </p:nvSpPr>
        <p:spPr>
          <a:xfrm>
            <a:off x="5194018" y="662969"/>
            <a:ext cx="6042733"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Before Crossing </a:t>
            </a:r>
            <a:r>
              <a:rPr kumimoji="1" lang="en-US" altLang="zh-CN" sz="2800" b="1" dirty="0" err="1">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Shanhaiguan</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sp>
        <p:nvSpPr>
          <p:cNvPr id="25" name="文本框 24">
            <a:extLst>
              <a:ext uri="{FF2B5EF4-FFF2-40B4-BE49-F238E27FC236}">
                <a16:creationId xmlns:a16="http://schemas.microsoft.com/office/drawing/2014/main" id="{4508824B-5291-46D9-B84A-7112ADEF3292}"/>
              </a:ext>
            </a:extLst>
          </p:cNvPr>
          <p:cNvSpPr txBox="1"/>
          <p:nvPr/>
        </p:nvSpPr>
        <p:spPr>
          <a:xfrm>
            <a:off x="4091036" y="1977751"/>
            <a:ext cx="7145715" cy="3539430"/>
          </a:xfrm>
          <a:prstGeom prst="rect">
            <a:avLst/>
          </a:prstGeom>
          <a:noFill/>
        </p:spPr>
        <p:txBody>
          <a:bodyPr wrap="square">
            <a:spAutoFit/>
          </a:bodyPr>
          <a:lstStyle/>
          <a:p>
            <a:pPr algn="just"/>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In the 1600s, following a series of campaigns led by a brave and ambitious chieftain named Nurhaci </a:t>
            </a:r>
            <a:r>
              <a:rPr kumimoji="1" lang="en-US" altLang="zh-CN" sz="2400" dirty="0">
                <a:solidFill>
                  <a:schemeClr val="accent6">
                    <a:lumMod val="50000"/>
                  </a:schemeClr>
                </a:solidFill>
                <a:latin typeface="宋体" panose="02010600030101010101" pitchFamily="2" charset="-122"/>
                <a:ea typeface="宋体" panose="02010600030101010101" pitchFamily="2" charset="-122"/>
                <a:cs typeface="Adobe Devanagari" panose="02040503050201020203" pitchFamily="18" charset="0"/>
              </a:rPr>
              <a:t>(</a:t>
            </a:r>
            <a:r>
              <a:rPr kumimoji="1" lang="zh-CN" altLang="en-US" sz="2400" dirty="0">
                <a:solidFill>
                  <a:schemeClr val="accent6">
                    <a:lumMod val="50000"/>
                  </a:schemeClr>
                </a:solidFill>
                <a:latin typeface="宋体" panose="02010600030101010101" pitchFamily="2" charset="-122"/>
                <a:ea typeface="宋体" panose="02010600030101010101" pitchFamily="2" charset="-122"/>
                <a:cs typeface="Adobe Devanagari" panose="02040503050201020203" pitchFamily="18" charset="0"/>
              </a:rPr>
              <a:t>努尔哈赤）</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the Manchus established the new Qing dynasty </a:t>
            </a:r>
            <a:r>
              <a:rPr kumimoji="1" lang="en-US" altLang="zh-CN" sz="2400" dirty="0">
                <a:solidFill>
                  <a:schemeClr val="accent6">
                    <a:lumMod val="50000"/>
                  </a:schemeClr>
                </a:solidFill>
                <a:latin typeface="Adobe Devanagari" panose="02040503050201020203" pitchFamily="18" charset="0"/>
                <a:cs typeface="Adobe Devanagari" panose="02040503050201020203" pitchFamily="18" charset="0"/>
              </a:rPr>
              <a:t>(</a:t>
            </a:r>
            <a:r>
              <a:rPr kumimoji="1" lang="zh-CN" altLang="en-US" sz="2400" dirty="0">
                <a:solidFill>
                  <a:schemeClr val="accent6">
                    <a:lumMod val="50000"/>
                  </a:schemeClr>
                </a:solidFill>
                <a:latin typeface="Adobe Devanagari" panose="02040503050201020203" pitchFamily="18" charset="0"/>
                <a:cs typeface="Adobe Devanagari" panose="02040503050201020203" pitchFamily="18" charset="0"/>
              </a:rPr>
              <a:t>清朝</a:t>
            </a:r>
            <a:r>
              <a:rPr kumimoji="1" lang="en-US" altLang="zh-CN" sz="2400" dirty="0">
                <a:solidFill>
                  <a:schemeClr val="accent6">
                    <a:lumMod val="50000"/>
                  </a:schemeClr>
                </a:solidFill>
                <a:latin typeface="Adobe Devanagari" panose="02040503050201020203" pitchFamily="18" charset="0"/>
                <a:cs typeface="Adobe Devanagari" panose="02040503050201020203" pitchFamily="18" charset="0"/>
              </a:rPr>
              <a:t>). </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The Manchu emperors were to conquer all of China and far beyond, and ruled for almost 300 years until the fall of imperial China(1644-1911).</a:t>
            </a:r>
            <a:endParaRPr lang="zh-CN" altLang="en-US" sz="2800" dirty="0">
              <a:solidFill>
                <a:schemeClr val="accent6">
                  <a:lumMod val="50000"/>
                </a:schemeClr>
              </a:solidFill>
            </a:endParaRPr>
          </a:p>
        </p:txBody>
      </p:sp>
      <p:pic>
        <p:nvPicPr>
          <p:cNvPr id="27" name="图片 26" descr="穿军服的男子&#10;&#10;低可信度描述已自动生成">
            <a:extLst>
              <a:ext uri="{FF2B5EF4-FFF2-40B4-BE49-F238E27FC236}">
                <a16:creationId xmlns:a16="http://schemas.microsoft.com/office/drawing/2014/main" id="{3A40969F-FE20-4246-8CE5-F6164592450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6631" y="2195129"/>
            <a:ext cx="3386015" cy="2697505"/>
          </a:xfrm>
          <a:prstGeom prst="ellipse">
            <a:avLst/>
          </a:prstGeom>
          <a:ln>
            <a:noFill/>
          </a:ln>
          <a:effectLst>
            <a:softEdge rad="112500"/>
          </a:effectLst>
        </p:spPr>
      </p:pic>
    </p:spTree>
    <p:extLst>
      <p:ext uri="{BB962C8B-B14F-4D97-AF65-F5344CB8AC3E}">
        <p14:creationId xmlns:p14="http://schemas.microsoft.com/office/powerpoint/2010/main" val="32009704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294569" y="219657"/>
            <a:ext cx="11620500" cy="6648455"/>
            <a:chOff x="285750" y="209546"/>
            <a:chExt cx="11620500" cy="6648455"/>
          </a:xfrm>
        </p:grpSpPr>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18" name="文本框 17">
            <a:extLst>
              <a:ext uri="{FF2B5EF4-FFF2-40B4-BE49-F238E27FC236}">
                <a16:creationId xmlns:a16="http://schemas.microsoft.com/office/drawing/2014/main" id="{7FD1CADC-2A25-4FEE-ABBE-1254EA943D91}"/>
              </a:ext>
            </a:extLst>
          </p:cNvPr>
          <p:cNvSpPr txBox="1"/>
          <p:nvPr/>
        </p:nvSpPr>
        <p:spPr>
          <a:xfrm>
            <a:off x="5124472" y="1029356"/>
            <a:ext cx="5601004" cy="523220"/>
          </a:xfrm>
          <a:prstGeom prst="rect">
            <a:avLst/>
          </a:prstGeom>
          <a:noFill/>
        </p:spPr>
        <p:txBody>
          <a:bodyPr wrap="square">
            <a:spAutoFit/>
          </a:bodyPr>
          <a:lstStyle/>
          <a:p>
            <a:pPr algn="just"/>
            <a:r>
              <a:rPr lang="en-US" altLang="zh-CN" sz="2800" dirty="0">
                <a:solidFill>
                  <a:srgbClr val="595959"/>
                </a:solidFill>
                <a:latin typeface="ProximaNova-Regular"/>
              </a:rPr>
              <a:t>      </a:t>
            </a:r>
            <a:endParaRPr lang="zh-CN" altLang="en-US" sz="2800" dirty="0">
              <a:solidFill>
                <a:srgbClr val="595959"/>
              </a:solidFill>
              <a:latin typeface="ProximaNova-Regular"/>
            </a:endParaRPr>
          </a:p>
        </p:txBody>
      </p:sp>
      <p:sp>
        <p:nvSpPr>
          <p:cNvPr id="47" name="矩形 46">
            <a:extLst>
              <a:ext uri="{FF2B5EF4-FFF2-40B4-BE49-F238E27FC236}">
                <a16:creationId xmlns:a16="http://schemas.microsoft.com/office/drawing/2014/main" id="{4C7CE751-9B71-4A08-8B13-41070496CB32}"/>
              </a:ext>
            </a:extLst>
          </p:cNvPr>
          <p:cNvSpPr/>
          <p:nvPr/>
        </p:nvSpPr>
        <p:spPr>
          <a:xfrm>
            <a:off x="3407592" y="646231"/>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1:</a:t>
            </a:r>
          </a:p>
        </p:txBody>
      </p:sp>
      <p:sp>
        <p:nvSpPr>
          <p:cNvPr id="59" name="文本框 58">
            <a:extLst>
              <a:ext uri="{FF2B5EF4-FFF2-40B4-BE49-F238E27FC236}">
                <a16:creationId xmlns:a16="http://schemas.microsoft.com/office/drawing/2014/main" id="{F659D957-D021-4F71-8567-E968DD705406}"/>
              </a:ext>
            </a:extLst>
          </p:cNvPr>
          <p:cNvSpPr txBox="1"/>
          <p:nvPr/>
        </p:nvSpPr>
        <p:spPr>
          <a:xfrm>
            <a:off x="5194018" y="662969"/>
            <a:ext cx="6042733"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Before Crossing </a:t>
            </a:r>
            <a:r>
              <a:rPr kumimoji="1" lang="en-US" altLang="zh-CN" sz="2800" b="1" dirty="0" err="1">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Shanhaiguan</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pic>
        <p:nvPicPr>
          <p:cNvPr id="22" name="图片 21">
            <a:extLst>
              <a:ext uri="{FF2B5EF4-FFF2-40B4-BE49-F238E27FC236}">
                <a16:creationId xmlns:a16="http://schemas.microsoft.com/office/drawing/2014/main" id="{6555595D-F09E-4FAB-9FFE-5C1320136ECF}"/>
              </a:ext>
            </a:extLst>
          </p:cNvPr>
          <p:cNvPicPr>
            <a:picLocks noChangeAspect="1"/>
          </p:cNvPicPr>
          <p:nvPr/>
        </p:nvPicPr>
        <p:blipFill>
          <a:blip r:embed="rId8"/>
          <a:stretch>
            <a:fillRect/>
          </a:stretch>
        </p:blipFill>
        <p:spPr>
          <a:xfrm>
            <a:off x="1202490" y="1630903"/>
            <a:ext cx="3411563" cy="4080229"/>
          </a:xfrm>
          <a:prstGeom prst="rect">
            <a:avLst/>
          </a:prstGeom>
          <a:ln>
            <a:noFill/>
          </a:ln>
          <a:effectLst>
            <a:outerShdw blurRad="292100" dist="139700" dir="2700000" algn="tl" rotWithShape="0">
              <a:srgbClr val="333333">
                <a:alpha val="65000"/>
              </a:srgbClr>
            </a:outerShdw>
          </a:effectLst>
        </p:spPr>
      </p:pic>
      <p:sp>
        <p:nvSpPr>
          <p:cNvPr id="25" name="文本框 24">
            <a:extLst>
              <a:ext uri="{FF2B5EF4-FFF2-40B4-BE49-F238E27FC236}">
                <a16:creationId xmlns:a16="http://schemas.microsoft.com/office/drawing/2014/main" id="{4508824B-5291-46D9-B84A-7112ADEF3292}"/>
              </a:ext>
            </a:extLst>
          </p:cNvPr>
          <p:cNvSpPr txBox="1"/>
          <p:nvPr/>
        </p:nvSpPr>
        <p:spPr>
          <a:xfrm>
            <a:off x="5066909" y="1935701"/>
            <a:ext cx="6169842" cy="3108543"/>
          </a:xfrm>
          <a:prstGeom prst="rect">
            <a:avLst/>
          </a:prstGeom>
          <a:noFill/>
        </p:spPr>
        <p:txBody>
          <a:bodyPr wrap="square">
            <a:spAutoFit/>
          </a:bodyPr>
          <a:lstStyle/>
          <a:p>
            <a:pPr algn="just"/>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       Although Nurhaci died before the formal establishment of Qing, he left behind a powerful legacy. He had united and expanded the Manchu army under the Eight-Banner </a:t>
            </a:r>
            <a:r>
              <a:rPr kumimoji="1" lang="en-US" altLang="zh-CN" sz="2400" dirty="0">
                <a:solidFill>
                  <a:schemeClr val="accent6">
                    <a:lumMod val="50000"/>
                  </a:schemeClr>
                </a:solidFill>
                <a:latin typeface="Adobe Devanagari" panose="02040503050201020203" pitchFamily="18" charset="0"/>
                <a:cs typeface="Adobe Devanagari" panose="02040503050201020203" pitchFamily="18" charset="0"/>
              </a:rPr>
              <a:t>(</a:t>
            </a:r>
            <a:r>
              <a:rPr kumimoji="1" lang="zh-CN" altLang="en-US" sz="2400" dirty="0">
                <a:solidFill>
                  <a:schemeClr val="accent6">
                    <a:lumMod val="50000"/>
                  </a:schemeClr>
                </a:solidFill>
                <a:latin typeface="Adobe Devanagari" panose="02040503050201020203" pitchFamily="18" charset="0"/>
                <a:cs typeface="Adobe Devanagari" panose="02040503050201020203" pitchFamily="18" charset="0"/>
              </a:rPr>
              <a:t>八旗</a:t>
            </a:r>
            <a:r>
              <a:rPr kumimoji="1" lang="en-US" altLang="zh-CN" sz="2400" dirty="0">
                <a:solidFill>
                  <a:schemeClr val="accent6">
                    <a:lumMod val="50000"/>
                  </a:schemeClr>
                </a:solidFill>
                <a:latin typeface="Adobe Devanagari" panose="02040503050201020203" pitchFamily="18" charset="0"/>
                <a:cs typeface="Adobe Devanagari" panose="02040503050201020203" pitchFamily="18" charset="0"/>
              </a:rPr>
              <a:t>) </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system, which eventually came to be the administrative foundations of the entire Qing society. </a:t>
            </a:r>
            <a:endParaRPr lang="zh-CN" altLang="en-US" sz="2800" dirty="0"/>
          </a:p>
        </p:txBody>
      </p:sp>
    </p:spTree>
    <p:extLst>
      <p:ext uri="{BB962C8B-B14F-4D97-AF65-F5344CB8AC3E}">
        <p14:creationId xmlns:p14="http://schemas.microsoft.com/office/powerpoint/2010/main" val="29599572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6780" y="0"/>
            <a:ext cx="12345560" cy="6858000"/>
            <a:chOff x="-76780" y="0"/>
            <a:chExt cx="12345560" cy="685800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743780"/>
              <a:ext cx="6858000" cy="12345560"/>
            </a:xfrm>
            <a:prstGeom prst="rect">
              <a:avLst/>
            </a:prstGeom>
          </p:spPr>
        </p:pic>
      </p:grpSp>
      <p:pic>
        <p:nvPicPr>
          <p:cNvPr id="24" name="图片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568347" y="4522417"/>
            <a:ext cx="2650680" cy="2345695"/>
          </a:xfrm>
          <a:prstGeom prst="rect">
            <a:avLst/>
          </a:prstGeom>
        </p:spPr>
      </p:pic>
      <p:pic>
        <p:nvPicPr>
          <p:cNvPr id="26"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0" y="0"/>
            <a:ext cx="2346722" cy="2119086"/>
          </a:xfrm>
          <a:prstGeom prst="rect">
            <a:avLst/>
          </a:prstGeom>
        </p:spPr>
      </p:pic>
      <p:grpSp>
        <p:nvGrpSpPr>
          <p:cNvPr id="7" name="组合 6"/>
          <p:cNvGrpSpPr/>
          <p:nvPr/>
        </p:nvGrpSpPr>
        <p:grpSpPr>
          <a:xfrm>
            <a:off x="294569" y="219657"/>
            <a:ext cx="11620500" cy="6648455"/>
            <a:chOff x="285750" y="209546"/>
            <a:chExt cx="11620500" cy="6648455"/>
          </a:xfrm>
        </p:grpSpPr>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771143" y="1266444"/>
              <a:ext cx="6648450" cy="4534663"/>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flipH="1">
              <a:off x="6314694" y="1266443"/>
              <a:ext cx="6648450" cy="4534663"/>
            </a:xfrm>
            <a:prstGeom prst="rect">
              <a:avLst/>
            </a:prstGeom>
          </p:spPr>
        </p:pic>
        <p:pic>
          <p:nvPicPr>
            <p:cNvPr id="10" name="图片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2771775" y="2258185"/>
              <a:ext cx="6648451" cy="2551173"/>
            </a:xfrm>
            <a:prstGeom prst="rect">
              <a:avLst/>
            </a:prstGeom>
          </p:spPr>
        </p:pic>
      </p:grpSp>
      <p:sp>
        <p:nvSpPr>
          <p:cNvPr id="47" name="矩形 46">
            <a:extLst>
              <a:ext uri="{FF2B5EF4-FFF2-40B4-BE49-F238E27FC236}">
                <a16:creationId xmlns:a16="http://schemas.microsoft.com/office/drawing/2014/main" id="{4C7CE751-9B71-4A08-8B13-41070496CB32}"/>
              </a:ext>
            </a:extLst>
          </p:cNvPr>
          <p:cNvSpPr/>
          <p:nvPr/>
        </p:nvSpPr>
        <p:spPr>
          <a:xfrm>
            <a:off x="3407592" y="646231"/>
            <a:ext cx="2068971" cy="558102"/>
          </a:xfrm>
          <a:prstGeom prst="rect">
            <a:avLst/>
          </a:prstGeom>
        </p:spPr>
        <p:txBody>
          <a:bodyPr wrap="square">
            <a:spAutoFit/>
          </a:bodyPr>
          <a:lstStyle/>
          <a:p>
            <a:pPr algn="ctr">
              <a:lnSpc>
                <a:spcPts val="4000"/>
              </a:lnSpc>
            </a:pPr>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Stage 1:</a:t>
            </a:r>
          </a:p>
        </p:txBody>
      </p:sp>
      <p:sp>
        <p:nvSpPr>
          <p:cNvPr id="50" name="文本框 49">
            <a:extLst>
              <a:ext uri="{FF2B5EF4-FFF2-40B4-BE49-F238E27FC236}">
                <a16:creationId xmlns:a16="http://schemas.microsoft.com/office/drawing/2014/main" id="{4F0C8DF1-76B6-46D3-8257-68A0FDE5FABB}"/>
              </a:ext>
            </a:extLst>
          </p:cNvPr>
          <p:cNvSpPr txBox="1"/>
          <p:nvPr/>
        </p:nvSpPr>
        <p:spPr>
          <a:xfrm>
            <a:off x="5366155" y="1790376"/>
            <a:ext cx="5719713" cy="523220"/>
          </a:xfrm>
          <a:prstGeom prst="rect">
            <a:avLst/>
          </a:prstGeom>
          <a:noFill/>
        </p:spPr>
        <p:txBody>
          <a:bodyPr wrap="square">
            <a:spAutoFit/>
          </a:bodyPr>
          <a:lstStyle/>
          <a:p>
            <a:pPr algn="just"/>
            <a:r>
              <a:rPr lang="en-US" altLang="zh-CN" sz="2800" b="0" i="0" dirty="0">
                <a:solidFill>
                  <a:srgbClr val="333333"/>
                </a:solidFill>
                <a:effectLst/>
                <a:latin typeface="font-regular"/>
              </a:rPr>
              <a:t>    </a:t>
            </a:r>
            <a:endParaRPr kumimoji="1" lang="zh-CN" altLang="en-US" sz="3600" dirty="0">
              <a:solidFill>
                <a:schemeClr val="accent6">
                  <a:lumMod val="50000"/>
                </a:schemeClr>
              </a:solidFill>
              <a:latin typeface="Calibri" panose="020F0502020204030204" pitchFamily="34" charset="0"/>
              <a:cs typeface="Calibri" panose="020F0502020204030204" pitchFamily="34" charset="0"/>
            </a:endParaRPr>
          </a:p>
        </p:txBody>
      </p:sp>
      <p:sp>
        <p:nvSpPr>
          <p:cNvPr id="59" name="文本框 58">
            <a:extLst>
              <a:ext uri="{FF2B5EF4-FFF2-40B4-BE49-F238E27FC236}">
                <a16:creationId xmlns:a16="http://schemas.microsoft.com/office/drawing/2014/main" id="{F659D957-D021-4F71-8567-E968DD705406}"/>
              </a:ext>
            </a:extLst>
          </p:cNvPr>
          <p:cNvSpPr txBox="1"/>
          <p:nvPr/>
        </p:nvSpPr>
        <p:spPr>
          <a:xfrm>
            <a:off x="5194018" y="662969"/>
            <a:ext cx="6042733" cy="523220"/>
          </a:xfrm>
          <a:prstGeom prst="rect">
            <a:avLst/>
          </a:prstGeom>
          <a:noFill/>
        </p:spPr>
        <p:txBody>
          <a:bodyPr wrap="square" rtlCol="0">
            <a:spAutoFit/>
          </a:bodyPr>
          <a:lstStyle/>
          <a:p>
            <a:r>
              <a:rPr kumimoji="1" lang="en-US" altLang="zh-CN"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Before Crossing </a:t>
            </a:r>
            <a:r>
              <a:rPr kumimoji="1" lang="en-US" altLang="zh-CN" sz="2800" b="1" dirty="0" err="1">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rPr>
              <a:t>Shanhaiguan</a:t>
            </a:r>
            <a:endParaRPr kumimoji="1" lang="zh-CN" altLang="en-US" sz="2800" b="1" dirty="0">
              <a:gradFill flip="none" rotWithShape="1">
                <a:gsLst>
                  <a:gs pos="0">
                    <a:srgbClr val="993337"/>
                  </a:gs>
                  <a:gs pos="100000">
                    <a:schemeClr val="tx1">
                      <a:lumMod val="75000"/>
                      <a:lumOff val="25000"/>
                    </a:schemeClr>
                  </a:gs>
                </a:gsLst>
                <a:lin ang="0" scaled="1"/>
                <a:tileRect/>
              </a:gradFill>
              <a:latin typeface="Arial Nova" panose="020B0504020202020204" pitchFamily="34" charset="0"/>
              <a:ea typeface="FZQingKeBenYueSongS-R-GB" charset="-122"/>
              <a:cs typeface="Arial" pitchFamily="34" charset="0"/>
            </a:endParaRPr>
          </a:p>
        </p:txBody>
      </p:sp>
      <p:sp>
        <p:nvSpPr>
          <p:cNvPr id="25" name="文本框 24">
            <a:extLst>
              <a:ext uri="{FF2B5EF4-FFF2-40B4-BE49-F238E27FC236}">
                <a16:creationId xmlns:a16="http://schemas.microsoft.com/office/drawing/2014/main" id="{4508824B-5291-46D9-B84A-7112ADEF3292}"/>
              </a:ext>
            </a:extLst>
          </p:cNvPr>
          <p:cNvSpPr txBox="1"/>
          <p:nvPr/>
        </p:nvSpPr>
        <p:spPr>
          <a:xfrm>
            <a:off x="4534663" y="1874727"/>
            <a:ext cx="6169842" cy="3108543"/>
          </a:xfrm>
          <a:prstGeom prst="rect">
            <a:avLst/>
          </a:prstGeom>
          <a:noFill/>
        </p:spPr>
        <p:txBody>
          <a:bodyPr wrap="square">
            <a:spAutoFit/>
          </a:bodyPr>
          <a:lstStyle/>
          <a:p>
            <a:pPr algn="just"/>
            <a:r>
              <a:rPr kumimoji="1" lang="en-US" altLang="zh-CN" sz="2800" dirty="0">
                <a:solidFill>
                  <a:schemeClr val="accent6">
                    <a:lumMod val="50000"/>
                  </a:schemeClr>
                </a:solidFill>
                <a:latin typeface="Calibri" panose="020F0502020204030204" pitchFamily="34" charset="0"/>
                <a:cs typeface="Calibri" panose="020F0502020204030204" pitchFamily="34" charset="0"/>
              </a:rPr>
              <a:t>       </a:t>
            </a:r>
            <a:r>
              <a:rPr kumimoji="1" lang="en-US" altLang="zh-CN" sz="2800" dirty="0">
                <a:solidFill>
                  <a:schemeClr val="accent6">
                    <a:lumMod val="50000"/>
                  </a:schemeClr>
                </a:solidFill>
                <a:latin typeface="Adobe Devanagari" panose="02040503050201020203" pitchFamily="18" charset="0"/>
                <a:cs typeface="Adobe Devanagari" panose="02040503050201020203" pitchFamily="18" charset="0"/>
              </a:rPr>
              <a:t>This is how the Manchus came to be known as the Banner people, and the long robes that they wore, came to be known as the Banner robes, or in Chinese Qipao. The Manchu Qipao was not body-hugging but was indeed baggy specifically to conceal the wearer’s figure.</a:t>
            </a:r>
            <a:endParaRPr lang="zh-CN" altLang="en-US" sz="2800" dirty="0"/>
          </a:p>
        </p:txBody>
      </p:sp>
      <p:pic>
        <p:nvPicPr>
          <p:cNvPr id="17" name="Picture 2">
            <a:extLst>
              <a:ext uri="{FF2B5EF4-FFF2-40B4-BE49-F238E27FC236}">
                <a16:creationId xmlns:a16="http://schemas.microsoft.com/office/drawing/2014/main" id="{4CC21A1A-7266-49BB-9759-779E25B2133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6563" b="11286"/>
          <a:stretch/>
        </p:blipFill>
        <p:spPr bwMode="auto">
          <a:xfrm>
            <a:off x="1244121" y="1915671"/>
            <a:ext cx="3074687" cy="3026657"/>
          </a:xfrm>
          <a:prstGeom prst="ellipse">
            <a:avLst/>
          </a:prstGeom>
          <a:effectLst>
            <a:outerShdw blurRad="63500" sx="102000" sy="102000" algn="ctr" rotWithShape="0">
              <a:prstClr val="black">
                <a:alpha val="24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638647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par>
                          <p:cTn id="17" fill="hold">
                            <p:stCondLst>
                              <p:cond delay="1000"/>
                            </p:stCondLst>
                            <p:childTnLst>
                              <p:par>
                                <p:cTn id="18" presetID="49" presetClass="entr" presetSubtype="0" decel="100000"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p:cTn id="20" dur="500" fill="hold"/>
                                        <p:tgtEl>
                                          <p:spTgt spid="17"/>
                                        </p:tgtEl>
                                        <p:attrNameLst>
                                          <p:attrName>ppt_w</p:attrName>
                                        </p:attrNameLst>
                                      </p:cBhvr>
                                      <p:tavLst>
                                        <p:tav tm="0">
                                          <p:val>
                                            <p:fltVal val="0"/>
                                          </p:val>
                                        </p:tav>
                                        <p:tav tm="100000">
                                          <p:val>
                                            <p:strVal val="#ppt_w"/>
                                          </p:val>
                                        </p:tav>
                                      </p:tavLst>
                                    </p:anim>
                                    <p:anim calcmode="lin" valueType="num">
                                      <p:cBhvr>
                                        <p:cTn id="21" dur="500" fill="hold"/>
                                        <p:tgtEl>
                                          <p:spTgt spid="17"/>
                                        </p:tgtEl>
                                        <p:attrNameLst>
                                          <p:attrName>ppt_h</p:attrName>
                                        </p:attrNameLst>
                                      </p:cBhvr>
                                      <p:tavLst>
                                        <p:tav tm="0">
                                          <p:val>
                                            <p:fltVal val="0"/>
                                          </p:val>
                                        </p:tav>
                                        <p:tav tm="100000">
                                          <p:val>
                                            <p:strVal val="#ppt_h"/>
                                          </p:val>
                                        </p:tav>
                                      </p:tavLst>
                                    </p:anim>
                                    <p:anim calcmode="lin" valueType="num">
                                      <p:cBhvr>
                                        <p:cTn id="22" dur="500" fill="hold"/>
                                        <p:tgtEl>
                                          <p:spTgt spid="17"/>
                                        </p:tgtEl>
                                        <p:attrNameLst>
                                          <p:attrName>style.rotation</p:attrName>
                                        </p:attrNameLst>
                                      </p:cBhvr>
                                      <p:tavLst>
                                        <p:tav tm="0">
                                          <p:val>
                                            <p:fltVal val="360"/>
                                          </p:val>
                                        </p:tav>
                                        <p:tav tm="100000">
                                          <p:val>
                                            <p:fltVal val="0"/>
                                          </p:val>
                                        </p:tav>
                                      </p:tavLst>
                                    </p:anim>
                                    <p:animEffect transition="in" filter="fade">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旗袍2"/>
  <p:tag name="ISPRING_SCORM_RATE_SLIDES" val="0"/>
  <p:tag name="ISPRING_SCORM_RATE_QUIZZES" val="0"/>
  <p:tag name="ISPRING_SCORM_PASSING_SCORE" val="0.000000"/>
  <p:tag name="ISPRING_ULTRA_SCORM_COURSE_ID" val="735772DC-0836-41F2-8575-06347D70F2CF"/>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Repository"/>
  <p:tag name="ISPRING_OUTPUT_FOLDER" val="E:\ppt\17898766\包图网_17898766米色中国风旗袍PPT模板"/>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PA" val="v5.2.6"/>
  <p:tag name="RESOURCELIBID_ANIM" val="505"/>
</p:tagLst>
</file>

<file path=ppt/tags/tag11.xml><?xml version="1.0" encoding="utf-8"?>
<p:tagLst xmlns:a="http://schemas.openxmlformats.org/drawingml/2006/main" xmlns:r="http://schemas.openxmlformats.org/officeDocument/2006/relationships" xmlns:p="http://schemas.openxmlformats.org/presentationml/2006/main">
  <p:tag name="PA" val="v5.2.6"/>
  <p:tag name="RESOURCELIBID_ANIM" val="505"/>
</p:tagLst>
</file>

<file path=ppt/tags/tag12.xml><?xml version="1.0" encoding="utf-8"?>
<p:tagLst xmlns:a="http://schemas.openxmlformats.org/drawingml/2006/main" xmlns:r="http://schemas.openxmlformats.org/officeDocument/2006/relationships" xmlns:p="http://schemas.openxmlformats.org/presentationml/2006/main">
  <p:tag name="PA" val="v4.0.0"/>
</p:tagLst>
</file>

<file path=ppt/tags/tag13.xml><?xml version="1.0" encoding="utf-8"?>
<p:tagLst xmlns:a="http://schemas.openxmlformats.org/drawingml/2006/main" xmlns:r="http://schemas.openxmlformats.org/officeDocument/2006/relationships" xmlns:p="http://schemas.openxmlformats.org/presentationml/2006/main">
  <p:tag name="PA" val="v5.2.6"/>
  <p:tag name="RESOURCELIBID_ANIM" val="505"/>
</p:tagLst>
</file>

<file path=ppt/tags/tag14.xml><?xml version="1.0" encoding="utf-8"?>
<p:tagLst xmlns:a="http://schemas.openxmlformats.org/drawingml/2006/main" xmlns:r="http://schemas.openxmlformats.org/officeDocument/2006/relationships" xmlns:p="http://schemas.openxmlformats.org/presentationml/2006/main">
  <p:tag name="PA" val="v5.2.6"/>
  <p:tag name="RESOURCELIBID_ANIM" val="505"/>
</p:tagLst>
</file>

<file path=ppt/tags/tag15.xml><?xml version="1.0" encoding="utf-8"?>
<p:tagLst xmlns:a="http://schemas.openxmlformats.org/drawingml/2006/main" xmlns:r="http://schemas.openxmlformats.org/officeDocument/2006/relationships" xmlns:p="http://schemas.openxmlformats.org/presentationml/2006/main">
  <p:tag name="PA" val="v5.2.6"/>
  <p:tag name="RESOURCELIBID_ANIM" val="505"/>
</p:tagLst>
</file>

<file path=ppt/tags/tag16.xml><?xml version="1.0" encoding="utf-8"?>
<p:tagLst xmlns:a="http://schemas.openxmlformats.org/drawingml/2006/main" xmlns:r="http://schemas.openxmlformats.org/officeDocument/2006/relationships" xmlns:p="http://schemas.openxmlformats.org/presentationml/2006/main">
  <p:tag name="PA" val="v5.2.6"/>
  <p:tag name="RESOURCELIBID_ANIM" val="505"/>
</p:tagLst>
</file>

<file path=ppt/tags/tag17.xml><?xml version="1.0" encoding="utf-8"?>
<p:tagLst xmlns:a="http://schemas.openxmlformats.org/drawingml/2006/main" xmlns:r="http://schemas.openxmlformats.org/officeDocument/2006/relationships" xmlns:p="http://schemas.openxmlformats.org/presentationml/2006/main">
  <p:tag name="PA" val="v4.0.0"/>
</p:tagLst>
</file>

<file path=ppt/tags/tag18.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5.2.6"/>
  <p:tag name="RESOURCELIBID_ANIM" val="505"/>
</p:tagLst>
</file>

<file path=ppt/tags/tag9.xml><?xml version="1.0" encoding="utf-8"?>
<p:tagLst xmlns:a="http://schemas.openxmlformats.org/drawingml/2006/main" xmlns:r="http://schemas.openxmlformats.org/officeDocument/2006/relationships" xmlns:p="http://schemas.openxmlformats.org/presentationml/2006/main">
  <p:tag name="PA" val="v5.2.6"/>
  <p:tag name="RESOURCELIBID_ANIM" val="50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577</TotalTime>
  <Words>1364</Words>
  <Application>Microsoft Office PowerPoint</Application>
  <PresentationFormat>宽屏</PresentationFormat>
  <Paragraphs>137</Paragraphs>
  <Slides>29</Slides>
  <Notes>27</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29</vt:i4>
      </vt:variant>
    </vt:vector>
  </HeadingPairs>
  <TitlesOfParts>
    <vt:vector size="44" baseType="lpstr">
      <vt:lpstr>Charter Black</vt:lpstr>
      <vt:lpstr>font-regular</vt:lpstr>
      <vt:lpstr>ProximaNova-Regular</vt:lpstr>
      <vt:lpstr>等线</vt:lpstr>
      <vt:lpstr>STFangsong</vt:lpstr>
      <vt:lpstr>华文行楷</vt:lpstr>
      <vt:lpstr>华文新魏</vt:lpstr>
      <vt:lpstr>宋体</vt:lpstr>
      <vt:lpstr>印品黑体</vt:lpstr>
      <vt:lpstr>Adobe Devanagari</vt:lpstr>
      <vt:lpstr>Arial</vt:lpstr>
      <vt:lpstr>Arial Nova</vt:lpstr>
      <vt:lpstr>Calibri</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旗袍2</dc:title>
  <dc:creator>张 建春</dc:creator>
  <cp:lastModifiedBy>Jeff X</cp:lastModifiedBy>
  <cp:revision>261</cp:revision>
  <dcterms:created xsi:type="dcterms:W3CDTF">2018-12-10T05:46:00Z</dcterms:created>
  <dcterms:modified xsi:type="dcterms:W3CDTF">2021-02-27T03:21:26Z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2052-11.1.0.8002</vt:lpwstr>
  </property>
</Properties>
</file>