
<file path=[Content_Types].xml><?xml version="1.0" encoding="utf-8"?>
<Types xmlns="http://schemas.openxmlformats.org/package/2006/content-types">
  <Default Extension="png" ContentType="image/png"/>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57" r:id="rId3"/>
    <p:sldId id="259" r:id="rId4"/>
    <p:sldId id="264" r:id="rId5"/>
    <p:sldId id="265" r:id="rId6"/>
    <p:sldId id="263" r:id="rId7"/>
    <p:sldId id="266" r:id="rId8"/>
    <p:sldId id="267" r:id="rId9"/>
    <p:sldId id="261" r:id="rId10"/>
    <p:sldId id="262" r:id="rId11"/>
    <p:sldId id="268" r:id="rId12"/>
    <p:sldId id="269" r:id="rId13"/>
    <p:sldId id="270"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AE44B3-2885-461B-8E88-498F3B439F21}" type="datetimeFigureOut">
              <a:rPr lang="zh-CN" altLang="en-US" smtClean="0"/>
              <a:t>2021/3/6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5D07E-8D4A-4FDE-8F63-2D274A32A5A8}" type="slidenum">
              <a:rPr lang="zh-CN" altLang="en-US" smtClean="0"/>
              <a:t>‹#›</a:t>
            </a:fld>
            <a:endParaRPr lang="zh-CN" altLang="en-US"/>
          </a:p>
        </p:txBody>
      </p:sp>
    </p:spTree>
    <p:extLst>
      <p:ext uri="{BB962C8B-B14F-4D97-AF65-F5344CB8AC3E}">
        <p14:creationId xmlns:p14="http://schemas.microsoft.com/office/powerpoint/2010/main" val="4290053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161354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273983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47427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2689792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2590325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927407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2901523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639078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410594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2002591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3294964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2146972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pattFill prst="ltVert">
            <a:fgClr>
              <a:schemeClr val="bg1"/>
            </a:fgClr>
            <a:bgClr>
              <a:srgbClr val="E7DAE7"/>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400"/>
          </a:p>
        </p:txBody>
      </p:sp>
      <p:pic>
        <p:nvPicPr>
          <p:cNvPr id="3" name="Picture 2" descr="C:\Documents and Settings\Administrator\桌面\鸟.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 y="10717"/>
            <a:ext cx="12210023" cy="6851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85538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4" name="矩形 3"/>
          <p:cNvSpPr/>
          <p:nvPr userDrawn="1"/>
        </p:nvSpPr>
        <p:spPr>
          <a:xfrm>
            <a:off x="0" y="0"/>
            <a:ext cx="12192000" cy="6858000"/>
          </a:xfrm>
          <a:prstGeom prst="rect">
            <a:avLst/>
          </a:prstGeom>
          <a:pattFill prst="ltVert">
            <a:fgClr>
              <a:schemeClr val="bg1"/>
            </a:fgClr>
            <a:bgClr>
              <a:srgbClr val="E7DAE7"/>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52" tIns="45727" rIns="91452" bIns="45727" rtlCol="0" anchor="ctr"/>
          <a:lstStyle/>
          <a:p>
            <a:pPr lvl="0" algn="ctr"/>
            <a:endParaRPr lang="zh-CN" altLang="en-US" sz="2400"/>
          </a:p>
        </p:txBody>
      </p:sp>
      <p:grpSp>
        <p:nvGrpSpPr>
          <p:cNvPr id="15" name="组合 14"/>
          <p:cNvGrpSpPr/>
          <p:nvPr userDrawn="1"/>
        </p:nvGrpSpPr>
        <p:grpSpPr>
          <a:xfrm flipH="1">
            <a:off x="10102952" y="4932412"/>
            <a:ext cx="2089048" cy="1944216"/>
            <a:chOff x="80899" y="-176139"/>
            <a:chExt cx="2088232" cy="1944216"/>
          </a:xfrm>
        </p:grpSpPr>
        <p:pic>
          <p:nvPicPr>
            <p:cNvPr id="16" name="Picture 3" descr="C:\Documents and Settings\Administrator\桌面\花\图层 3.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899" y="-176139"/>
              <a:ext cx="1368152" cy="18056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Documents and Settings\Administrator\桌面\花\图层 3.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144" y="615949"/>
              <a:ext cx="872987" cy="1152128"/>
            </a:xfrm>
            <a:prstGeom prst="rect">
              <a:avLst/>
            </a:prstGeom>
            <a:ln>
              <a:noFill/>
            </a:ln>
            <a:effectLst>
              <a:outerShdw blurRad="292100" dist="139700" dir="2700000" sx="88000" sy="88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10" name="矩形 9"/>
          <p:cNvSpPr/>
          <p:nvPr userDrawn="1"/>
        </p:nvSpPr>
        <p:spPr>
          <a:xfrm>
            <a:off x="693291" y="677839"/>
            <a:ext cx="10805420" cy="5472608"/>
          </a:xfrm>
          <a:prstGeom prst="rect">
            <a:avLst/>
          </a:prstGeom>
          <a:pattFill prst="ltUpDiag">
            <a:fgClr>
              <a:srgbClr val="F9F5F9"/>
            </a:fgClr>
            <a:bgClr>
              <a:schemeClr val="bg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52" tIns="45727" rIns="91452" bIns="45727" rtlCol="0" anchor="ctr"/>
          <a:lstStyle/>
          <a:p>
            <a:pPr lvl="0" algn="ctr"/>
            <a:endParaRPr lang="zh-CN" altLang="en-US" sz="2400"/>
          </a:p>
        </p:txBody>
      </p:sp>
      <p:pic>
        <p:nvPicPr>
          <p:cNvPr id="3076" name="Picture 4" descr="C:\Documents and Settings\Administrator\桌面\花\花1.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rot="5400000">
            <a:off x="-160769" y="349807"/>
            <a:ext cx="3312368" cy="261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8101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71148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55900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20902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979049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2213576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32048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360107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5630AF5-8D0F-4B95-AA94-93178566E6BF}"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90869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30AF5-8D0F-4B95-AA94-93178566E6BF}" type="datetimeFigureOut">
              <a:rPr lang="zh-CN" altLang="en-US" smtClean="0"/>
              <a:t>2021/3/6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62114-583E-4AA2-816C-803671F03536}" type="slidenum">
              <a:rPr lang="zh-CN" altLang="en-US" smtClean="0"/>
              <a:t>‹#›</a:t>
            </a:fld>
            <a:endParaRPr lang="zh-CN" altLang="en-US"/>
          </a:p>
        </p:txBody>
      </p:sp>
    </p:spTree>
    <p:extLst>
      <p:ext uri="{BB962C8B-B14F-4D97-AF65-F5344CB8AC3E}">
        <p14:creationId xmlns:p14="http://schemas.microsoft.com/office/powerpoint/2010/main" val="1603253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webp"/><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6101" y="-18888"/>
            <a:ext cx="12208101" cy="6876888"/>
          </a:xfrm>
          <a:prstGeom prst="rect">
            <a:avLst/>
          </a:prstGeom>
        </p:spPr>
      </p:pic>
      <p:sp>
        <p:nvSpPr>
          <p:cNvPr id="4" name="文本框 3"/>
          <p:cNvSpPr txBox="1"/>
          <p:nvPr/>
        </p:nvSpPr>
        <p:spPr>
          <a:xfrm>
            <a:off x="3067921" y="1617465"/>
            <a:ext cx="4328429" cy="995209"/>
          </a:xfrm>
          <a:prstGeom prst="rect">
            <a:avLst/>
          </a:prstGeom>
          <a:noFill/>
        </p:spPr>
        <p:txBody>
          <a:bodyPr wrap="none" rtlCol="0">
            <a:spAutoFit/>
          </a:bodyPr>
          <a:lstStyle/>
          <a:p>
            <a:r>
              <a:rPr kumimoji="1" lang="en-US" altLang="zh-CN" sz="5867" dirty="0">
                <a:latin typeface="Charter Black"/>
                <a:cs typeface="Charter Black"/>
              </a:rPr>
              <a:t>CHINA STORY</a:t>
            </a:r>
            <a:endParaRPr kumimoji="1" lang="zh-CN" altLang="en-US" sz="5867" dirty="0">
              <a:latin typeface="Charter Black"/>
              <a:cs typeface="Charter Black"/>
            </a:endParaRPr>
          </a:p>
        </p:txBody>
      </p:sp>
      <p:sp>
        <p:nvSpPr>
          <p:cNvPr id="6" name="文本框 5"/>
          <p:cNvSpPr txBox="1"/>
          <p:nvPr/>
        </p:nvSpPr>
        <p:spPr>
          <a:xfrm>
            <a:off x="4283138" y="2708961"/>
            <a:ext cx="3198311" cy="995209"/>
          </a:xfrm>
          <a:prstGeom prst="rect">
            <a:avLst/>
          </a:prstGeom>
          <a:noFill/>
        </p:spPr>
        <p:txBody>
          <a:bodyPr wrap="none" rtlCol="0">
            <a:spAutoFit/>
          </a:bodyPr>
          <a:lstStyle/>
          <a:p>
            <a:r>
              <a:rPr kumimoji="1" lang="zh-CN" altLang="en-US" sz="5867" b="1" dirty="0">
                <a:latin typeface="华文行楷"/>
                <a:ea typeface="华文行楷"/>
                <a:cs typeface="华文行楷"/>
              </a:rPr>
              <a:t>中国故事</a:t>
            </a:r>
            <a:endParaRPr kumimoji="1" lang="zh-CN" altLang="en-US" sz="5867" b="1" dirty="0">
              <a:latin typeface="华文行楷"/>
              <a:ea typeface="华文行楷"/>
              <a:cs typeface="华文行楷"/>
            </a:endParaRPr>
          </a:p>
        </p:txBody>
      </p:sp>
      <p:sp>
        <p:nvSpPr>
          <p:cNvPr id="7" name="文本框 6"/>
          <p:cNvSpPr txBox="1"/>
          <p:nvPr/>
        </p:nvSpPr>
        <p:spPr>
          <a:xfrm>
            <a:off x="737099" y="5239373"/>
            <a:ext cx="4010009" cy="461665"/>
          </a:xfrm>
          <a:prstGeom prst="rect">
            <a:avLst/>
          </a:prstGeom>
          <a:noFill/>
        </p:spPr>
        <p:txBody>
          <a:bodyPr wrap="none" rtlCol="0">
            <a:spAutoFit/>
          </a:bodyPr>
          <a:lstStyle/>
          <a:p>
            <a:r>
              <a:rPr kumimoji="1" lang="en-US" altLang="zh-CN" sz="2400" b="1" i="1" dirty="0">
                <a:latin typeface="Times New Roman"/>
                <a:cs typeface="Times New Roman"/>
              </a:rPr>
              <a:t>Tells the </a:t>
            </a:r>
            <a:r>
              <a:rPr kumimoji="1" lang="en-US" altLang="zh-CN" sz="2400" b="1" i="1" dirty="0">
                <a:latin typeface="Times New Roman"/>
                <a:cs typeface="Times New Roman"/>
              </a:rPr>
              <a:t>story </a:t>
            </a:r>
            <a:r>
              <a:rPr kumimoji="1" lang="en-US" altLang="zh-CN" sz="2400" b="1" i="1" dirty="0">
                <a:latin typeface="Times New Roman"/>
                <a:cs typeface="Times New Roman"/>
              </a:rPr>
              <a:t>of</a:t>
            </a:r>
            <a:r>
              <a:rPr kumimoji="1" lang="zh-CN" altLang="en-US" sz="2400" b="1" i="1" dirty="0">
                <a:latin typeface="Times New Roman"/>
                <a:cs typeface="Times New Roman"/>
              </a:rPr>
              <a:t> </a:t>
            </a:r>
            <a:r>
              <a:rPr kumimoji="1" lang="en-US" altLang="zh-CN" sz="2400" b="1" i="1" dirty="0">
                <a:latin typeface="Times New Roman"/>
                <a:cs typeface="Times New Roman"/>
              </a:rPr>
              <a:t>a</a:t>
            </a:r>
            <a:r>
              <a:rPr kumimoji="1" lang="zh-CN" altLang="en-US" sz="2400" b="1" i="1" dirty="0">
                <a:latin typeface="Times New Roman"/>
                <a:cs typeface="Times New Roman"/>
              </a:rPr>
              <a:t> </a:t>
            </a:r>
            <a:r>
              <a:rPr kumimoji="1" lang="en-US" altLang="zh-CN" sz="2400" b="1" i="1" dirty="0">
                <a:latin typeface="Times New Roman"/>
                <a:cs typeface="Times New Roman"/>
              </a:rPr>
              <a:t>real China </a:t>
            </a:r>
            <a:endParaRPr kumimoji="1" lang="zh-CN" altLang="en-US" sz="2400" b="1" i="1" dirty="0">
              <a:latin typeface="Times New Roman"/>
              <a:cs typeface="Times New Roman"/>
            </a:endParaRPr>
          </a:p>
        </p:txBody>
      </p:sp>
      <p:sp>
        <p:nvSpPr>
          <p:cNvPr id="8" name="文本框 7"/>
          <p:cNvSpPr txBox="1"/>
          <p:nvPr/>
        </p:nvSpPr>
        <p:spPr>
          <a:xfrm>
            <a:off x="914401" y="5762930"/>
            <a:ext cx="2954655" cy="461665"/>
          </a:xfrm>
          <a:prstGeom prst="rect">
            <a:avLst/>
          </a:prstGeom>
          <a:noFill/>
        </p:spPr>
        <p:txBody>
          <a:bodyPr wrap="none" rtlCol="0">
            <a:spAutoFit/>
          </a:bodyPr>
          <a:lstStyle/>
          <a:p>
            <a:r>
              <a:rPr kumimoji="1" lang="zh-CN" altLang="en-US" sz="2400" b="1" dirty="0">
                <a:latin typeface="华文行楷"/>
                <a:ea typeface="华文行楷"/>
                <a:cs typeface="华文行楷"/>
              </a:rPr>
              <a:t>讲述一个真实的中国</a:t>
            </a:r>
            <a:endParaRPr kumimoji="1" lang="zh-CN" altLang="en-US" sz="2400" b="1" dirty="0">
              <a:latin typeface="华文行楷"/>
              <a:ea typeface="华文行楷"/>
              <a:cs typeface="华文行楷"/>
            </a:endParaRPr>
          </a:p>
        </p:txBody>
      </p:sp>
    </p:spTree>
    <p:extLst>
      <p:ext uri="{BB962C8B-B14F-4D97-AF65-F5344CB8AC3E}">
        <p14:creationId xmlns:p14="http://schemas.microsoft.com/office/powerpoint/2010/main" val="882686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椭圆 49"/>
          <p:cNvSpPr/>
          <p:nvPr/>
        </p:nvSpPr>
        <p:spPr>
          <a:xfrm>
            <a:off x="9132381" y="4773150"/>
            <a:ext cx="771528" cy="31292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400"/>
          </a:p>
        </p:txBody>
      </p:sp>
      <p:sp>
        <p:nvSpPr>
          <p:cNvPr id="51" name="椭圆 50"/>
          <p:cNvSpPr/>
          <p:nvPr/>
        </p:nvSpPr>
        <p:spPr>
          <a:xfrm>
            <a:off x="10070121" y="3687465"/>
            <a:ext cx="771528" cy="31292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2400"/>
          </a:p>
        </p:txBody>
      </p:sp>
      <p:sp>
        <p:nvSpPr>
          <p:cNvPr id="49" name="椭圆 48"/>
          <p:cNvSpPr/>
          <p:nvPr/>
        </p:nvSpPr>
        <p:spPr>
          <a:xfrm>
            <a:off x="10318748" y="4293097"/>
            <a:ext cx="771528" cy="31292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sz="2400"/>
          </a:p>
        </p:txBody>
      </p:sp>
      <p:sp>
        <p:nvSpPr>
          <p:cNvPr id="14" name="椭圆 13"/>
          <p:cNvSpPr/>
          <p:nvPr/>
        </p:nvSpPr>
        <p:spPr>
          <a:xfrm>
            <a:off x="9298593" y="3162312"/>
            <a:ext cx="771528" cy="31292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sz="2400"/>
          </a:p>
        </p:txBody>
      </p:sp>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14945" y="1431797"/>
            <a:ext cx="616860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753163" y="779525"/>
            <a:ext cx="3078087" cy="584775"/>
          </a:xfrm>
          <a:prstGeom prst="rect">
            <a:avLst/>
          </a:prstGeom>
        </p:spPr>
        <p:txBody>
          <a:bodyPr wrap="none">
            <a:spAutoFit/>
          </a:bodyPr>
          <a:lstStyle/>
          <a:p>
            <a:r>
              <a:rPr lang="en-US" altLang="zh-CN" sz="3200" b="1" dirty="0" smtClean="0">
                <a:latin typeface="Times New Roman" pitchFamily="18" charset="0"/>
                <a:cs typeface="Times New Roman" pitchFamily="18" charset="0"/>
              </a:rPr>
              <a:t>Beauty of </a:t>
            </a:r>
            <a:r>
              <a:rPr lang="en-US" altLang="zh-CN" sz="3200" b="1" i="1" dirty="0" smtClean="0">
                <a:solidFill>
                  <a:srgbClr val="FF0000"/>
                </a:solidFill>
                <a:latin typeface="Times New Roman" pitchFamily="18" charset="0"/>
                <a:cs typeface="Times New Roman" pitchFamily="18" charset="0"/>
              </a:rPr>
              <a:t>Sound</a:t>
            </a:r>
            <a:endParaRPr lang="zh-CN" altLang="en-US" sz="3200" b="1" i="1" dirty="0">
              <a:solidFill>
                <a:srgbClr val="FF000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nvPr>
        </p:nvGraphicFramePr>
        <p:xfrm>
          <a:off x="838024" y="2084851"/>
          <a:ext cx="10465162" cy="3901440"/>
        </p:xfrm>
        <a:graphic>
          <a:graphicData uri="http://schemas.openxmlformats.org/drawingml/2006/table">
            <a:tbl>
              <a:tblPr firstRow="1" bandRow="1">
                <a:tableStyleId>{5940675A-B579-460E-94D1-54222C63F5DA}</a:tableStyleId>
              </a:tblPr>
              <a:tblGrid>
                <a:gridCol w="2857709"/>
                <a:gridCol w="7607453"/>
              </a:tblGrid>
              <a:tr h="3901440">
                <a:tc>
                  <a:txBody>
                    <a:bodyPr/>
                    <a:lstStyle/>
                    <a:p>
                      <a:pPr algn="ctr"/>
                      <a:r>
                        <a:rPr lang="zh-CN" altLang="en-US" sz="2400" b="1" dirty="0" smtClean="0"/>
                        <a:t>咏柳</a:t>
                      </a:r>
                      <a:endParaRPr lang="en-US" altLang="zh-CN" sz="2400" b="1" dirty="0" smtClean="0"/>
                    </a:p>
                    <a:p>
                      <a:pPr algn="ctr"/>
                      <a:r>
                        <a:rPr lang="zh-CN" altLang="en-US" sz="1600" b="1" dirty="0" smtClean="0">
                          <a:latin typeface="楷体" pitchFamily="49" charset="-122"/>
                          <a:ea typeface="楷体" pitchFamily="49" charset="-122"/>
                        </a:rPr>
                        <a:t>贺知章</a:t>
                      </a:r>
                      <a:endParaRPr lang="en-US" altLang="zh-CN" sz="1600" b="1" dirty="0" smtClean="0">
                        <a:latin typeface="楷体" pitchFamily="49" charset="-122"/>
                        <a:ea typeface="楷体" pitchFamily="49" charset="-122"/>
                      </a:endParaRPr>
                    </a:p>
                    <a:p>
                      <a:pPr algn="ctr"/>
                      <a:endParaRPr lang="en-US" altLang="zh-CN" sz="1600" b="1" dirty="0" smtClean="0"/>
                    </a:p>
                    <a:p>
                      <a:pPr algn="ctr">
                        <a:lnSpc>
                          <a:spcPct val="150000"/>
                        </a:lnSpc>
                      </a:pPr>
                      <a:r>
                        <a:rPr lang="zh-CN" altLang="en-US" sz="2400" b="1" dirty="0" smtClean="0"/>
                        <a:t>碧玉妆成一树高，</a:t>
                      </a:r>
                      <a:endParaRPr lang="en-US" altLang="zh-CN" sz="2400" b="1" dirty="0" smtClean="0"/>
                    </a:p>
                    <a:p>
                      <a:pPr algn="ctr">
                        <a:lnSpc>
                          <a:spcPct val="150000"/>
                        </a:lnSpc>
                      </a:pPr>
                      <a:r>
                        <a:rPr lang="zh-CN" altLang="en-US" sz="2400" b="1" dirty="0" smtClean="0"/>
                        <a:t>万条垂下绿丝绦。</a:t>
                      </a:r>
                      <a:endParaRPr lang="en-US" altLang="zh-CN" sz="2400" b="1" dirty="0" smtClean="0"/>
                    </a:p>
                    <a:p>
                      <a:pPr algn="ctr">
                        <a:lnSpc>
                          <a:spcPct val="150000"/>
                        </a:lnSpc>
                      </a:pPr>
                      <a:r>
                        <a:rPr lang="zh-CN" altLang="en-US" sz="2400" b="1" dirty="0" smtClean="0"/>
                        <a:t>不知细叶谁裁出，</a:t>
                      </a:r>
                      <a:endParaRPr lang="en-US" altLang="zh-CN" sz="2400" b="1" dirty="0" smtClean="0"/>
                    </a:p>
                    <a:p>
                      <a:pPr algn="ctr">
                        <a:lnSpc>
                          <a:spcPct val="150000"/>
                        </a:lnSpc>
                      </a:pPr>
                      <a:r>
                        <a:rPr lang="zh-CN" altLang="en-US" sz="2400" b="1" dirty="0" smtClean="0"/>
                        <a:t>二月春风似剪刀。</a:t>
                      </a:r>
                      <a:endParaRPr lang="zh-CN" altLang="en-US" sz="2400" dirty="0"/>
                    </a:p>
                  </a:txBody>
                  <a:tcPr marL="121920" marR="121920" marT="60960" marB="60960"/>
                </a:tc>
                <a:tc>
                  <a:txBody>
                    <a:bodyPr/>
                    <a:lstStyle/>
                    <a:p>
                      <a:pPr algn="ctr"/>
                      <a:r>
                        <a:rPr lang="en-US" altLang="zh-CN" sz="2400" b="1" dirty="0" smtClean="0"/>
                        <a:t>The Willow Tree</a:t>
                      </a:r>
                    </a:p>
                    <a:p>
                      <a:pPr algn="ctr"/>
                      <a:r>
                        <a:rPr lang="en-US" altLang="zh-CN" sz="1600" b="1" dirty="0" smtClean="0"/>
                        <a:t>He </a:t>
                      </a:r>
                      <a:r>
                        <a:rPr lang="en-US" altLang="zh-CN" sz="1600" b="1" dirty="0" err="1" smtClean="0"/>
                        <a:t>Zhizhang</a:t>
                      </a:r>
                      <a:endParaRPr lang="en-US" altLang="zh-CN" sz="1600" b="1" dirty="0" smtClean="0"/>
                    </a:p>
                    <a:p>
                      <a:pPr algn="ctr"/>
                      <a:endParaRPr lang="en-US" altLang="zh-CN" sz="1600" b="1" dirty="0" smtClean="0"/>
                    </a:p>
                    <a:p>
                      <a:pPr>
                        <a:lnSpc>
                          <a:spcPct val="150000"/>
                        </a:lnSpc>
                      </a:pPr>
                      <a:r>
                        <a:rPr lang="en-US" altLang="zh-CN" sz="2400" b="1" dirty="0" smtClean="0"/>
                        <a:t>The</a:t>
                      </a:r>
                      <a:r>
                        <a:rPr lang="en-US" altLang="zh-CN" sz="2400" b="1" baseline="0" dirty="0" smtClean="0"/>
                        <a:t> </a:t>
                      </a:r>
                      <a:r>
                        <a:rPr lang="en-US" altLang="zh-CN" sz="2400" b="1" baseline="0" dirty="0" err="1" smtClean="0"/>
                        <a:t>slen</a:t>
                      </a:r>
                      <a:r>
                        <a:rPr lang="en-US" altLang="zh-CN" sz="2400" b="1" baseline="0" dirty="0" smtClean="0"/>
                        <a:t> der tree is dressed in </a:t>
                      </a:r>
                      <a:r>
                        <a:rPr lang="en-US" altLang="zh-CN" sz="2400" b="1" baseline="0" dirty="0" err="1" smtClean="0"/>
                        <a:t>eme</a:t>
                      </a:r>
                      <a:r>
                        <a:rPr lang="en-US" altLang="zh-CN" sz="2400" b="1" baseline="0" dirty="0" smtClean="0"/>
                        <a:t> </a:t>
                      </a:r>
                      <a:r>
                        <a:rPr lang="en-US" altLang="zh-CN" sz="2400" b="1" baseline="0" dirty="0" err="1" smtClean="0"/>
                        <a:t>rald</a:t>
                      </a:r>
                      <a:r>
                        <a:rPr lang="en-US" altLang="zh-CN" sz="2400" b="1" baseline="0" dirty="0" smtClean="0"/>
                        <a:t> all about;</a:t>
                      </a:r>
                    </a:p>
                    <a:p>
                      <a:pPr>
                        <a:lnSpc>
                          <a:spcPct val="150000"/>
                        </a:lnSpc>
                      </a:pPr>
                      <a:r>
                        <a:rPr lang="en-US" altLang="zh-CN" sz="2400" b="1" baseline="0" dirty="0" smtClean="0"/>
                        <a:t>Thousands of branches droop like fringes made of jade;</a:t>
                      </a:r>
                    </a:p>
                    <a:p>
                      <a:pPr>
                        <a:lnSpc>
                          <a:spcPct val="150000"/>
                        </a:lnSpc>
                      </a:pPr>
                      <a:r>
                        <a:rPr lang="en-US" altLang="zh-CN" sz="2400" b="1" baseline="0" dirty="0" smtClean="0"/>
                        <a:t>But do you know by whom these slim leaves are cut out?</a:t>
                      </a:r>
                    </a:p>
                    <a:p>
                      <a:pPr>
                        <a:lnSpc>
                          <a:spcPct val="150000"/>
                        </a:lnSpc>
                      </a:pPr>
                      <a:r>
                        <a:rPr lang="en-US" altLang="zh-CN" sz="2400" b="1" baseline="0" dirty="0" smtClean="0"/>
                        <a:t>The wind of ear  </a:t>
                      </a:r>
                      <a:r>
                        <a:rPr lang="en-US" altLang="zh-CN" sz="2400" b="1" baseline="0" dirty="0" err="1" smtClean="0"/>
                        <a:t>ly</a:t>
                      </a:r>
                      <a:r>
                        <a:rPr lang="en-US" altLang="zh-CN" sz="2400" b="1" baseline="0" dirty="0" smtClean="0"/>
                        <a:t> spring is sharp as scissor blade.</a:t>
                      </a:r>
                    </a:p>
                    <a:p>
                      <a:endParaRPr lang="en-US" altLang="zh-CN" sz="2400" baseline="0" dirty="0" smtClean="0"/>
                    </a:p>
                    <a:p>
                      <a:endParaRPr lang="zh-CN" altLang="en-US" sz="2400" dirty="0"/>
                    </a:p>
                  </a:txBody>
                  <a:tcPr marL="121920" marR="121920" marT="60960" marB="60960"/>
                </a:tc>
              </a:tr>
            </a:tbl>
          </a:graphicData>
        </a:graphic>
      </p:graphicFrame>
      <p:cxnSp>
        <p:nvCxnSpPr>
          <p:cNvPr id="12" name="直接连接符 11"/>
          <p:cNvCxnSpPr/>
          <p:nvPr/>
        </p:nvCxnSpPr>
        <p:spPr>
          <a:xfrm flipV="1">
            <a:off x="4393714" y="2852936"/>
            <a:ext cx="493453" cy="2946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925707" y="3525011"/>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5039883" y="3537564"/>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4887167" y="3083384"/>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5970960" y="3097424"/>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5519936" y="3048248"/>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5970960" y="3525011"/>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6384032" y="3076021"/>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7277157" y="3105261"/>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7763774" y="3097424"/>
            <a:ext cx="148812" cy="715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7344139" y="35104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8420541" y="35104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8208235" y="3147549"/>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8880310" y="3048249"/>
            <a:ext cx="246727" cy="11760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9127036" y="35104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9394783" y="3088745"/>
            <a:ext cx="246727" cy="11760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9120185" y="3101432"/>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5173756" y="3639992"/>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126017" y="3639992"/>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7536160" y="3639992"/>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8544715" y="3639992"/>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9787949" y="3675613"/>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0704512" y="3597704"/>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0992544" y="2660915"/>
            <a:ext cx="384043" cy="3046988"/>
          </a:xfrm>
          <a:prstGeom prst="rect">
            <a:avLst/>
          </a:prstGeom>
          <a:noFill/>
        </p:spPr>
        <p:txBody>
          <a:bodyPr wrap="square" rtlCol="0">
            <a:spAutoFit/>
          </a:bodyPr>
          <a:lstStyle/>
          <a:p>
            <a:r>
              <a:rPr lang="en-US" altLang="zh-CN" sz="2400" b="1" dirty="0">
                <a:solidFill>
                  <a:srgbClr val="0070C0"/>
                </a:solidFill>
              </a:rPr>
              <a:t>a</a:t>
            </a:r>
          </a:p>
          <a:p>
            <a:endParaRPr lang="en-US" altLang="zh-CN" sz="2400" b="1" dirty="0">
              <a:solidFill>
                <a:srgbClr val="0070C0"/>
              </a:solidFill>
            </a:endParaRPr>
          </a:p>
          <a:p>
            <a:r>
              <a:rPr lang="en-US" altLang="zh-CN" sz="2400" b="1" dirty="0">
                <a:solidFill>
                  <a:srgbClr val="0070C0"/>
                </a:solidFill>
              </a:rPr>
              <a:t>b</a:t>
            </a:r>
          </a:p>
          <a:p>
            <a:endParaRPr lang="en-US" altLang="zh-CN" sz="2400" b="1" dirty="0">
              <a:solidFill>
                <a:srgbClr val="0070C0"/>
              </a:solidFill>
            </a:endParaRPr>
          </a:p>
          <a:p>
            <a:r>
              <a:rPr lang="en-US" altLang="zh-CN" sz="2400" b="1" dirty="0">
                <a:solidFill>
                  <a:srgbClr val="0070C0"/>
                </a:solidFill>
              </a:rPr>
              <a:t>a</a:t>
            </a:r>
          </a:p>
          <a:p>
            <a:endParaRPr lang="en-US" altLang="zh-CN" sz="2400" b="1" dirty="0">
              <a:solidFill>
                <a:srgbClr val="0070C0"/>
              </a:solidFill>
            </a:endParaRPr>
          </a:p>
          <a:p>
            <a:r>
              <a:rPr lang="en-US" altLang="zh-CN" sz="2400" b="1" dirty="0">
                <a:solidFill>
                  <a:srgbClr val="0070C0"/>
                </a:solidFill>
              </a:rPr>
              <a:t>b</a:t>
            </a:r>
          </a:p>
          <a:p>
            <a:endParaRPr lang="en-US" altLang="zh-CN" sz="2400" b="1" dirty="0">
              <a:solidFill>
                <a:srgbClr val="0070C0"/>
              </a:solidFill>
            </a:endParaRPr>
          </a:p>
        </p:txBody>
      </p:sp>
      <p:cxnSp>
        <p:nvCxnSpPr>
          <p:cNvPr id="53" name="直接连接符 52"/>
          <p:cNvCxnSpPr/>
          <p:nvPr/>
        </p:nvCxnSpPr>
        <p:spPr>
          <a:xfrm>
            <a:off x="3921287" y="4090147"/>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V="1">
            <a:off x="4447655" y="3639992"/>
            <a:ext cx="439512" cy="1651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5243083" y="40571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5597015" y="3615936"/>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6128181" y="4026207"/>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flipV="1">
            <a:off x="6751973" y="3587769"/>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7611885" y="40571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flipV="1">
            <a:off x="8208235" y="3626835"/>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8578573" y="405719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V="1">
            <a:off x="9097159" y="3639992"/>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V="1">
            <a:off x="10290349" y="3615936"/>
            <a:ext cx="297624" cy="143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9831968" y="4026207"/>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4659567" y="4113575"/>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a:off x="5970960" y="4168056"/>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7229361" y="4188820"/>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8560477" y="4237163"/>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9903909" y="4197085"/>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10997711" y="4210069"/>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3897932" y="4603136"/>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a:off x="4772136" y="4617649"/>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a:off x="5994308" y="4600255"/>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7349813" y="4628588"/>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a:off x="9541644" y="4614768"/>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10561799" y="4628588"/>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flipV="1">
            <a:off x="4328477" y="4168056"/>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V="1">
            <a:off x="5319081" y="4210069"/>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flipV="1">
            <a:off x="6395929" y="4147256"/>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V="1">
            <a:off x="8045083" y="4168056"/>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flipV="1">
            <a:off x="8673318" y="4149191"/>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V="1">
            <a:off x="9965842" y="4197085"/>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5010853" y="4689528"/>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5817560" y="4741547"/>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a:off x="7027068" y="4741547"/>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8045083" y="4773149"/>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8731129" y="4773149"/>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a:off x="10049136" y="4773149"/>
            <a:ext cx="0" cy="4924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3921287" y="5181971"/>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V="1">
            <a:off x="4404206" y="4754531"/>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5060071" y="5138799"/>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flipV="1">
            <a:off x="5433863" y="4773149"/>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5872785" y="5152941"/>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V="1">
            <a:off x="6274739" y="4754531"/>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a:off x="7009411" y="5152941"/>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flipV="1">
            <a:off x="7380178" y="4695853"/>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8067191" y="5168197"/>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flipV="1">
            <a:off x="8404495" y="4741547"/>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a:off x="8829412" y="5138799"/>
            <a:ext cx="2677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V="1">
            <a:off x="9362163" y="4741547"/>
            <a:ext cx="311964" cy="1294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5272961" y="5492459"/>
            <a:ext cx="2421024" cy="461665"/>
          </a:xfrm>
          <a:prstGeom prst="rect">
            <a:avLst/>
          </a:prstGeom>
          <a:noFill/>
        </p:spPr>
        <p:txBody>
          <a:bodyPr wrap="square" rtlCol="0">
            <a:spAutoFit/>
          </a:bodyPr>
          <a:lstStyle/>
          <a:p>
            <a:r>
              <a:rPr lang="en-US" altLang="zh-CN" sz="2400" b="1" i="1" dirty="0">
                <a:solidFill>
                  <a:srgbClr val="FF0000"/>
                </a:solidFill>
              </a:rPr>
              <a:t>6-foot iambus</a:t>
            </a:r>
            <a:endParaRPr lang="zh-CN" altLang="en-US" sz="2400" b="1" i="1" dirty="0">
              <a:solidFill>
                <a:srgbClr val="FF0000"/>
              </a:solidFill>
            </a:endParaRPr>
          </a:p>
        </p:txBody>
      </p:sp>
    </p:spTree>
    <p:extLst>
      <p:ext uri="{BB962C8B-B14F-4D97-AF65-F5344CB8AC3E}">
        <p14:creationId xmlns:p14="http://schemas.microsoft.com/office/powerpoint/2010/main" val="34689717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14945" y="1431797"/>
            <a:ext cx="616860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753163" y="779525"/>
            <a:ext cx="3592650" cy="584775"/>
          </a:xfrm>
          <a:prstGeom prst="rect">
            <a:avLst/>
          </a:prstGeom>
        </p:spPr>
        <p:txBody>
          <a:bodyPr wrap="none">
            <a:spAutoFit/>
          </a:bodyPr>
          <a:lstStyle/>
          <a:p>
            <a:r>
              <a:rPr lang="en-US" altLang="zh-CN" sz="3200" b="1" dirty="0" smtClean="0">
                <a:latin typeface="Times New Roman" pitchFamily="18" charset="0"/>
                <a:cs typeface="Times New Roman" pitchFamily="18" charset="0"/>
              </a:rPr>
              <a:t>Beauty </a:t>
            </a:r>
            <a:r>
              <a:rPr lang="en-US" altLang="zh-CN" sz="3200" b="1" dirty="0">
                <a:latin typeface="Times New Roman" pitchFamily="18" charset="0"/>
                <a:cs typeface="Times New Roman" pitchFamily="18" charset="0"/>
              </a:rPr>
              <a:t>of  </a:t>
            </a:r>
            <a:r>
              <a:rPr lang="en-US" altLang="zh-CN" sz="3200" b="1" i="1" dirty="0" smtClean="0">
                <a:solidFill>
                  <a:srgbClr val="FF0000"/>
                </a:solidFill>
                <a:latin typeface="Times New Roman" pitchFamily="18" charset="0"/>
                <a:cs typeface="Times New Roman" pitchFamily="18" charset="0"/>
              </a:rPr>
              <a:t>Meaning</a:t>
            </a:r>
            <a:endParaRPr lang="zh-CN" altLang="en-US" sz="3200" b="1" i="1" dirty="0">
              <a:solidFill>
                <a:srgbClr val="FF000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614348703"/>
              </p:ext>
            </p:extLst>
          </p:nvPr>
        </p:nvGraphicFramePr>
        <p:xfrm>
          <a:off x="851904" y="1796819"/>
          <a:ext cx="10475737" cy="4204589"/>
        </p:xfrm>
        <a:graphic>
          <a:graphicData uri="http://schemas.openxmlformats.org/drawingml/2006/table">
            <a:tbl>
              <a:tblPr firstRow="1" bandRow="1">
                <a:tableStyleId>{5940675A-B579-460E-94D1-54222C63F5DA}</a:tableStyleId>
              </a:tblPr>
              <a:tblGrid>
                <a:gridCol w="2860597"/>
                <a:gridCol w="7615140"/>
              </a:tblGrid>
              <a:tr h="3048136">
                <a:tc>
                  <a:txBody>
                    <a:bodyPr/>
                    <a:lstStyle/>
                    <a:p>
                      <a:pPr algn="ctr"/>
                      <a:r>
                        <a:rPr lang="zh-CN" altLang="en-US" sz="2400" b="1" dirty="0" smtClean="0"/>
                        <a:t>咏柳</a:t>
                      </a:r>
                      <a:endParaRPr lang="en-US" altLang="zh-CN" sz="2400" b="1" dirty="0" smtClean="0"/>
                    </a:p>
                    <a:p>
                      <a:pPr algn="ctr"/>
                      <a:r>
                        <a:rPr lang="zh-CN" altLang="en-US" sz="1600" b="1" dirty="0" smtClean="0">
                          <a:latin typeface="楷体" pitchFamily="49" charset="-122"/>
                          <a:ea typeface="楷体" pitchFamily="49" charset="-122"/>
                        </a:rPr>
                        <a:t>贺知章</a:t>
                      </a:r>
                      <a:endParaRPr lang="en-US" altLang="zh-CN" sz="1600" b="1" dirty="0" smtClean="0">
                        <a:latin typeface="楷体" pitchFamily="49" charset="-122"/>
                        <a:ea typeface="楷体" pitchFamily="49" charset="-122"/>
                      </a:endParaRPr>
                    </a:p>
                    <a:p>
                      <a:pPr algn="ctr"/>
                      <a:endParaRPr lang="en-US" altLang="zh-CN" sz="1600" b="1" dirty="0" smtClean="0"/>
                    </a:p>
                    <a:p>
                      <a:pPr algn="ctr">
                        <a:lnSpc>
                          <a:spcPct val="150000"/>
                        </a:lnSpc>
                      </a:pPr>
                      <a:r>
                        <a:rPr lang="zh-CN" altLang="en-US" sz="2400" b="1" dirty="0" smtClean="0"/>
                        <a:t>碧玉妆成一树高，</a:t>
                      </a:r>
                      <a:endParaRPr lang="en-US" altLang="zh-CN" sz="2400" b="1" dirty="0" smtClean="0"/>
                    </a:p>
                    <a:p>
                      <a:pPr algn="ctr">
                        <a:lnSpc>
                          <a:spcPct val="150000"/>
                        </a:lnSpc>
                      </a:pPr>
                      <a:r>
                        <a:rPr lang="zh-CN" altLang="en-US" sz="2400" b="1" dirty="0" smtClean="0"/>
                        <a:t>万条垂下绿丝绦。</a:t>
                      </a:r>
                      <a:endParaRPr lang="en-US" altLang="zh-CN" sz="2400" b="1" dirty="0" smtClean="0"/>
                    </a:p>
                    <a:p>
                      <a:pPr algn="ctr">
                        <a:lnSpc>
                          <a:spcPct val="150000"/>
                        </a:lnSpc>
                      </a:pPr>
                      <a:r>
                        <a:rPr lang="zh-CN" altLang="en-US" sz="2400" b="1" dirty="0" smtClean="0"/>
                        <a:t>不知细叶谁裁出，</a:t>
                      </a:r>
                      <a:endParaRPr lang="en-US" altLang="zh-CN" sz="2400" b="1" dirty="0" smtClean="0"/>
                    </a:p>
                    <a:p>
                      <a:pPr algn="ctr">
                        <a:lnSpc>
                          <a:spcPct val="150000"/>
                        </a:lnSpc>
                      </a:pPr>
                      <a:r>
                        <a:rPr lang="zh-CN" altLang="en-US" sz="2400" b="1" dirty="0" smtClean="0"/>
                        <a:t>二月春风似剪刀。</a:t>
                      </a:r>
                      <a:endParaRPr lang="en-US" altLang="zh-CN" sz="2400" b="1" dirty="0" smtClean="0"/>
                    </a:p>
                    <a:p>
                      <a:pPr algn="ctr"/>
                      <a:endParaRPr lang="en-US" altLang="zh-CN" sz="2400" dirty="0" smtClean="0"/>
                    </a:p>
                    <a:p>
                      <a:endParaRPr lang="zh-CN" altLang="en-US" sz="2400" dirty="0"/>
                    </a:p>
                  </a:txBody>
                  <a:tcPr marL="121920" marR="121920" marT="60960" marB="60960"/>
                </a:tc>
                <a:tc>
                  <a:txBody>
                    <a:bodyPr/>
                    <a:lstStyle/>
                    <a:p>
                      <a:pPr algn="ctr"/>
                      <a:r>
                        <a:rPr lang="en-US" altLang="zh-CN" sz="2400" b="1" dirty="0" smtClean="0"/>
                        <a:t>The Willow Tree</a:t>
                      </a:r>
                    </a:p>
                    <a:p>
                      <a:pPr algn="ctr"/>
                      <a:r>
                        <a:rPr lang="en-US" altLang="zh-CN" sz="1600" b="1" dirty="0" smtClean="0"/>
                        <a:t>He </a:t>
                      </a:r>
                      <a:r>
                        <a:rPr lang="en-US" altLang="zh-CN" sz="1600" b="1" dirty="0" err="1" smtClean="0"/>
                        <a:t>Zhizhang</a:t>
                      </a:r>
                      <a:endParaRPr lang="en-US" altLang="zh-CN" sz="1600" b="1" dirty="0" smtClean="0"/>
                    </a:p>
                    <a:p>
                      <a:pPr algn="ctr"/>
                      <a:endParaRPr lang="en-US" altLang="zh-CN" sz="1600" b="1" dirty="0" smtClean="0"/>
                    </a:p>
                    <a:p>
                      <a:pPr>
                        <a:lnSpc>
                          <a:spcPct val="150000"/>
                        </a:lnSpc>
                      </a:pPr>
                      <a:r>
                        <a:rPr lang="en-US" altLang="zh-CN" sz="2400" b="1" dirty="0" smtClean="0"/>
                        <a:t>The</a:t>
                      </a:r>
                      <a:r>
                        <a:rPr lang="en-US" altLang="zh-CN" sz="2400" b="1" baseline="0" dirty="0" smtClean="0"/>
                        <a:t> </a:t>
                      </a:r>
                      <a:r>
                        <a:rPr lang="en-US" altLang="zh-CN" sz="2400" b="1" u="sng" baseline="0" dirty="0" smtClean="0">
                          <a:solidFill>
                            <a:srgbClr val="FF0000"/>
                          </a:solidFill>
                        </a:rPr>
                        <a:t>slender</a:t>
                      </a:r>
                      <a:r>
                        <a:rPr lang="en-US" altLang="zh-CN" sz="2400" b="1" baseline="0" dirty="0" smtClean="0"/>
                        <a:t> tree is dressed in </a:t>
                      </a:r>
                      <a:r>
                        <a:rPr lang="en-US" altLang="zh-CN" sz="2400" b="1" u="sng" baseline="0" dirty="0" smtClean="0">
                          <a:solidFill>
                            <a:srgbClr val="FF0000"/>
                          </a:solidFill>
                        </a:rPr>
                        <a:t>emerald</a:t>
                      </a:r>
                      <a:r>
                        <a:rPr lang="en-US" altLang="zh-CN" sz="2400" b="1" baseline="0" dirty="0" smtClean="0"/>
                        <a:t> all about;</a:t>
                      </a:r>
                    </a:p>
                    <a:p>
                      <a:pPr>
                        <a:lnSpc>
                          <a:spcPct val="150000"/>
                        </a:lnSpc>
                      </a:pPr>
                      <a:r>
                        <a:rPr lang="en-US" altLang="zh-CN" sz="2400" b="1" baseline="0" dirty="0" smtClean="0"/>
                        <a:t>Thousands of branches </a:t>
                      </a:r>
                      <a:r>
                        <a:rPr lang="en-US" altLang="zh-CN" sz="2400" b="1" u="sng" baseline="0" dirty="0" smtClean="0">
                          <a:solidFill>
                            <a:srgbClr val="FF0000"/>
                          </a:solidFill>
                        </a:rPr>
                        <a:t>droop</a:t>
                      </a:r>
                      <a:r>
                        <a:rPr lang="en-US" altLang="zh-CN" sz="2400" b="1" baseline="0" dirty="0" smtClean="0"/>
                        <a:t> like </a:t>
                      </a:r>
                      <a:r>
                        <a:rPr lang="en-US" altLang="zh-CN" sz="2400" b="1" u="sng" baseline="0" dirty="0" smtClean="0">
                          <a:solidFill>
                            <a:srgbClr val="FF0000"/>
                          </a:solidFill>
                        </a:rPr>
                        <a:t>fringes</a:t>
                      </a:r>
                      <a:r>
                        <a:rPr lang="en-US" altLang="zh-CN" sz="2400" b="1" baseline="0" dirty="0" smtClean="0"/>
                        <a:t> made of </a:t>
                      </a:r>
                      <a:r>
                        <a:rPr lang="en-US" altLang="zh-CN" sz="2400" b="1" u="sng" baseline="0" dirty="0" smtClean="0">
                          <a:solidFill>
                            <a:srgbClr val="FF0000"/>
                          </a:solidFill>
                        </a:rPr>
                        <a:t>jade</a:t>
                      </a:r>
                      <a:r>
                        <a:rPr lang="en-US" altLang="zh-CN" sz="2400" b="1" baseline="0" dirty="0" smtClean="0"/>
                        <a:t>;</a:t>
                      </a:r>
                    </a:p>
                    <a:p>
                      <a:pPr>
                        <a:lnSpc>
                          <a:spcPct val="150000"/>
                        </a:lnSpc>
                      </a:pPr>
                      <a:r>
                        <a:rPr lang="en-US" altLang="zh-CN" sz="2400" b="1" baseline="0" dirty="0" smtClean="0"/>
                        <a:t>But do you know by whom these slim leaves are cut out?</a:t>
                      </a:r>
                    </a:p>
                    <a:p>
                      <a:pPr>
                        <a:lnSpc>
                          <a:spcPct val="150000"/>
                        </a:lnSpc>
                      </a:pPr>
                      <a:r>
                        <a:rPr lang="en-US" altLang="zh-CN" sz="2400" b="1" baseline="0" dirty="0" smtClean="0"/>
                        <a:t>The wind of early spring is sharp as scissor blade</a:t>
                      </a:r>
                      <a:r>
                        <a:rPr lang="en-US" altLang="zh-CN" sz="2400" b="1" baseline="0" dirty="0" smtClean="0"/>
                        <a:t>.</a:t>
                      </a:r>
                    </a:p>
                    <a:p>
                      <a:pPr>
                        <a:lnSpc>
                          <a:spcPct val="150000"/>
                        </a:lnSpc>
                      </a:pPr>
                      <a:r>
                        <a:rPr lang="en-US" altLang="zh-CN" sz="2400" b="1" baseline="0" dirty="0" smtClean="0">
                          <a:solidFill>
                            <a:srgbClr val="7030A0"/>
                          </a:solidFill>
                        </a:rPr>
                        <a:t>(</a:t>
                      </a:r>
                      <a:r>
                        <a:rPr lang="en-US" altLang="zh-CN" sz="2400" b="1" baseline="0" dirty="0" err="1" smtClean="0">
                          <a:solidFill>
                            <a:srgbClr val="7030A0"/>
                          </a:solidFill>
                        </a:rPr>
                        <a:t>slend</a:t>
                      </a:r>
                      <a:r>
                        <a:rPr lang="en-US" altLang="zh-CN" sz="2400" b="1" baseline="0" dirty="0" smtClean="0">
                          <a:solidFill>
                            <a:srgbClr val="7030A0"/>
                          </a:solidFill>
                        </a:rPr>
                        <a:t>, emerald, droop, fringe, jade</a:t>
                      </a:r>
                      <a:r>
                        <a:rPr lang="zh-CN" altLang="en-US" sz="2400" b="1" baseline="0" dirty="0" smtClean="0">
                          <a:solidFill>
                            <a:srgbClr val="7030A0"/>
                          </a:solidFill>
                        </a:rPr>
                        <a:t>等词充分再现了古诗词中碧绿的柳枝在和煦的春风中摇摆的场景</a:t>
                      </a:r>
                      <a:r>
                        <a:rPr lang="en-US" altLang="zh-CN" sz="2400" b="1" baseline="0" dirty="0" smtClean="0"/>
                        <a:t>)</a:t>
                      </a:r>
                      <a:endParaRPr lang="zh-CN" altLang="en-US" sz="2400" dirty="0"/>
                    </a:p>
                  </a:txBody>
                  <a:tcPr marL="121920" marR="121920" marT="60960" marB="60960"/>
                </a:tc>
              </a:tr>
            </a:tbl>
          </a:graphicData>
        </a:graphic>
      </p:graphicFrame>
    </p:spTree>
    <p:extLst>
      <p:ext uri="{BB962C8B-B14F-4D97-AF65-F5344CB8AC3E}">
        <p14:creationId xmlns:p14="http://schemas.microsoft.com/office/powerpoint/2010/main" val="17095499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12219420" cy="6858000"/>
          </a:xfrm>
        </p:spPr>
      </p:pic>
      <p:sp>
        <p:nvSpPr>
          <p:cNvPr id="5" name="文本框 4"/>
          <p:cNvSpPr txBox="1"/>
          <p:nvPr/>
        </p:nvSpPr>
        <p:spPr>
          <a:xfrm>
            <a:off x="4581963" y="577726"/>
            <a:ext cx="2646878" cy="830997"/>
          </a:xfrm>
          <a:prstGeom prst="rect">
            <a:avLst/>
          </a:prstGeom>
          <a:noFill/>
        </p:spPr>
        <p:txBody>
          <a:bodyPr wrap="none" rtlCol="0">
            <a:spAutoFit/>
          </a:bodyPr>
          <a:lstStyle/>
          <a:p>
            <a:r>
              <a:rPr kumimoji="1" lang="zh-CN" altLang="en-US" sz="4800" dirty="0">
                <a:latin typeface="华文行楷"/>
                <a:ea typeface="华文行楷"/>
                <a:cs typeface="华文行楷"/>
              </a:rPr>
              <a:t>故事小结</a:t>
            </a:r>
            <a:endParaRPr kumimoji="1" lang="zh-CN" altLang="en-US" sz="4800" dirty="0">
              <a:latin typeface="华文行楷"/>
              <a:ea typeface="华文行楷"/>
              <a:cs typeface="华文行楷"/>
            </a:endParaRPr>
          </a:p>
        </p:txBody>
      </p:sp>
      <p:sp>
        <p:nvSpPr>
          <p:cNvPr id="6" name="文本框 5"/>
          <p:cNvSpPr txBox="1"/>
          <p:nvPr/>
        </p:nvSpPr>
        <p:spPr>
          <a:xfrm>
            <a:off x="1203769" y="1690688"/>
            <a:ext cx="10356964" cy="4524315"/>
          </a:xfrm>
          <a:prstGeom prst="rect">
            <a:avLst/>
          </a:prstGeom>
          <a:noFill/>
        </p:spPr>
        <p:txBody>
          <a:bodyPr wrap="square" rtlCol="0">
            <a:spAutoFit/>
          </a:bodyPr>
          <a:lstStyle/>
          <a:p>
            <a:r>
              <a:rPr kumimoji="1" lang="en-US" altLang="zh-CN" sz="3200" b="1" dirty="0" smtClean="0"/>
              <a:t>   </a:t>
            </a:r>
            <a:r>
              <a:rPr kumimoji="1" lang="zh-CN" altLang="en-US" sz="3200" b="1" dirty="0" smtClean="0"/>
              <a:t>故事介绍了翻译大家许渊冲先生的生平故事与翻译理论，并赏析了许渊冲英译唐诗</a:t>
            </a:r>
            <a:r>
              <a:rPr kumimoji="1" lang="en-US" altLang="zh-CN" sz="3200" b="1" dirty="0" smtClean="0"/>
              <a:t>《</a:t>
            </a:r>
            <a:r>
              <a:rPr kumimoji="1" lang="zh-CN" altLang="en-US" sz="3200" b="1" dirty="0" smtClean="0"/>
              <a:t>咏柳</a:t>
            </a:r>
            <a:r>
              <a:rPr kumimoji="1" lang="en-US" altLang="zh-CN" sz="3200" b="1" dirty="0" smtClean="0"/>
              <a:t>》</a:t>
            </a:r>
            <a:r>
              <a:rPr kumimoji="1" lang="zh-CN" altLang="en-US" sz="3200" b="1" dirty="0" smtClean="0"/>
              <a:t>。故事体现了著名翻译家的爱国精神与学术追求</a:t>
            </a:r>
            <a:r>
              <a:rPr kumimoji="1" lang="en-US" altLang="zh-CN" sz="3200" b="1" dirty="0" smtClean="0"/>
              <a:t>,</a:t>
            </a:r>
            <a:r>
              <a:rPr kumimoji="1" lang="zh-CN" altLang="en-US" sz="3200" b="1" dirty="0" smtClean="0"/>
              <a:t>能够很好地与</a:t>
            </a:r>
            <a:r>
              <a:rPr kumimoji="1" lang="zh-CN" altLang="en-US" sz="3200" b="1" dirty="0" smtClean="0"/>
              <a:t>翻译课程</a:t>
            </a:r>
            <a:r>
              <a:rPr kumimoji="1" lang="zh-CN" altLang="en-US" sz="3200" b="1" dirty="0" smtClean="0"/>
              <a:t>相结合。</a:t>
            </a:r>
            <a:endParaRPr kumimoji="1" lang="en-US" altLang="zh-CN" sz="3200" b="1" dirty="0" smtClean="0"/>
          </a:p>
          <a:p>
            <a:r>
              <a:rPr kumimoji="1" lang="zh-CN" altLang="en-US" sz="3200" b="1" dirty="0" smtClean="0"/>
              <a:t>    </a:t>
            </a:r>
            <a:r>
              <a:rPr kumimoji="1" lang="zh-CN" altLang="zh-CN" sz="3200" b="1" dirty="0" smtClean="0"/>
              <a:t>《</a:t>
            </a:r>
            <a:r>
              <a:rPr kumimoji="1" lang="zh-CN" altLang="en-US" sz="3200" b="1" dirty="0" smtClean="0"/>
              <a:t>翻译理论与实践</a:t>
            </a:r>
            <a:r>
              <a:rPr kumimoji="1" lang="en-US" altLang="zh-CN" sz="3200" b="1" dirty="0" smtClean="0"/>
              <a:t>1》</a:t>
            </a:r>
            <a:r>
              <a:rPr kumimoji="1" lang="zh-CN" altLang="en-US" sz="3200" b="1" dirty="0" smtClean="0"/>
              <a:t>课程第四章为诗歌翻译，许渊冲先生的生平故事可以让学生很好地感受一代翻译大家对于中国文化的热爱和对于学术追求的执着。许渊冲先生的“三美理论”也可以帮同学们更好地理解诗歌翻译的基本要领，提升翻译鉴赏能力。</a:t>
            </a:r>
            <a:endParaRPr kumimoji="1" lang="zh-CN" altLang="en-US" sz="3200" b="1" dirty="0">
              <a:solidFill>
                <a:srgbClr val="FF0000"/>
              </a:solidFill>
            </a:endParaRPr>
          </a:p>
        </p:txBody>
      </p:sp>
    </p:spTree>
    <p:extLst>
      <p:ext uri="{BB962C8B-B14F-4D97-AF65-F5344CB8AC3E}">
        <p14:creationId xmlns:p14="http://schemas.microsoft.com/office/powerpoint/2010/main" val="32898873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12267717" cy="6858001"/>
          </a:xfrm>
        </p:spPr>
      </p:pic>
      <p:sp>
        <p:nvSpPr>
          <p:cNvPr id="5" name="文本框 4"/>
          <p:cNvSpPr txBox="1"/>
          <p:nvPr/>
        </p:nvSpPr>
        <p:spPr>
          <a:xfrm>
            <a:off x="3247217" y="2131608"/>
            <a:ext cx="6308137" cy="1569660"/>
          </a:xfrm>
          <a:prstGeom prst="rect">
            <a:avLst/>
          </a:prstGeom>
          <a:noFill/>
        </p:spPr>
        <p:txBody>
          <a:bodyPr wrap="none" rtlCol="0">
            <a:spAutoFit/>
          </a:bodyPr>
          <a:lstStyle/>
          <a:p>
            <a:r>
              <a:rPr kumimoji="1" lang="en-US" altLang="zh-CN" sz="9600" b="1" dirty="0">
                <a:latin typeface="Times New Roman"/>
                <a:cs typeface="Times New Roman"/>
              </a:rPr>
              <a:t>Thank you!</a:t>
            </a:r>
            <a:endParaRPr kumimoji="1" lang="zh-CN" altLang="en-US" sz="9600" b="1" dirty="0">
              <a:latin typeface="Times New Roman"/>
              <a:cs typeface="Times New Roman"/>
            </a:endParaRPr>
          </a:p>
        </p:txBody>
      </p:sp>
    </p:spTree>
    <p:extLst>
      <p:ext uri="{BB962C8B-B14F-4D97-AF65-F5344CB8AC3E}">
        <p14:creationId xmlns:p14="http://schemas.microsoft.com/office/powerpoint/2010/main" val="4031121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43203" y="2659561"/>
            <a:ext cx="6946645" cy="769441"/>
          </a:xfrm>
          <a:prstGeom prst="rect">
            <a:avLst/>
          </a:prstGeom>
          <a:noFill/>
        </p:spPr>
        <p:txBody>
          <a:bodyPr wrap="none" rtlCol="0">
            <a:spAutoFit/>
          </a:bodyPr>
          <a:lstStyle/>
          <a:p>
            <a:r>
              <a:rPr lang="en-US" altLang="zh-CN" sz="4400" dirty="0" smtClean="0">
                <a:solidFill>
                  <a:schemeClr val="accent5"/>
                </a:solidFill>
                <a:latin typeface="微软雅黑" pitchFamily="34" charset="-122"/>
                <a:ea typeface="微软雅黑" pitchFamily="34" charset="-122"/>
              </a:rPr>
              <a:t>Beauty of Chinese Poetry</a:t>
            </a:r>
            <a:endParaRPr lang="zh-CN" altLang="en-US" sz="4400" dirty="0">
              <a:solidFill>
                <a:schemeClr val="accent5"/>
              </a:solidFill>
              <a:latin typeface="微软雅黑" pitchFamily="34" charset="-122"/>
              <a:ea typeface="微软雅黑" pitchFamily="34" charset="-122"/>
            </a:endParaRPr>
          </a:p>
        </p:txBody>
      </p:sp>
      <p:pic>
        <p:nvPicPr>
          <p:cNvPr id="1026" name="Picture 2" descr="C:\Documents and Settings\Administrator\桌面\花\0花.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012" y="3429002"/>
            <a:ext cx="2737373" cy="27272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577921"/>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childTnLst>
                                </p:cTn>
                              </p:par>
                              <p:par>
                                <p:cTn id="9" presetID="8" presetClass="emph" presetSubtype="0" fill="hold" nodeType="withEffect">
                                  <p:stCondLst>
                                    <p:cond delay="500"/>
                                  </p:stCondLst>
                                  <p:childTnLst>
                                    <p:animRot by="21600000">
                                      <p:cBhvr>
                                        <p:cTn id="10" dur="2000" fill="hold"/>
                                        <p:tgtEl>
                                          <p:spTgt spid="1026"/>
                                        </p:tgtEl>
                                        <p:attrNameLst>
                                          <p:attrName>r</p:attrName>
                                        </p:attrNameLst>
                                      </p:cBhvr>
                                    </p:animRot>
                                  </p:childTnLst>
                                </p:cTn>
                              </p:par>
                            </p:childTnLst>
                          </p:cTn>
                        </p:par>
                        <p:par>
                          <p:cTn id="11" fill="hold">
                            <p:stCondLst>
                              <p:cond delay="2500"/>
                            </p:stCondLst>
                            <p:childTnLst>
                              <p:par>
                                <p:cTn id="12" presetID="10" presetClass="entr" presetSubtype="0" fill="hold" grpId="0" nodeType="afterEffect">
                                  <p:stCondLst>
                                    <p:cond delay="0"/>
                                  </p:stCondLst>
                                  <p:iterate type="lt">
                                    <p:tmPct val="6000"/>
                                  </p:iterate>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par>
                                <p:cTn id="15" presetID="0" presetClass="path" presetSubtype="0" accel="50000" decel="50000" fill="hold" grpId="1" nodeType="withEffect">
                                  <p:stCondLst>
                                    <p:cond delay="0"/>
                                  </p:stCondLst>
                                  <p:iterate type="lt">
                                    <p:tmPct val="6000"/>
                                  </p:iterate>
                                  <p:childTnLst>
                                    <p:animMotion origin="layout" path="M 0.25625 0.02361 C 0.16927 -0.10023 0.10781 0.09723 0 -0.00023 " pathEditMode="relative" rAng="0" ptsTypes="AA">
                                      <p:cBhvr>
                                        <p:cTn id="16" dur="2000" fill="hold"/>
                                        <p:tgtEl>
                                          <p:spTgt spid="3"/>
                                        </p:tgtEl>
                                        <p:attrNameLst>
                                          <p:attrName>ppt_x</p:attrName>
                                          <p:attrName>ppt_y</p:attrName>
                                        </p:attrNameLst>
                                      </p:cBhvr>
                                      <p:rCtr x="-12812" y="-19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 xmlns:a16="http://schemas.microsoft.com/office/drawing/2014/main" id="{F4158B6D-8D9E-4119-B8C0-7C2E56391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2000" cy="6855520"/>
          </a:xfrm>
          <a:prstGeom prst="rect">
            <a:avLst/>
          </a:prstGeom>
        </p:spPr>
      </p:pic>
      <p:grpSp>
        <p:nvGrpSpPr>
          <p:cNvPr id="3" name="组合 2">
            <a:extLst>
              <a:ext uri="{FF2B5EF4-FFF2-40B4-BE49-F238E27FC236}">
                <a16:creationId xmlns="" xmlns:a16="http://schemas.microsoft.com/office/drawing/2014/main" id="{B53EFE34-B030-4031-B370-BCD60131E43B}"/>
              </a:ext>
            </a:extLst>
          </p:cNvPr>
          <p:cNvGrpSpPr/>
          <p:nvPr/>
        </p:nvGrpSpPr>
        <p:grpSpPr>
          <a:xfrm>
            <a:off x="1654825" y="2446174"/>
            <a:ext cx="8018183" cy="3141260"/>
            <a:chOff x="3425548" y="2241096"/>
            <a:chExt cx="5598375" cy="2194054"/>
          </a:xfrm>
        </p:grpSpPr>
        <p:sp>
          <p:nvSpPr>
            <p:cNvPr id="23" name="椭圆 22">
              <a:extLst>
                <a:ext uri="{FF2B5EF4-FFF2-40B4-BE49-F238E27FC236}">
                  <a16:creationId xmlns="" xmlns:a16="http://schemas.microsoft.com/office/drawing/2014/main" id="{B9500AD3-2BFE-4099-9A4A-AD4CF467B726}"/>
                </a:ext>
              </a:extLst>
            </p:cNvPr>
            <p:cNvSpPr/>
            <p:nvPr/>
          </p:nvSpPr>
          <p:spPr>
            <a:xfrm>
              <a:off x="3425548" y="2241096"/>
              <a:ext cx="465137" cy="463550"/>
            </a:xfrm>
            <a:prstGeom prst="ellipse">
              <a:avLst/>
            </a:prstGeom>
            <a:solidFill>
              <a:srgbClr val="76986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noProof="1">
                  <a:latin typeface="方正细谭黑简体" panose="02000000000000000000" pitchFamily="2" charset="-122"/>
                  <a:ea typeface="方正细谭黑简体" panose="02000000000000000000" pitchFamily="2" charset="-122"/>
                </a:rPr>
                <a:t>1</a:t>
              </a:r>
              <a:endParaRPr lang="zh-CN" altLang="en-US" sz="2400" noProof="1">
                <a:latin typeface="方正细谭黑简体" panose="02000000000000000000" pitchFamily="2" charset="-122"/>
                <a:ea typeface="方正细谭黑简体" panose="02000000000000000000" pitchFamily="2" charset="-122"/>
              </a:endParaRPr>
            </a:p>
          </p:txBody>
        </p:sp>
        <p:sp>
          <p:nvSpPr>
            <p:cNvPr id="27" name="椭圆 26">
              <a:extLst>
                <a:ext uri="{FF2B5EF4-FFF2-40B4-BE49-F238E27FC236}">
                  <a16:creationId xmlns="" xmlns:a16="http://schemas.microsoft.com/office/drawing/2014/main" id="{8F5DF911-2F7E-4518-A5F1-BB7D8A288BEF}"/>
                </a:ext>
              </a:extLst>
            </p:cNvPr>
            <p:cNvSpPr/>
            <p:nvPr/>
          </p:nvSpPr>
          <p:spPr>
            <a:xfrm>
              <a:off x="3442731" y="3779784"/>
              <a:ext cx="465137" cy="465138"/>
            </a:xfrm>
            <a:prstGeom prst="ellipse">
              <a:avLst/>
            </a:prstGeom>
            <a:solidFill>
              <a:srgbClr val="76986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noProof="1">
                  <a:latin typeface="方正细谭黑简体" panose="02000000000000000000" pitchFamily="2" charset="-122"/>
                  <a:ea typeface="方正细谭黑简体" panose="02000000000000000000" pitchFamily="2" charset="-122"/>
                </a:rPr>
                <a:t>2</a:t>
              </a:r>
              <a:endParaRPr lang="zh-CN" altLang="en-US" sz="2400" noProof="1">
                <a:latin typeface="方正细谭黑简体" panose="02000000000000000000" pitchFamily="2" charset="-122"/>
                <a:ea typeface="方正细谭黑简体" panose="02000000000000000000" pitchFamily="2" charset="-122"/>
              </a:endParaRPr>
            </a:p>
          </p:txBody>
        </p:sp>
        <p:sp>
          <p:nvSpPr>
            <p:cNvPr id="2" name="矩形 1">
              <a:extLst>
                <a:ext uri="{FF2B5EF4-FFF2-40B4-BE49-F238E27FC236}">
                  <a16:creationId xmlns="" xmlns:a16="http://schemas.microsoft.com/office/drawing/2014/main" id="{CE4DBAEA-0A5A-48A1-BCF1-D02813F456A6}"/>
                </a:ext>
              </a:extLst>
            </p:cNvPr>
            <p:cNvSpPr/>
            <p:nvPr/>
          </p:nvSpPr>
          <p:spPr>
            <a:xfrm>
              <a:off x="4248037" y="2269044"/>
              <a:ext cx="4775886" cy="967368"/>
            </a:xfrm>
            <a:prstGeom prst="rect">
              <a:avLst/>
            </a:prstGeom>
          </p:spPr>
          <p:txBody>
            <a:bodyPr wrap="square">
              <a:spAutoFit/>
            </a:bodyPr>
            <a:lstStyle/>
            <a:p>
              <a:pPr>
                <a:defRPr/>
              </a:pPr>
              <a:r>
                <a:rPr lang="en-US" altLang="zh-CN" sz="2800" b="1" spc="300" noProof="1">
                  <a:latin typeface="Times New Roman" pitchFamily="18" charset="0"/>
                  <a:ea typeface="方正细谭黑简体" panose="02000000000000000000" pitchFamily="2" charset="-122"/>
                  <a:cs typeface="Times New Roman" pitchFamily="18" charset="0"/>
                  <a:sym typeface="Arial" panose="020B0604020202020204" pitchFamily="34" charset="0"/>
                </a:rPr>
                <a:t>Brief Introduction to Translator </a:t>
              </a:r>
              <a:r>
                <a:rPr lang="en-US" altLang="zh-CN" sz="2800" b="1" i="1" spc="300" noProof="1">
                  <a:solidFill>
                    <a:srgbClr val="FF0000"/>
                  </a:solidFill>
                  <a:latin typeface="Times New Roman" pitchFamily="18" charset="0"/>
                  <a:ea typeface="方正细谭黑简体" panose="02000000000000000000" pitchFamily="2" charset="-122"/>
                  <a:cs typeface="Times New Roman" pitchFamily="18" charset="0"/>
                  <a:sym typeface="Arial" panose="020B0604020202020204" pitchFamily="34" charset="0"/>
                </a:rPr>
                <a:t>Xu Yuanchong </a:t>
              </a:r>
              <a:r>
                <a:rPr lang="en-US" altLang="zh-CN" sz="2800" b="1" spc="300" noProof="1">
                  <a:latin typeface="Times New Roman" pitchFamily="18" charset="0"/>
                  <a:ea typeface="方正细谭黑简体" panose="02000000000000000000" pitchFamily="2" charset="-122"/>
                  <a:cs typeface="Times New Roman" pitchFamily="18" charset="0"/>
                  <a:sym typeface="Arial" panose="020B0604020202020204" pitchFamily="34" charset="0"/>
                </a:rPr>
                <a:t>and His Theory of </a:t>
              </a:r>
              <a:r>
                <a:rPr lang="en-US" altLang="zh-CN" sz="2800" b="1" i="1" spc="300" noProof="1">
                  <a:solidFill>
                    <a:srgbClr val="FF0000"/>
                  </a:solidFill>
                  <a:latin typeface="Times New Roman" pitchFamily="18" charset="0"/>
                  <a:ea typeface="方正细谭黑简体" panose="02000000000000000000" pitchFamily="2" charset="-122"/>
                  <a:cs typeface="Times New Roman" pitchFamily="18" charset="0"/>
                  <a:sym typeface="Arial" panose="020B0604020202020204" pitchFamily="34" charset="0"/>
                </a:rPr>
                <a:t>“Three Beauties”</a:t>
              </a:r>
              <a:endParaRPr lang="zh-CN" altLang="en-US" sz="1200" b="1" i="1" spc="300" noProof="1">
                <a:solidFill>
                  <a:srgbClr val="FF0000"/>
                </a:solidFill>
                <a:latin typeface="Times New Roman" pitchFamily="18" charset="0"/>
                <a:ea typeface="方正细谭黑简体" panose="02000000000000000000" pitchFamily="2" charset="-122"/>
                <a:cs typeface="Times New Roman" pitchFamily="18" charset="0"/>
                <a:sym typeface="Arial" panose="020B0604020202020204" pitchFamily="34" charset="0"/>
              </a:endParaRPr>
            </a:p>
          </p:txBody>
        </p:sp>
        <p:sp>
          <p:nvSpPr>
            <p:cNvPr id="58" name="矩形 57">
              <a:extLst>
                <a:ext uri="{FF2B5EF4-FFF2-40B4-BE49-F238E27FC236}">
                  <a16:creationId xmlns="" xmlns:a16="http://schemas.microsoft.com/office/drawing/2014/main" id="{DC418AAC-4956-439F-9BF0-B88C3E547D8E}"/>
                </a:ext>
              </a:extLst>
            </p:cNvPr>
            <p:cNvSpPr/>
            <p:nvPr/>
          </p:nvSpPr>
          <p:spPr>
            <a:xfrm>
              <a:off x="4248917" y="3768741"/>
              <a:ext cx="4640934" cy="666409"/>
            </a:xfrm>
            <a:prstGeom prst="rect">
              <a:avLst/>
            </a:prstGeom>
          </p:spPr>
          <p:txBody>
            <a:bodyPr wrap="square">
              <a:spAutoFit/>
            </a:bodyPr>
            <a:lstStyle/>
            <a:p>
              <a:pPr lvl="0">
                <a:defRPr/>
              </a:pPr>
              <a:r>
                <a:rPr lang="en-US" altLang="zh-CN" sz="2800" b="1" spc="300" noProof="1">
                  <a:latin typeface="Times New Roman" pitchFamily="18" charset="0"/>
                  <a:ea typeface="方正细谭黑简体" panose="02000000000000000000" pitchFamily="2" charset="-122"/>
                  <a:cs typeface="Times New Roman" pitchFamily="18" charset="0"/>
                  <a:sym typeface="Arial" panose="020B0604020202020204" pitchFamily="34" charset="0"/>
                </a:rPr>
                <a:t>Appreciation of Poem Translation by Xu Yuanchong</a:t>
              </a:r>
              <a:endParaRPr lang="zh-CN" altLang="en-US" sz="2800" b="1" spc="300" noProof="1">
                <a:latin typeface="Times New Roman" pitchFamily="18" charset="0"/>
                <a:ea typeface="方正细谭黑简体" panose="02000000000000000000" pitchFamily="2" charset="-122"/>
                <a:cs typeface="Times New Roman" pitchFamily="18" charset="0"/>
                <a:sym typeface="Arial" panose="020B0604020202020204" pitchFamily="34" charset="0"/>
              </a:endParaRPr>
            </a:p>
          </p:txBody>
        </p:sp>
      </p:grpSp>
      <p:sp>
        <p:nvSpPr>
          <p:cNvPr id="24" name="矩形 23">
            <a:extLst>
              <a:ext uri="{FF2B5EF4-FFF2-40B4-BE49-F238E27FC236}">
                <a16:creationId xmlns="" xmlns:a16="http://schemas.microsoft.com/office/drawing/2014/main" id="{C08C065F-0711-407C-80DC-97C7BFFD17DA}"/>
              </a:ext>
            </a:extLst>
          </p:cNvPr>
          <p:cNvSpPr/>
          <p:nvPr/>
        </p:nvSpPr>
        <p:spPr>
          <a:xfrm>
            <a:off x="1391477" y="836713"/>
            <a:ext cx="3190552" cy="1004148"/>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lIns="91428" tIns="45713" rIns="91428" bIns="45713" rtlCol="0" anchor="ctr"/>
          <a:lstStyle/>
          <a:p>
            <a:pPr lvl="0" algn="ctr"/>
            <a:r>
              <a:rPr kumimoji="1" lang="en-US" altLang="zh-CN" sz="5467" dirty="0">
                <a:solidFill>
                  <a:srgbClr val="769867"/>
                </a:solidFill>
                <a:latin typeface="Times New Roman" pitchFamily="18" charset="0"/>
                <a:ea typeface="方正细谭黑简体" panose="02000000000000000000" pitchFamily="2" charset="-122"/>
                <a:cs typeface="Times New Roman" pitchFamily="18" charset="0"/>
              </a:rPr>
              <a:t>Contents</a:t>
            </a:r>
            <a:endParaRPr lang="zh-CN" altLang="en-US" sz="2400" dirty="0">
              <a:solidFill>
                <a:srgbClr val="769867"/>
              </a:solidFill>
              <a:latin typeface="Times New Roman" pitchFamily="18" charset="0"/>
              <a:ea typeface="方正细谭黑简体" panose="02000000000000000000" pitchFamily="2" charset="-122"/>
              <a:cs typeface="Times New Roman" pitchFamily="18" charset="0"/>
            </a:endParaRPr>
          </a:p>
        </p:txBody>
      </p:sp>
    </p:spTree>
    <p:extLst>
      <p:ext uri="{BB962C8B-B14F-4D97-AF65-F5344CB8AC3E}">
        <p14:creationId xmlns:p14="http://schemas.microsoft.com/office/powerpoint/2010/main" val="369677363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2018-03-08 01:25:51.042000"/>
          <p:cNvPicPr>
            <a:picLocks noChangeAspect="1"/>
          </p:cNvPicPr>
          <p:nvPr/>
        </p:nvPicPr>
        <p:blipFill>
          <a:blip r:embed="rId3"/>
          <a:srcRect l="5968" t="6635" r="4677" b="9479"/>
          <a:stretch>
            <a:fillRect/>
          </a:stretch>
        </p:blipFill>
        <p:spPr>
          <a:xfrm>
            <a:off x="1387475" y="336867"/>
            <a:ext cx="4577715" cy="2926080"/>
          </a:xfrm>
          <a:prstGeom prst="rect">
            <a:avLst/>
          </a:prstGeom>
        </p:spPr>
      </p:pic>
      <p:pic>
        <p:nvPicPr>
          <p:cNvPr id="12" name="图片 11" descr="2018-03-08 01:28:46.818000"/>
          <p:cNvPicPr>
            <a:picLocks noChangeAspect="1"/>
          </p:cNvPicPr>
          <p:nvPr/>
        </p:nvPicPr>
        <p:blipFill>
          <a:blip r:embed="rId4"/>
          <a:stretch>
            <a:fillRect/>
          </a:stretch>
        </p:blipFill>
        <p:spPr>
          <a:xfrm>
            <a:off x="7143115" y="592772"/>
            <a:ext cx="3667760" cy="5715635"/>
          </a:xfrm>
          <a:prstGeom prst="rect">
            <a:avLst/>
          </a:prstGeom>
        </p:spPr>
      </p:pic>
      <p:pic>
        <p:nvPicPr>
          <p:cNvPr id="13" name="图片 12" descr="2018-03-08 01:36:11.444000"/>
          <p:cNvPicPr>
            <a:picLocks noChangeAspect="1"/>
          </p:cNvPicPr>
          <p:nvPr/>
        </p:nvPicPr>
        <p:blipFill>
          <a:blip r:embed="rId5"/>
          <a:stretch>
            <a:fillRect/>
          </a:stretch>
        </p:blipFill>
        <p:spPr>
          <a:xfrm>
            <a:off x="1381125" y="3469322"/>
            <a:ext cx="4584065" cy="3051810"/>
          </a:xfrm>
          <a:prstGeom prst="rect">
            <a:avLst/>
          </a:prstGeom>
        </p:spPr>
      </p:pic>
    </p:spTree>
    <p:extLst>
      <p:ext uri="{BB962C8B-B14F-4D97-AF65-F5344CB8AC3E}">
        <p14:creationId xmlns:p14="http://schemas.microsoft.com/office/powerpoint/2010/main" val="2094402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sp>
        <p:nvSpPr>
          <p:cNvPr id="25" name="Rectangle 8">
            <a:extLst>
              <a:ext uri="{FF2B5EF4-FFF2-40B4-BE49-F238E27FC236}">
                <a16:creationId xmlns="" xmlns:a16="http://schemas.microsoft.com/office/drawing/2014/main" id="{DB856827-5FB1-41D4-BDB7-6D08022999A3}"/>
              </a:ext>
            </a:extLst>
          </p:cNvPr>
          <p:cNvSpPr/>
          <p:nvPr/>
        </p:nvSpPr>
        <p:spPr>
          <a:xfrm>
            <a:off x="719402" y="1541770"/>
            <a:ext cx="7264537" cy="4893617"/>
          </a:xfrm>
          <a:prstGeom prst="rect">
            <a:avLst/>
          </a:prstGeom>
        </p:spPr>
        <p:txBody>
          <a:bodyPr wrap="square" lIns="91413" tIns="45705" rIns="91413" bIns="45705">
            <a:spAutoFit/>
          </a:bodyPr>
          <a:lstStyle/>
          <a:p>
            <a:pPr marL="380990" indent="-380990" defTabSz="914354">
              <a:buFont typeface="Wingdings" pitchFamily="2" charset="2"/>
              <a:buChar char="p"/>
            </a:pPr>
            <a:r>
              <a:rPr lang="en-US" sz="2400" dirty="0" smtClean="0">
                <a:sym typeface="微软雅黑" panose="020B0503020204020204" pitchFamily="34" charset="-122"/>
              </a:rPr>
              <a:t>1921, born in Jiangxi Province of China</a:t>
            </a:r>
          </a:p>
          <a:p>
            <a:pPr marL="380990" indent="-380990" defTabSz="914354">
              <a:buFont typeface="Wingdings" pitchFamily="2" charset="2"/>
              <a:buChar char="p"/>
            </a:pPr>
            <a:r>
              <a:rPr lang="en-US" sz="2400" dirty="0" smtClean="0">
                <a:sym typeface="微软雅黑" panose="020B0503020204020204" pitchFamily="34" charset="-122"/>
              </a:rPr>
              <a:t>1943, graduated from department of foreign languages National Southwestern Associated University</a:t>
            </a:r>
          </a:p>
          <a:p>
            <a:pPr marL="380990" indent="-380990" defTabSz="914354">
              <a:buFont typeface="Wingdings" pitchFamily="2" charset="2"/>
              <a:buChar char="p"/>
            </a:pPr>
            <a:r>
              <a:rPr lang="en-US" sz="2400" dirty="0" smtClean="0">
                <a:sym typeface="微软雅黑" panose="020B0503020204020204" pitchFamily="34" charset="-122"/>
              </a:rPr>
              <a:t>1944, studying in Tsinghua University for foreign language</a:t>
            </a:r>
          </a:p>
          <a:p>
            <a:pPr marL="380990" indent="-380990" defTabSz="914354">
              <a:buFont typeface="Wingdings" pitchFamily="2" charset="2"/>
              <a:buChar char="p"/>
            </a:pPr>
            <a:r>
              <a:rPr lang="en-US" sz="2400" dirty="0" smtClean="0">
                <a:sym typeface="微软雅黑" panose="020B0503020204020204" pitchFamily="34" charset="-122"/>
              </a:rPr>
              <a:t>Since 1983 he has taught as a professor for international culture course at Peking University.</a:t>
            </a:r>
          </a:p>
          <a:p>
            <a:pPr marL="380990" indent="-380990" defTabSz="914354">
              <a:buFont typeface="Wingdings" pitchFamily="2" charset="2"/>
              <a:buChar char="p"/>
            </a:pPr>
            <a:r>
              <a:rPr lang="en-US" sz="2400" dirty="0" smtClean="0">
                <a:sym typeface="微软雅黑" panose="020B0503020204020204" pitchFamily="34" charset="-122"/>
              </a:rPr>
              <a:t>In 1991, he retired. He published twenty works before his retirement, and after that he continue to publish forty works.</a:t>
            </a:r>
          </a:p>
          <a:p>
            <a:pPr marL="380990" indent="-380990" defTabSz="914354">
              <a:buFont typeface="Wingdings" pitchFamily="2" charset="2"/>
              <a:buChar char="p"/>
            </a:pPr>
            <a:endParaRPr lang="en-US" sz="2400" dirty="0" smtClean="0">
              <a:sym typeface="微软雅黑" panose="020B0503020204020204" pitchFamily="34" charset="-122"/>
            </a:endParaRPr>
          </a:p>
          <a:p>
            <a:pPr marL="380990" indent="-380990" defTabSz="914354">
              <a:buFont typeface="Wingdings" pitchFamily="2" charset="2"/>
              <a:buChar char="p"/>
            </a:pPr>
            <a:endParaRPr lang="en-GB" sz="2400" dirty="0">
              <a:sym typeface="微软雅黑" panose="020B0503020204020204" pitchFamily="34" charset="-122"/>
            </a:endParaRPr>
          </a:p>
        </p:txBody>
      </p:sp>
      <p:grpSp>
        <p:nvGrpSpPr>
          <p:cNvPr id="61" name="组合 60">
            <a:extLst>
              <a:ext uri="{FF2B5EF4-FFF2-40B4-BE49-F238E27FC236}">
                <a16:creationId xmlns="" xmlns:a16="http://schemas.microsoft.com/office/drawing/2014/main" id="{2516CA13-5319-465D-A8F0-3E4BAFA63EED}"/>
              </a:ext>
            </a:extLst>
          </p:cNvPr>
          <p:cNvGrpSpPr/>
          <p:nvPr/>
        </p:nvGrpSpPr>
        <p:grpSpPr>
          <a:xfrm>
            <a:off x="677757" y="831229"/>
            <a:ext cx="4171967" cy="563852"/>
            <a:chOff x="744342" y="708953"/>
            <a:chExt cx="4171424" cy="563982"/>
          </a:xfrm>
        </p:grpSpPr>
        <p:sp>
          <p:nvSpPr>
            <p:cNvPr id="62" name="TextBox 8">
              <a:extLst>
                <a:ext uri="{FF2B5EF4-FFF2-40B4-BE49-F238E27FC236}">
                  <a16:creationId xmlns="" xmlns:a16="http://schemas.microsoft.com/office/drawing/2014/main" id="{619A1841-B9D5-454E-A319-0F0D57DAF82D}"/>
                </a:ext>
              </a:extLst>
            </p:cNvPr>
            <p:cNvSpPr txBox="1">
              <a:spLocks noChangeArrowheads="1"/>
            </p:cNvSpPr>
            <p:nvPr/>
          </p:nvSpPr>
          <p:spPr bwMode="auto">
            <a:xfrm>
              <a:off x="744342" y="708953"/>
              <a:ext cx="417142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defTabSz="914354"/>
              <a:endParaRPr lang="zh-CN" altLang="en-US" sz="3200" b="1" dirty="0">
                <a:solidFill>
                  <a:srgbClr val="FF0000"/>
                </a:solidFill>
                <a:latin typeface="方正细谭黑简体" panose="02000000000000000000" pitchFamily="2" charset="-122"/>
                <a:ea typeface="方正细谭黑简体" panose="02000000000000000000" pitchFamily="2" charset="-122"/>
                <a:sym typeface="Arial" panose="020B0604020202020204" pitchFamily="34" charset="0"/>
              </a:endParaRPr>
            </a:p>
          </p:txBody>
        </p: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81512" y="1272935"/>
              <a:ext cx="40342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26" name="Picture 2" descr="https://timgsa.baidu.com/timg?image&amp;quality=80&amp;size=b9999_10000&amp;sec=1601189918064&amp;di=5af346322d8aee5fb416819b2317890d&amp;imgtype=0&amp;src=http%3A%2F%2Fimg1.i21st.cn%2Fuploads%2Felt%2F56%2F1d%2FIMG_3501%2F1.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2399" y="1647961"/>
            <a:ext cx="4003014" cy="269202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047751" y="831173"/>
            <a:ext cx="1303370" cy="584775"/>
          </a:xfrm>
          <a:prstGeom prst="rect">
            <a:avLst/>
          </a:prstGeom>
        </p:spPr>
        <p:txBody>
          <a:bodyPr wrap="none">
            <a:spAutoFit/>
          </a:bodyPr>
          <a:lstStyle/>
          <a:p>
            <a:r>
              <a:rPr lang="en-US" altLang="zh-CN" sz="3200" b="1" dirty="0" smtClean="0"/>
              <a:t>Profile</a:t>
            </a:r>
            <a:endParaRPr lang="zh-CN" altLang="en-US" sz="3200" b="1" dirty="0"/>
          </a:p>
        </p:txBody>
      </p:sp>
    </p:spTree>
    <p:extLst>
      <p:ext uri="{BB962C8B-B14F-4D97-AF65-F5344CB8AC3E}">
        <p14:creationId xmlns:p14="http://schemas.microsoft.com/office/powerpoint/2010/main" val="5020122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sp>
        <p:nvSpPr>
          <p:cNvPr id="25" name="Rectangle 8">
            <a:extLst>
              <a:ext uri="{FF2B5EF4-FFF2-40B4-BE49-F238E27FC236}">
                <a16:creationId xmlns="" xmlns:a16="http://schemas.microsoft.com/office/drawing/2014/main" id="{DB856827-5FB1-41D4-BDB7-6D08022999A3}"/>
              </a:ext>
            </a:extLst>
          </p:cNvPr>
          <p:cNvSpPr/>
          <p:nvPr/>
        </p:nvSpPr>
        <p:spPr>
          <a:xfrm>
            <a:off x="719403" y="1473530"/>
            <a:ext cx="7141708" cy="6555610"/>
          </a:xfrm>
          <a:prstGeom prst="rect">
            <a:avLst/>
          </a:prstGeom>
        </p:spPr>
        <p:txBody>
          <a:bodyPr wrap="square" lIns="91413" tIns="45705" rIns="91413" bIns="45705">
            <a:spAutoFit/>
          </a:bodyPr>
          <a:lstStyle/>
          <a:p>
            <a:pPr marL="380990" indent="-380990" defTabSz="914354">
              <a:buFont typeface="Wingdings" pitchFamily="2" charset="2"/>
              <a:buChar char="p"/>
            </a:pPr>
            <a:r>
              <a:rPr lang="en-US" sz="2800" dirty="0" smtClean="0">
                <a:sym typeface="微软雅黑" panose="020B0503020204020204" pitchFamily="34" charset="-122"/>
              </a:rPr>
              <a:t>In 1999, Xu </a:t>
            </a:r>
            <a:r>
              <a:rPr lang="en-US" sz="2800" dirty="0" err="1" smtClean="0">
                <a:sym typeface="微软雅黑" panose="020B0503020204020204" pitchFamily="34" charset="-122"/>
              </a:rPr>
              <a:t>Yuanchong</a:t>
            </a:r>
            <a:r>
              <a:rPr lang="en-US" sz="2800" dirty="0" smtClean="0">
                <a:sym typeface="微软雅黑" panose="020B0503020204020204" pitchFamily="34" charset="-122"/>
              </a:rPr>
              <a:t> was nominated for the Nobel Prize winner in literature</a:t>
            </a:r>
          </a:p>
          <a:p>
            <a:pPr defTabSz="914354"/>
            <a:endParaRPr lang="en-US" sz="2800" dirty="0" smtClean="0">
              <a:sym typeface="微软雅黑" panose="020B0503020204020204" pitchFamily="34" charset="-122"/>
            </a:endParaRPr>
          </a:p>
          <a:p>
            <a:pPr marL="380990" indent="-380990" defTabSz="914354">
              <a:buFont typeface="Wingdings" pitchFamily="2" charset="2"/>
              <a:buChar char="p"/>
            </a:pPr>
            <a:r>
              <a:rPr lang="en-US" sz="2800" dirty="0" smtClean="0">
                <a:sym typeface="微软雅黑" panose="020B0503020204020204" pitchFamily="34" charset="-122"/>
              </a:rPr>
              <a:t>In 2010, he was awarded "translation culture lifetime achievement award“</a:t>
            </a:r>
          </a:p>
          <a:p>
            <a:pPr defTabSz="914354"/>
            <a:endParaRPr lang="en-US" sz="2800" dirty="0" smtClean="0">
              <a:sym typeface="微软雅黑" panose="020B0503020204020204" pitchFamily="34" charset="-122"/>
            </a:endParaRPr>
          </a:p>
          <a:p>
            <a:pPr marL="380990" indent="-380990" defTabSz="914354">
              <a:buFont typeface="Wingdings" pitchFamily="2" charset="2"/>
              <a:buChar char="p"/>
            </a:pPr>
            <a:r>
              <a:rPr lang="en-US" sz="2800" dirty="0" smtClean="0">
                <a:sym typeface="微软雅黑" panose="020B0503020204020204" pitchFamily="34" charset="-122"/>
              </a:rPr>
              <a:t>In 2014, he was awarded "Aurora Borealis" outstanding literary translation award</a:t>
            </a:r>
          </a:p>
          <a:p>
            <a:pPr marL="380990" indent="-380990" defTabSz="914354">
              <a:buFont typeface="Wingdings" pitchFamily="2" charset="2"/>
              <a:buChar char="p"/>
            </a:pPr>
            <a:endParaRPr lang="en-US" sz="2800" dirty="0" smtClean="0">
              <a:sym typeface="微软雅黑" panose="020B0503020204020204" pitchFamily="34" charset="-122"/>
            </a:endParaRPr>
          </a:p>
          <a:p>
            <a:pPr marL="380990" indent="-380990" defTabSz="914354">
              <a:buFont typeface="Wingdings" pitchFamily="2" charset="2"/>
              <a:buChar char="p"/>
            </a:pPr>
            <a:r>
              <a:rPr lang="en-US" sz="2800" dirty="0" smtClean="0">
                <a:sym typeface="微软雅黑" panose="020B0503020204020204" pitchFamily="34" charset="-122"/>
              </a:rPr>
              <a:t>He has been proclaimed as the only expert in the world who can translate Chinese poetry into English and French rhyme.</a:t>
            </a:r>
          </a:p>
          <a:p>
            <a:pPr marL="380990" indent="-380990" defTabSz="914354">
              <a:buFont typeface="Wingdings" pitchFamily="2" charset="2"/>
              <a:buChar char="p"/>
            </a:pPr>
            <a:endParaRPr lang="en-US" sz="2800" dirty="0" smtClean="0">
              <a:sym typeface="微软雅黑" panose="020B0503020204020204" pitchFamily="34" charset="-122"/>
            </a:endParaRPr>
          </a:p>
          <a:p>
            <a:pPr defTabSz="914354"/>
            <a:endParaRPr lang="en-US" sz="2800" dirty="0" smtClean="0">
              <a:sym typeface="微软雅黑" panose="020B0503020204020204" pitchFamily="34" charset="-122"/>
            </a:endParaRPr>
          </a:p>
          <a:p>
            <a:pPr marL="380990" indent="-380990" defTabSz="914354">
              <a:buFont typeface="Wingdings" pitchFamily="2" charset="2"/>
              <a:buChar char="p"/>
            </a:pPr>
            <a:endParaRPr lang="en-GB" sz="2800" dirty="0">
              <a:sym typeface="微软雅黑" panose="020B0503020204020204" pitchFamily="34" charset="-122"/>
            </a:endParaRPr>
          </a:p>
        </p:txBody>
      </p:sp>
      <p:grpSp>
        <p:nvGrpSpPr>
          <p:cNvPr id="61" name="组合 60">
            <a:extLst>
              <a:ext uri="{FF2B5EF4-FFF2-40B4-BE49-F238E27FC236}">
                <a16:creationId xmlns="" xmlns:a16="http://schemas.microsoft.com/office/drawing/2014/main" id="{2516CA13-5319-465D-A8F0-3E4BAFA63EED}"/>
              </a:ext>
            </a:extLst>
          </p:cNvPr>
          <p:cNvGrpSpPr/>
          <p:nvPr/>
        </p:nvGrpSpPr>
        <p:grpSpPr>
          <a:xfrm>
            <a:off x="677757" y="831229"/>
            <a:ext cx="4171967" cy="563852"/>
            <a:chOff x="744342" y="708953"/>
            <a:chExt cx="4171424" cy="563982"/>
          </a:xfrm>
        </p:grpSpPr>
        <p:sp>
          <p:nvSpPr>
            <p:cNvPr id="62" name="TextBox 8">
              <a:extLst>
                <a:ext uri="{FF2B5EF4-FFF2-40B4-BE49-F238E27FC236}">
                  <a16:creationId xmlns="" xmlns:a16="http://schemas.microsoft.com/office/drawing/2014/main" id="{619A1841-B9D5-454E-A319-0F0D57DAF82D}"/>
                </a:ext>
              </a:extLst>
            </p:cNvPr>
            <p:cNvSpPr txBox="1">
              <a:spLocks noChangeArrowheads="1"/>
            </p:cNvSpPr>
            <p:nvPr/>
          </p:nvSpPr>
          <p:spPr bwMode="auto">
            <a:xfrm>
              <a:off x="744342" y="708953"/>
              <a:ext cx="417142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defTabSz="914354"/>
              <a:endParaRPr lang="zh-CN" altLang="en-US" sz="3200" b="1" dirty="0">
                <a:solidFill>
                  <a:srgbClr val="FF0000"/>
                </a:solidFill>
                <a:latin typeface="方正细谭黑简体" panose="02000000000000000000" pitchFamily="2" charset="-122"/>
                <a:ea typeface="方正细谭黑简体" panose="02000000000000000000" pitchFamily="2" charset="-122"/>
                <a:sym typeface="Arial" panose="020B0604020202020204" pitchFamily="34" charset="0"/>
              </a:endParaRPr>
            </a:p>
          </p:txBody>
        </p: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81512" y="1272935"/>
              <a:ext cx="40342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1047751" y="831173"/>
            <a:ext cx="2425729" cy="584775"/>
          </a:xfrm>
          <a:prstGeom prst="rect">
            <a:avLst/>
          </a:prstGeom>
        </p:spPr>
        <p:txBody>
          <a:bodyPr wrap="none">
            <a:spAutoFit/>
          </a:bodyPr>
          <a:lstStyle/>
          <a:p>
            <a:r>
              <a:rPr lang="en-US" altLang="zh-CN" sz="3200" b="1" dirty="0" smtClean="0"/>
              <a:t>Achievement</a:t>
            </a:r>
            <a:endParaRPr lang="zh-CN" altLang="en-US" sz="3200" b="1"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8267" y="1727193"/>
            <a:ext cx="4393733" cy="2913045"/>
          </a:xfrm>
          <a:prstGeom prst="rect">
            <a:avLst/>
          </a:prstGeom>
        </p:spPr>
      </p:pic>
    </p:spTree>
    <p:extLst>
      <p:ext uri="{BB962C8B-B14F-4D97-AF65-F5344CB8AC3E}">
        <p14:creationId xmlns:p14="http://schemas.microsoft.com/office/powerpoint/2010/main" val="32563940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sp>
        <p:nvSpPr>
          <p:cNvPr id="25" name="Rectangle 8">
            <a:extLst>
              <a:ext uri="{FF2B5EF4-FFF2-40B4-BE49-F238E27FC236}">
                <a16:creationId xmlns="" xmlns:a16="http://schemas.microsoft.com/office/drawing/2014/main" id="{DB856827-5FB1-41D4-BDB7-6D08022999A3}"/>
              </a:ext>
            </a:extLst>
          </p:cNvPr>
          <p:cNvSpPr/>
          <p:nvPr/>
        </p:nvSpPr>
        <p:spPr>
          <a:xfrm>
            <a:off x="1047751" y="1801077"/>
            <a:ext cx="7183354" cy="4524285"/>
          </a:xfrm>
          <a:prstGeom prst="rect">
            <a:avLst/>
          </a:prstGeom>
        </p:spPr>
        <p:txBody>
          <a:bodyPr wrap="square" lIns="91413" tIns="45705" rIns="91413" bIns="45705">
            <a:spAutoFit/>
          </a:bodyPr>
          <a:lstStyle/>
          <a:p>
            <a:pPr marL="380990" indent="-380990" defTabSz="914354">
              <a:buFont typeface="Wingdings" pitchFamily="2" charset="2"/>
              <a:buChar char="p"/>
            </a:pPr>
            <a:r>
              <a:rPr lang="en-US" sz="3200" dirty="0" smtClean="0">
                <a:sym typeface="微软雅黑" panose="020B0503020204020204" pitchFamily="34" charset="-122"/>
              </a:rPr>
              <a:t>Book of Poetry</a:t>
            </a:r>
          </a:p>
          <a:p>
            <a:pPr marL="380990" indent="-380990" defTabSz="914354">
              <a:buFont typeface="Wingdings" pitchFamily="2" charset="2"/>
              <a:buChar char="p"/>
            </a:pPr>
            <a:r>
              <a:rPr lang="en-US" sz="3200" dirty="0" smtClean="0">
                <a:sym typeface="微软雅黑" panose="020B0503020204020204" pitchFamily="34" charset="-122"/>
              </a:rPr>
              <a:t>The Songs of the South</a:t>
            </a:r>
          </a:p>
          <a:p>
            <a:pPr marL="380990" indent="-380990" defTabSz="914354">
              <a:buFont typeface="Wingdings" pitchFamily="2" charset="2"/>
              <a:buChar char="p"/>
            </a:pPr>
            <a:r>
              <a:rPr lang="en-US" sz="3200" dirty="0" smtClean="0">
                <a:sym typeface="微软雅黑" panose="020B0503020204020204" pitchFamily="34" charset="-122"/>
              </a:rPr>
              <a:t>300 Tang Poems</a:t>
            </a:r>
          </a:p>
          <a:p>
            <a:pPr marL="380990" indent="-380990" defTabSz="914354">
              <a:buFont typeface="Wingdings" pitchFamily="2" charset="2"/>
              <a:buChar char="p"/>
            </a:pPr>
            <a:r>
              <a:rPr lang="en-US" sz="3200" dirty="0" smtClean="0">
                <a:sym typeface="微软雅黑" panose="020B0503020204020204" pitchFamily="34" charset="-122"/>
              </a:rPr>
              <a:t>300 Song Lyrics</a:t>
            </a:r>
          </a:p>
          <a:p>
            <a:pPr marL="380990" indent="-380990" defTabSz="914354">
              <a:buFont typeface="Wingdings" pitchFamily="2" charset="2"/>
              <a:buChar char="p"/>
            </a:pPr>
            <a:r>
              <a:rPr lang="en-US" sz="3200" dirty="0" smtClean="0">
                <a:sym typeface="微软雅黑" panose="020B0503020204020204" pitchFamily="34" charset="-122"/>
              </a:rPr>
              <a:t>Selected Poems of Li Bai</a:t>
            </a:r>
          </a:p>
          <a:p>
            <a:pPr marL="380990" indent="-380990" defTabSz="914354">
              <a:buFont typeface="Wingdings" pitchFamily="2" charset="2"/>
              <a:buChar char="p"/>
            </a:pPr>
            <a:r>
              <a:rPr lang="en-US" sz="3200" dirty="0" smtClean="0">
                <a:sym typeface="微软雅黑" panose="020B0503020204020204" pitchFamily="34" charset="-122"/>
              </a:rPr>
              <a:t>Poems and Lyrics of Su </a:t>
            </a:r>
            <a:r>
              <a:rPr lang="en-US" sz="3200" dirty="0" err="1" smtClean="0">
                <a:sym typeface="微软雅黑" panose="020B0503020204020204" pitchFamily="34" charset="-122"/>
              </a:rPr>
              <a:t>Dongpo</a:t>
            </a:r>
            <a:endParaRPr lang="en-US" sz="3200" dirty="0" smtClean="0">
              <a:sym typeface="微软雅黑" panose="020B0503020204020204" pitchFamily="34" charset="-122"/>
            </a:endParaRPr>
          </a:p>
          <a:p>
            <a:pPr marL="380990" indent="-380990" defTabSz="914354">
              <a:buFont typeface="Wingdings" pitchFamily="2" charset="2"/>
              <a:buChar char="p"/>
            </a:pPr>
            <a:r>
              <a:rPr lang="en-US" sz="3200" dirty="0" smtClean="0">
                <a:sym typeface="微软雅黑" panose="020B0503020204020204" pitchFamily="34" charset="-122"/>
              </a:rPr>
              <a:t>The Romance of the Western Bower</a:t>
            </a:r>
          </a:p>
          <a:p>
            <a:pPr marL="380990" indent="-380990" defTabSz="914354">
              <a:buFont typeface="Wingdings" pitchFamily="2" charset="2"/>
              <a:buChar char="p"/>
            </a:pPr>
            <a:r>
              <a:rPr lang="en-US" sz="3200" dirty="0" smtClean="0">
                <a:sym typeface="微软雅黑" panose="020B0503020204020204" pitchFamily="34" charset="-122"/>
              </a:rPr>
              <a:t>Selected Poems of Mao </a:t>
            </a:r>
            <a:r>
              <a:rPr lang="en-US" sz="3200" dirty="0" err="1" smtClean="0">
                <a:sym typeface="微软雅黑" panose="020B0503020204020204" pitchFamily="34" charset="-122"/>
              </a:rPr>
              <a:t>Zedong，ect</a:t>
            </a:r>
            <a:r>
              <a:rPr lang="en-US" sz="3200" dirty="0" smtClean="0">
                <a:sym typeface="微软雅黑" panose="020B0503020204020204" pitchFamily="34" charset="-122"/>
              </a:rPr>
              <a:t>.</a:t>
            </a:r>
          </a:p>
          <a:p>
            <a:pPr defTabSz="914354"/>
            <a:endParaRPr lang="en-GB" sz="3200" dirty="0">
              <a:sym typeface="微软雅黑" panose="020B0503020204020204" pitchFamily="34" charset="-122"/>
            </a:endParaRPr>
          </a:p>
        </p:txBody>
      </p:sp>
      <p:grpSp>
        <p:nvGrpSpPr>
          <p:cNvPr id="61" name="组合 60">
            <a:extLst>
              <a:ext uri="{FF2B5EF4-FFF2-40B4-BE49-F238E27FC236}">
                <a16:creationId xmlns="" xmlns:a16="http://schemas.microsoft.com/office/drawing/2014/main" id="{2516CA13-5319-465D-A8F0-3E4BAFA63EED}"/>
              </a:ext>
            </a:extLst>
          </p:cNvPr>
          <p:cNvGrpSpPr/>
          <p:nvPr/>
        </p:nvGrpSpPr>
        <p:grpSpPr>
          <a:xfrm>
            <a:off x="677757" y="831229"/>
            <a:ext cx="4171967" cy="563852"/>
            <a:chOff x="744342" y="708953"/>
            <a:chExt cx="4171424" cy="563982"/>
          </a:xfrm>
        </p:grpSpPr>
        <p:sp>
          <p:nvSpPr>
            <p:cNvPr id="62" name="TextBox 8">
              <a:extLst>
                <a:ext uri="{FF2B5EF4-FFF2-40B4-BE49-F238E27FC236}">
                  <a16:creationId xmlns="" xmlns:a16="http://schemas.microsoft.com/office/drawing/2014/main" id="{619A1841-B9D5-454E-A319-0F0D57DAF82D}"/>
                </a:ext>
              </a:extLst>
            </p:cNvPr>
            <p:cNvSpPr txBox="1">
              <a:spLocks noChangeArrowheads="1"/>
            </p:cNvSpPr>
            <p:nvPr/>
          </p:nvSpPr>
          <p:spPr bwMode="auto">
            <a:xfrm>
              <a:off x="744342" y="708953"/>
              <a:ext cx="417142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defTabSz="914354"/>
              <a:endParaRPr lang="zh-CN" altLang="en-US" sz="3200" b="1" dirty="0">
                <a:solidFill>
                  <a:srgbClr val="FF0000"/>
                </a:solidFill>
                <a:latin typeface="方正细谭黑简体" panose="02000000000000000000" pitchFamily="2" charset="-122"/>
                <a:ea typeface="方正细谭黑简体" panose="02000000000000000000" pitchFamily="2" charset="-122"/>
                <a:sym typeface="Arial" panose="020B0604020202020204" pitchFamily="34" charset="0"/>
              </a:endParaRPr>
            </a:p>
          </p:txBody>
        </p: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81512" y="1272935"/>
              <a:ext cx="40342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1047751" y="831173"/>
            <a:ext cx="3246017" cy="584775"/>
          </a:xfrm>
          <a:prstGeom prst="rect">
            <a:avLst/>
          </a:prstGeom>
        </p:spPr>
        <p:txBody>
          <a:bodyPr wrap="none">
            <a:spAutoFit/>
          </a:bodyPr>
          <a:lstStyle/>
          <a:p>
            <a:r>
              <a:rPr lang="en-US" altLang="zh-CN" sz="3200" b="1" dirty="0" smtClean="0"/>
              <a:t>Translation Works</a:t>
            </a:r>
            <a:endParaRPr lang="zh-CN" altLang="en-US" sz="3200" b="1" dirty="0"/>
          </a:p>
        </p:txBody>
      </p:sp>
      <p:pic>
        <p:nvPicPr>
          <p:cNvPr id="3" name="图片 2"/>
          <p:cNvPicPr>
            <a:picLocks noChangeAspect="1"/>
          </p:cNvPicPr>
          <p:nvPr/>
        </p:nvPicPr>
        <p:blipFill>
          <a:blip r:embed="rId3"/>
          <a:stretch>
            <a:fillRect/>
          </a:stretch>
        </p:blipFill>
        <p:spPr>
          <a:xfrm>
            <a:off x="7792630" y="682657"/>
            <a:ext cx="4085714" cy="5438095"/>
          </a:xfrm>
          <a:prstGeom prst="rect">
            <a:avLst/>
          </a:prstGeom>
        </p:spPr>
      </p:pic>
    </p:spTree>
    <p:extLst>
      <p:ext uri="{BB962C8B-B14F-4D97-AF65-F5344CB8AC3E}">
        <p14:creationId xmlns:p14="http://schemas.microsoft.com/office/powerpoint/2010/main" val="3725877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grpSp>
        <p:nvGrpSpPr>
          <p:cNvPr id="61" name="组合 60">
            <a:extLst>
              <a:ext uri="{FF2B5EF4-FFF2-40B4-BE49-F238E27FC236}">
                <a16:creationId xmlns="" xmlns:a16="http://schemas.microsoft.com/office/drawing/2014/main" id="{2516CA13-5319-465D-A8F0-3E4BAFA63EED}"/>
              </a:ext>
            </a:extLst>
          </p:cNvPr>
          <p:cNvGrpSpPr/>
          <p:nvPr/>
        </p:nvGrpSpPr>
        <p:grpSpPr>
          <a:xfrm>
            <a:off x="677757" y="831229"/>
            <a:ext cx="6762393" cy="567709"/>
            <a:chOff x="744342" y="708953"/>
            <a:chExt cx="6761514" cy="567840"/>
          </a:xfrm>
        </p:grpSpPr>
        <p:sp>
          <p:nvSpPr>
            <p:cNvPr id="62" name="TextBox 8">
              <a:extLst>
                <a:ext uri="{FF2B5EF4-FFF2-40B4-BE49-F238E27FC236}">
                  <a16:creationId xmlns="" xmlns:a16="http://schemas.microsoft.com/office/drawing/2014/main" id="{619A1841-B9D5-454E-A319-0F0D57DAF82D}"/>
                </a:ext>
              </a:extLst>
            </p:cNvPr>
            <p:cNvSpPr txBox="1">
              <a:spLocks noChangeArrowheads="1"/>
            </p:cNvSpPr>
            <p:nvPr/>
          </p:nvSpPr>
          <p:spPr bwMode="auto">
            <a:xfrm>
              <a:off x="744342" y="708953"/>
              <a:ext cx="417142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defTabSz="914354"/>
              <a:endParaRPr lang="zh-CN" altLang="en-US" sz="3200" b="1" dirty="0">
                <a:solidFill>
                  <a:srgbClr val="FF0000"/>
                </a:solidFill>
                <a:latin typeface="方正细谭黑简体" panose="02000000000000000000" pitchFamily="2" charset="-122"/>
                <a:ea typeface="方正细谭黑简体" panose="02000000000000000000" pitchFamily="2" charset="-122"/>
                <a:sym typeface="Arial" panose="020B0604020202020204" pitchFamily="34" charset="0"/>
              </a:endParaRPr>
            </a:p>
          </p:txBody>
        </p: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81512" y="1272935"/>
              <a:ext cx="6624344" cy="38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753163" y="783385"/>
            <a:ext cx="6691832" cy="584775"/>
          </a:xfrm>
          <a:prstGeom prst="rect">
            <a:avLst/>
          </a:prstGeom>
        </p:spPr>
        <p:txBody>
          <a:bodyPr wrap="none">
            <a:spAutoFit/>
          </a:bodyPr>
          <a:lstStyle/>
          <a:p>
            <a:r>
              <a:rPr lang="en-US" altLang="zh-CN" sz="3200" b="1" dirty="0">
                <a:latin typeface="Times New Roman" pitchFamily="18" charset="0"/>
                <a:cs typeface="Times New Roman" pitchFamily="18" charset="0"/>
              </a:rPr>
              <a:t>Translation Theory of </a:t>
            </a:r>
            <a:r>
              <a:rPr lang="en-US" altLang="zh-CN" sz="3200" b="1" i="1" dirty="0">
                <a:solidFill>
                  <a:srgbClr val="FF0000"/>
                </a:solidFill>
                <a:latin typeface="Times New Roman" pitchFamily="18" charset="0"/>
                <a:cs typeface="Times New Roman" pitchFamily="18" charset="0"/>
              </a:rPr>
              <a:t>Three Beauties</a:t>
            </a:r>
            <a:endParaRPr lang="zh-CN" altLang="en-US" sz="3200" b="1" i="1" dirty="0">
              <a:solidFill>
                <a:srgbClr val="FF0000"/>
              </a:solidFill>
              <a:latin typeface="Times New Roman" pitchFamily="18" charset="0"/>
              <a:cs typeface="Times New Roman" pitchFamily="18" charset="0"/>
            </a:endParaRPr>
          </a:p>
        </p:txBody>
      </p:sp>
      <p:sp>
        <p:nvSpPr>
          <p:cNvPr id="4" name="流程图: 联系 3"/>
          <p:cNvSpPr/>
          <p:nvPr/>
        </p:nvSpPr>
        <p:spPr>
          <a:xfrm>
            <a:off x="6537141" y="1272453"/>
            <a:ext cx="96011" cy="10232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内容占位符 4"/>
          <p:cNvSpPr>
            <a:spLocks noGrp="1"/>
          </p:cNvSpPr>
          <p:nvPr/>
        </p:nvSpPr>
        <p:spPr>
          <a:xfrm>
            <a:off x="1026119" y="167641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buNone/>
            </a:pPr>
            <a:r>
              <a:rPr lang="en-US" altLang="zh-CN" dirty="0" smtClean="0"/>
              <a:t>Beauty in Three Aspects:</a:t>
            </a:r>
          </a:p>
          <a:p>
            <a:r>
              <a:rPr lang="en-US" altLang="zh-CN" dirty="0" smtClean="0"/>
              <a:t>Beauty in Sense </a:t>
            </a:r>
          </a:p>
          <a:p>
            <a:pPr marL="0" indent="0">
              <a:buNone/>
            </a:pPr>
            <a:r>
              <a:rPr lang="en-US" altLang="zh-CN" dirty="0" smtClean="0"/>
              <a:t>  </a:t>
            </a:r>
            <a:r>
              <a:rPr lang="en-US" altLang="zh-CN" dirty="0" err="1" smtClean="0"/>
              <a:t>意美</a:t>
            </a:r>
            <a:r>
              <a:rPr lang="zh-CN" altLang="en-US" dirty="0" smtClean="0"/>
              <a:t>，即思想内容美，能够感动人心</a:t>
            </a:r>
          </a:p>
          <a:p>
            <a:r>
              <a:rPr lang="en-US" altLang="zh-CN" dirty="0" smtClean="0"/>
              <a:t>Beauty in Sound </a:t>
            </a:r>
          </a:p>
          <a:p>
            <a:pPr marL="0" indent="0">
              <a:buNone/>
            </a:pPr>
            <a:r>
              <a:rPr lang="en-US" altLang="zh-CN" dirty="0" smtClean="0"/>
              <a:t>  </a:t>
            </a:r>
            <a:r>
              <a:rPr lang="en-US" altLang="zh-CN" dirty="0" err="1" smtClean="0"/>
              <a:t>音美</a:t>
            </a:r>
            <a:r>
              <a:rPr lang="zh-CN" altLang="en-US" dirty="0" smtClean="0"/>
              <a:t>，即音韵节奏美，读起来朗朗上口</a:t>
            </a:r>
          </a:p>
          <a:p>
            <a:r>
              <a:rPr lang="en-US" altLang="zh-CN" dirty="0" smtClean="0"/>
              <a:t>Beauty in Form </a:t>
            </a:r>
          </a:p>
          <a:p>
            <a:pPr marL="0" indent="0">
              <a:buNone/>
            </a:pPr>
            <a:r>
              <a:rPr lang="en-US" altLang="zh-CN" dirty="0" smtClean="0"/>
              <a:t>  </a:t>
            </a:r>
            <a:r>
              <a:rPr lang="en-US" altLang="zh-CN" dirty="0" err="1" smtClean="0"/>
              <a:t>形美</a:t>
            </a:r>
            <a:r>
              <a:rPr lang="zh-CN" altLang="en-US" dirty="0" smtClean="0"/>
              <a:t>，即形式上的美，字形结构、句式让人悦目</a:t>
            </a:r>
          </a:p>
        </p:txBody>
      </p:sp>
      <p:pic>
        <p:nvPicPr>
          <p:cNvPr id="16" name="图片 15" descr="2018-03-08 01:38:18.507000"/>
          <p:cNvPicPr>
            <a:picLocks noChangeAspect="1"/>
          </p:cNvPicPr>
          <p:nvPr/>
        </p:nvPicPr>
        <p:blipFill>
          <a:blip r:embed="rId3"/>
          <a:stretch>
            <a:fillRect/>
          </a:stretch>
        </p:blipFill>
        <p:spPr>
          <a:xfrm>
            <a:off x="8827896" y="1075772"/>
            <a:ext cx="2267734" cy="3553273"/>
          </a:xfrm>
          <a:prstGeom prst="rect">
            <a:avLst/>
          </a:prstGeom>
        </p:spPr>
      </p:pic>
    </p:spTree>
    <p:extLst>
      <p:ext uri="{BB962C8B-B14F-4D97-AF65-F5344CB8AC3E}">
        <p14:creationId xmlns:p14="http://schemas.microsoft.com/office/powerpoint/2010/main" val="16005956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 xmlns:a16="http://schemas.microsoft.com/office/drawing/2014/main" id="{86F56E26-EAC7-48F1-AD22-0A3DF7A26EDD}"/>
              </a:ext>
            </a:extLst>
          </p:cNvPr>
          <p:cNvCxnSpPr/>
          <p:nvPr/>
        </p:nvCxnSpPr>
        <p:spPr>
          <a:xfrm>
            <a:off x="814944" y="1395077"/>
            <a:ext cx="2847088" cy="0"/>
          </a:xfrm>
          <a:prstGeom prst="line">
            <a:avLst/>
          </a:prstGeom>
          <a:ln>
            <a:solidFill>
              <a:srgbClr val="769867"/>
            </a:solidFill>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 xmlns:a16="http://schemas.microsoft.com/office/drawing/2014/main" id="{86F56E26-EAC7-48F1-AD22-0A3DF7A26EDD}"/>
              </a:ext>
            </a:extLst>
          </p:cNvPr>
          <p:cNvCxnSpPr/>
          <p:nvPr/>
        </p:nvCxnSpPr>
        <p:spPr>
          <a:xfrm>
            <a:off x="814945" y="1431797"/>
            <a:ext cx="616860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753163" y="779525"/>
            <a:ext cx="6020687" cy="584775"/>
          </a:xfrm>
          <a:prstGeom prst="rect">
            <a:avLst/>
          </a:prstGeom>
        </p:spPr>
        <p:txBody>
          <a:bodyPr wrap="none">
            <a:spAutoFit/>
          </a:bodyPr>
          <a:lstStyle/>
          <a:p>
            <a:r>
              <a:rPr lang="en-US" altLang="zh-CN" sz="3200" b="1" dirty="0">
                <a:latin typeface="Times New Roman" pitchFamily="18" charset="0"/>
                <a:cs typeface="Times New Roman" pitchFamily="18" charset="0"/>
              </a:rPr>
              <a:t>Appreciation of  </a:t>
            </a:r>
            <a:r>
              <a:rPr lang="en-US" altLang="zh-CN" sz="3200" b="1" i="1" dirty="0">
                <a:solidFill>
                  <a:srgbClr val="FF0000"/>
                </a:solidFill>
                <a:latin typeface="Times New Roman" pitchFamily="18" charset="0"/>
                <a:cs typeface="Times New Roman" pitchFamily="18" charset="0"/>
              </a:rPr>
              <a:t>The Willow Tree </a:t>
            </a:r>
            <a:endParaRPr lang="zh-CN" altLang="en-US" sz="3200" b="1" i="1" dirty="0">
              <a:solidFill>
                <a:srgbClr val="FF000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nvPr>
        </p:nvGraphicFramePr>
        <p:xfrm>
          <a:off x="851905" y="1796819"/>
          <a:ext cx="10465162" cy="3901440"/>
        </p:xfrm>
        <a:graphic>
          <a:graphicData uri="http://schemas.openxmlformats.org/drawingml/2006/table">
            <a:tbl>
              <a:tblPr firstRow="1" bandRow="1">
                <a:tableStyleId>{5940675A-B579-460E-94D1-54222C63F5DA}</a:tableStyleId>
              </a:tblPr>
              <a:tblGrid>
                <a:gridCol w="2857709"/>
                <a:gridCol w="7607453"/>
              </a:tblGrid>
              <a:tr h="3901440">
                <a:tc>
                  <a:txBody>
                    <a:bodyPr/>
                    <a:lstStyle/>
                    <a:p>
                      <a:pPr algn="ctr"/>
                      <a:r>
                        <a:rPr lang="zh-CN" altLang="en-US" sz="2400" b="1" dirty="0" smtClean="0"/>
                        <a:t>咏柳</a:t>
                      </a:r>
                      <a:endParaRPr lang="en-US" altLang="zh-CN" sz="2400" b="1" dirty="0" smtClean="0"/>
                    </a:p>
                    <a:p>
                      <a:pPr algn="ctr"/>
                      <a:r>
                        <a:rPr lang="zh-CN" altLang="en-US" sz="1600" b="1" dirty="0" smtClean="0">
                          <a:latin typeface="楷体" pitchFamily="49" charset="-122"/>
                          <a:ea typeface="楷体" pitchFamily="49" charset="-122"/>
                        </a:rPr>
                        <a:t>贺知章</a:t>
                      </a:r>
                      <a:endParaRPr lang="en-US" altLang="zh-CN" sz="1600" b="1" dirty="0" smtClean="0">
                        <a:latin typeface="楷体" pitchFamily="49" charset="-122"/>
                        <a:ea typeface="楷体" pitchFamily="49" charset="-122"/>
                      </a:endParaRPr>
                    </a:p>
                    <a:p>
                      <a:pPr algn="ctr"/>
                      <a:endParaRPr lang="en-US" altLang="zh-CN" sz="1600" b="1" dirty="0" smtClean="0"/>
                    </a:p>
                    <a:p>
                      <a:pPr algn="ctr">
                        <a:lnSpc>
                          <a:spcPct val="150000"/>
                        </a:lnSpc>
                      </a:pPr>
                      <a:r>
                        <a:rPr lang="zh-CN" altLang="en-US" sz="2400" b="1" dirty="0" smtClean="0"/>
                        <a:t>碧玉妆成一树高，</a:t>
                      </a:r>
                      <a:endParaRPr lang="en-US" altLang="zh-CN" sz="2400" b="1" dirty="0" smtClean="0"/>
                    </a:p>
                    <a:p>
                      <a:pPr algn="ctr">
                        <a:lnSpc>
                          <a:spcPct val="150000"/>
                        </a:lnSpc>
                      </a:pPr>
                      <a:r>
                        <a:rPr lang="zh-CN" altLang="en-US" sz="2400" b="1" dirty="0" smtClean="0"/>
                        <a:t>万条垂下绿丝绦。</a:t>
                      </a:r>
                      <a:endParaRPr lang="en-US" altLang="zh-CN" sz="2400" b="1" dirty="0" smtClean="0"/>
                    </a:p>
                    <a:p>
                      <a:pPr algn="ctr">
                        <a:lnSpc>
                          <a:spcPct val="150000"/>
                        </a:lnSpc>
                      </a:pPr>
                      <a:r>
                        <a:rPr lang="zh-CN" altLang="en-US" sz="2400" b="1" dirty="0" smtClean="0"/>
                        <a:t>不知细叶谁裁出，</a:t>
                      </a:r>
                      <a:endParaRPr lang="en-US" altLang="zh-CN" sz="2400" b="1" dirty="0" smtClean="0"/>
                    </a:p>
                    <a:p>
                      <a:pPr algn="ctr">
                        <a:lnSpc>
                          <a:spcPct val="150000"/>
                        </a:lnSpc>
                      </a:pPr>
                      <a:r>
                        <a:rPr lang="zh-CN" altLang="en-US" sz="2400" b="1" dirty="0" smtClean="0"/>
                        <a:t>二月春风似剪刀。</a:t>
                      </a:r>
                      <a:endParaRPr lang="en-US" altLang="zh-CN" sz="2400" b="1" dirty="0" smtClean="0"/>
                    </a:p>
                    <a:p>
                      <a:pPr algn="ctr"/>
                      <a:endParaRPr lang="en-US" altLang="zh-CN" sz="2400" dirty="0" smtClean="0"/>
                    </a:p>
                    <a:p>
                      <a:endParaRPr lang="zh-CN" altLang="en-US" sz="2400" dirty="0"/>
                    </a:p>
                  </a:txBody>
                  <a:tcPr marL="121920" marR="121920" marT="60960" marB="60960"/>
                </a:tc>
                <a:tc>
                  <a:txBody>
                    <a:bodyPr/>
                    <a:lstStyle/>
                    <a:p>
                      <a:pPr algn="ctr"/>
                      <a:r>
                        <a:rPr lang="en-US" altLang="zh-CN" sz="2400" b="1" dirty="0" smtClean="0"/>
                        <a:t>The Willow Tree</a:t>
                      </a:r>
                    </a:p>
                    <a:p>
                      <a:pPr algn="ctr"/>
                      <a:r>
                        <a:rPr lang="en-US" altLang="zh-CN" sz="1600" b="1" dirty="0" smtClean="0"/>
                        <a:t>He </a:t>
                      </a:r>
                      <a:r>
                        <a:rPr lang="en-US" altLang="zh-CN" sz="1600" b="1" dirty="0" err="1" smtClean="0"/>
                        <a:t>Zhizhang</a:t>
                      </a:r>
                      <a:endParaRPr lang="en-US" altLang="zh-CN" sz="1600" b="1" dirty="0" smtClean="0"/>
                    </a:p>
                    <a:p>
                      <a:pPr algn="ctr"/>
                      <a:endParaRPr lang="en-US" altLang="zh-CN" sz="1600" b="1" dirty="0" smtClean="0"/>
                    </a:p>
                    <a:p>
                      <a:pPr>
                        <a:lnSpc>
                          <a:spcPct val="150000"/>
                        </a:lnSpc>
                      </a:pPr>
                      <a:r>
                        <a:rPr lang="en-US" altLang="zh-CN" sz="2400" b="1" dirty="0" smtClean="0"/>
                        <a:t>The</a:t>
                      </a:r>
                      <a:r>
                        <a:rPr lang="en-US" altLang="zh-CN" sz="2400" b="1" baseline="0" dirty="0" smtClean="0"/>
                        <a:t> slender tree is dressed in emerald all about;</a:t>
                      </a:r>
                    </a:p>
                    <a:p>
                      <a:pPr>
                        <a:lnSpc>
                          <a:spcPct val="150000"/>
                        </a:lnSpc>
                      </a:pPr>
                      <a:r>
                        <a:rPr lang="en-US" altLang="zh-CN" sz="2400" b="1" baseline="0" dirty="0" smtClean="0"/>
                        <a:t>Thousands of branches droop like fringes made of jade;</a:t>
                      </a:r>
                    </a:p>
                    <a:p>
                      <a:pPr>
                        <a:lnSpc>
                          <a:spcPct val="150000"/>
                        </a:lnSpc>
                      </a:pPr>
                      <a:r>
                        <a:rPr lang="en-US" altLang="zh-CN" sz="2400" b="1" baseline="0" dirty="0" smtClean="0"/>
                        <a:t>But do you know by whom these slim leaves are cut out?</a:t>
                      </a:r>
                    </a:p>
                    <a:p>
                      <a:pPr>
                        <a:lnSpc>
                          <a:spcPct val="150000"/>
                        </a:lnSpc>
                      </a:pPr>
                      <a:r>
                        <a:rPr lang="en-US" altLang="zh-CN" sz="2400" b="1" baseline="0" dirty="0" smtClean="0"/>
                        <a:t>The wind of early spring is sharp as scissor blade.</a:t>
                      </a:r>
                    </a:p>
                    <a:p>
                      <a:endParaRPr lang="en-US" altLang="zh-CN" sz="2400" baseline="0" dirty="0" smtClean="0"/>
                    </a:p>
                    <a:p>
                      <a:endParaRPr lang="zh-CN" altLang="en-US" sz="2400" dirty="0"/>
                    </a:p>
                  </a:txBody>
                  <a:tcPr marL="121920" marR="121920" marT="60960" marB="60960"/>
                </a:tc>
              </a:tr>
            </a:tbl>
          </a:graphicData>
        </a:graphic>
      </p:graphicFrame>
    </p:spTree>
    <p:extLst>
      <p:ext uri="{BB962C8B-B14F-4D97-AF65-F5344CB8AC3E}">
        <p14:creationId xmlns:p14="http://schemas.microsoft.com/office/powerpoint/2010/main" val="8428579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681</Words>
  <Application>Microsoft Office PowerPoint</Application>
  <PresentationFormat>宽屏</PresentationFormat>
  <Paragraphs>109</Paragraphs>
  <Slides>13</Slides>
  <Notes>9</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Charter Black</vt:lpstr>
      <vt:lpstr>方正细谭黑简体</vt:lpstr>
      <vt:lpstr>华文行楷</vt:lpstr>
      <vt:lpstr>楷体</vt:lpstr>
      <vt:lpstr>宋体</vt:lpstr>
      <vt:lpstr>微软雅黑</vt:lpstr>
      <vt:lpstr>Arial</vt:lpstr>
      <vt:lpstr>Calibri</vt:lpstr>
      <vt:lpstr>Calibri Light</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dc:creator>
  <cp:lastModifiedBy>Microsoft</cp:lastModifiedBy>
  <cp:revision>5</cp:revision>
  <dcterms:created xsi:type="dcterms:W3CDTF">2021-03-06T13:16:15Z</dcterms:created>
  <dcterms:modified xsi:type="dcterms:W3CDTF">2021-03-06T14:07:32Z</dcterms:modified>
</cp:coreProperties>
</file>