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410" r:id="rId3"/>
    <p:sldId id="414" r:id="rId4"/>
    <p:sldId id="415" r:id="rId6"/>
    <p:sldId id="416" r:id="rId7"/>
    <p:sldId id="417" r:id="rId8"/>
    <p:sldId id="418" r:id="rId9"/>
    <p:sldId id="419" r:id="rId10"/>
    <p:sldId id="413" r:id="rId11"/>
    <p:sldId id="412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52"/>
        <p:guide pos="381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146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kumimoji="0"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47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fld id="{3A41B21C-0DAC-744D-97A1-6474C7299973}" type="slidenum">
              <a:rPr lang="zh-CN" altLang="en-US" sz="1200" i="0"/>
            </a:fld>
            <a:endParaRPr lang="zh-CN" altLang="en-US" sz="1200" i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194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kumimoji="0"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195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fld id="{59FF2D2B-0F99-8C44-AB8F-0B8F00988BB4}" type="slidenum">
              <a:rPr lang="zh-CN" altLang="en-US" sz="1200" i="0"/>
            </a:fld>
            <a:endParaRPr lang="zh-CN" altLang="en-US" sz="1200" i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2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kumimoji="0"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43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fld id="{74BC60FB-E0AC-424E-8985-A53606605D5F}" type="slidenum">
              <a:rPr lang="zh-CN" altLang="en-US" sz="1200" i="0"/>
            </a:fld>
            <a:endParaRPr lang="zh-CN" altLang="en-US" sz="1200" i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4338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kumimoji="0"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39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fld id="{730EEFCE-8450-0143-B026-B51E8EA06495}" type="slidenum">
              <a:rPr lang="zh-CN" altLang="en-US" sz="1200" i="0"/>
            </a:fld>
            <a:endParaRPr lang="zh-CN" altLang="en-US" sz="1200" i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434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kumimoji="0"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435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fld id="{344A4516-720C-194E-BCE5-E9236E6254DE}" type="slidenum">
              <a:rPr lang="zh-CN" altLang="en-US" sz="1200" i="0"/>
            </a:fld>
            <a:endParaRPr lang="zh-CN" altLang="en-US" sz="1200" i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0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kumimoji="0"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fld id="{98ED2B3F-F31D-1D48-8485-1FED16AFA6E3}" type="slidenum">
              <a:rPr lang="zh-CN" altLang="en-US" sz="1200" i="0"/>
            </a:fld>
            <a:endParaRPr lang="zh-CN" altLang="en-US" sz="1200" i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 eaLnBrk="1" fontAlgn="auto" latinLnBrk="0" hangingPunct="1">
              <a:lnSpc>
                <a:spcPct val="130000"/>
              </a:lnSpc>
              <a:defRPr u="none" strike="noStrike" kern="1200" cap="none" spc="150" normalizeH="0" baseline="0"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defRPr u="none" strike="noStrike" kern="1200" cap="none" spc="150" normalizeH="0" baseline="0"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defRPr u="none" strike="noStrike" kern="1200" cap="none" spc="150" normalizeH="0" baseline="0"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defRPr u="none" strike="noStrike" kern="1200" cap="none" spc="150" normalizeH="0" baseline="0"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kumimoji="0" lang="zh-CN" altLang="en-US" sz="18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600"/>
              </a:spcAft>
              <a:defRPr sz="1600" u="none" strike="noStrike" kern="1200" cap="none" spc="150" normalizeH="0"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1" fontAlgn="auto" latinLnBrk="0" hangingPunct="1">
              <a:lnSpc>
                <a:spcPct val="120000"/>
              </a:lnSpc>
              <a:defRPr sz="1600" u="none" strike="noStrike" kern="1200" cap="none" spc="150" normalizeH="0" baseline="0"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1" fontAlgn="auto" latinLnBrk="0" hangingPunct="1">
              <a:lnSpc>
                <a:spcPct val="120000"/>
              </a:lnSpc>
              <a:defRPr sz="1400" u="none" strike="noStrike" kern="1200" cap="none" spc="150" normalizeH="0" baseline="0"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400" u="none" strike="noStrike" kern="1200" cap="none" spc="150" normalizeH="0"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kumimoji="0" lang="zh-CN" altLang="en-US" sz="2000" b="1" i="0" u="none" strike="noStrike" kern="1200" cap="none" spc="20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1000"/>
              </a:spcAft>
              <a:defRPr u="none" strike="noStrike" kern="1200" cap="none" spc="150" normalizeH="0" baseline="0"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spcAft>
                <a:spcPts val="600"/>
              </a:spcAft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spcAft>
                <a:spcPts val="600"/>
              </a:spcAft>
              <a:defRPr u="none" strike="noStrike" kern="1200" cap="none" spc="150" normalizeH="0" baseline="0"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spcAft>
                <a:spcPts val="300"/>
              </a:spcAft>
              <a:defRPr u="none" strike="noStrike" kern="1200" cap="none" spc="150" normalizeH="0" baseline="0"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spcAft>
                <a:spcPts val="300"/>
              </a:spcAft>
              <a:defRPr u="none" strike="noStrike" kern="1200" cap="none" spc="150" normalizeH="0" baseline="0"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Group 187"/>
          <p:cNvGrpSpPr/>
          <p:nvPr/>
        </p:nvGrpSpPr>
        <p:grpSpPr bwMode="auto">
          <a:xfrm rot="-5400000">
            <a:off x="6036944" y="-2819399"/>
            <a:ext cx="2114550" cy="12710160"/>
            <a:chOff x="4225" y="672"/>
            <a:chExt cx="1055" cy="4467"/>
          </a:xfrm>
        </p:grpSpPr>
        <p:pic>
          <p:nvPicPr>
            <p:cNvPr id="5128" name="Picture 188" descr="66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5" y="1251"/>
              <a:ext cx="1055" cy="38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29" name="Picture 189" descr="5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0" y="672"/>
              <a:ext cx="935" cy="106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122" name="Group 208"/>
          <p:cNvGrpSpPr/>
          <p:nvPr/>
        </p:nvGrpSpPr>
        <p:grpSpPr bwMode="auto">
          <a:xfrm>
            <a:off x="-4423411" y="2576980376"/>
            <a:ext cx="0" cy="0"/>
            <a:chOff x="-2097088" y="2147483647"/>
            <a:chExt cx="0" cy="0"/>
          </a:xfrm>
        </p:grpSpPr>
        <p:sp>
          <p:nvSpPr>
            <p:cNvPr id="61" name="Line 192"/>
            <p:cNvSpPr>
              <a:spLocks noChangeShapeType="1"/>
            </p:cNvSpPr>
            <p:nvPr/>
          </p:nvSpPr>
          <p:spPr bwMode="auto">
            <a:xfrm>
              <a:off x="-2097088" y="2147483647"/>
              <a:ext cx="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</a:ln>
            <a:effectLst/>
          </p:spPr>
          <p:txBody>
            <a:bodyPr vert="wordArtVertRtl" wrap="none" anchor="ctr"/>
            <a:lstStyle/>
            <a:p>
              <a:pPr>
                <a:defRPr/>
              </a:pPr>
              <a:endParaRPr lang="zh-CN" altLang="en-US" sz="2160"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2" name="Line 193"/>
            <p:cNvSpPr>
              <a:spLocks noChangeShapeType="1"/>
            </p:cNvSpPr>
            <p:nvPr/>
          </p:nvSpPr>
          <p:spPr bwMode="auto">
            <a:xfrm>
              <a:off x="-2097088" y="2147483647"/>
              <a:ext cx="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</a:ln>
            <a:effectLst/>
          </p:spPr>
          <p:txBody>
            <a:bodyPr vert="wordArtVertRtl" wrap="none" anchor="ctr"/>
            <a:lstStyle/>
            <a:p>
              <a:pPr>
                <a:defRPr/>
              </a:pPr>
              <a:endParaRPr lang="zh-CN" altLang="en-US" sz="2160"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3" name="Line 194"/>
            <p:cNvSpPr>
              <a:spLocks noChangeShapeType="1"/>
            </p:cNvSpPr>
            <p:nvPr/>
          </p:nvSpPr>
          <p:spPr bwMode="auto">
            <a:xfrm>
              <a:off x="-2097088" y="2147483647"/>
              <a:ext cx="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</a:ln>
            <a:effectLst/>
          </p:spPr>
          <p:txBody>
            <a:bodyPr vert="wordArtVertRtl" wrap="none" anchor="ctr"/>
            <a:lstStyle/>
            <a:p>
              <a:pPr>
                <a:defRPr/>
              </a:pPr>
              <a:endParaRPr lang="zh-CN" altLang="en-US" sz="2160"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2207896" y="2927986"/>
            <a:ext cx="8747760" cy="97726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576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方正黑体简体" charset="0"/>
                <a:cs typeface="方正黑体简体" charset="0"/>
              </a:rPr>
              <a:t>The Double Ninth Festival</a:t>
            </a:r>
            <a:endParaRPr lang="zh-CN" altLang="en-US" sz="5760" i="0" dirty="0" smtClean="0">
              <a:solidFill>
                <a:srgbClr val="FF0000"/>
              </a:solidFill>
              <a:effectLst>
                <a:outerShdw blurRad="38100" dist="38100" dir="2700000" algn="tl">
                  <a:srgbClr val="DDDDDD"/>
                </a:outerShdw>
              </a:effectLst>
              <a:ea typeface="方正黑体简体" charset="0"/>
              <a:cs typeface="方正黑体简体" charset="0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 bwMode="auto">
          <a:xfrm>
            <a:off x="4367808" y="1918651"/>
            <a:ext cx="5101590" cy="540385"/>
            <a:chOff x="4629150" y="1947508"/>
            <a:chExt cx="3581400" cy="449973"/>
          </a:xfrm>
        </p:grpSpPr>
        <p:sp>
          <p:nvSpPr>
            <p:cNvPr id="48" name="Rectangle 117"/>
            <p:cNvSpPr>
              <a:spLocks noChangeArrowheads="1"/>
            </p:cNvSpPr>
            <p:nvPr/>
          </p:nvSpPr>
          <p:spPr bwMode="auto">
            <a:xfrm>
              <a:off x="5162749" y="1947508"/>
              <a:ext cx="3047801" cy="44997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97968" tIns="48984" rIns="97968" bIns="48984" anchor="ctr">
              <a:spAutoFit/>
            </a:bodyPr>
            <a:lstStyle/>
            <a:p>
              <a:pPr defTabSz="815975">
                <a:lnSpc>
                  <a:spcPct val="120000"/>
                </a:lnSpc>
                <a:defRPr/>
              </a:pPr>
              <a:r>
                <a:rPr lang="en-US" altLang="zh-CN" sz="2400" b="1" dirty="0">
                  <a:solidFill>
                    <a:srgbClr val="000000"/>
                  </a:solidFill>
                </a:rPr>
                <a:t>When is the festival?</a:t>
              </a:r>
              <a:endParaRPr lang="zh-CN" altLang="en-US" sz="2400" b="1" dirty="0">
                <a:solidFill>
                  <a:srgbClr val="000000"/>
                </a:solidFill>
              </a:endParaRPr>
            </a:p>
          </p:txBody>
        </p:sp>
        <p:pic>
          <p:nvPicPr>
            <p:cNvPr id="7181" name="Picture 128" descr="30"/>
            <p:cNvPicPr>
              <a:picLocks noChangeAspect="1" noChangeArrowheads="1"/>
            </p:cNvPicPr>
            <p:nvPr/>
          </p:nvPicPr>
          <p:blipFill>
            <a:blip r:embed="rId1">
              <a:lum bright="-5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9150" y="2095500"/>
              <a:ext cx="266700" cy="2682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组 2"/>
          <p:cNvGrpSpPr/>
          <p:nvPr/>
        </p:nvGrpSpPr>
        <p:grpSpPr bwMode="auto">
          <a:xfrm>
            <a:off x="5341662" y="2848750"/>
            <a:ext cx="4917110" cy="983615"/>
            <a:chOff x="5086350" y="2393974"/>
            <a:chExt cx="3631720" cy="819045"/>
          </a:xfrm>
        </p:grpSpPr>
        <p:pic>
          <p:nvPicPr>
            <p:cNvPr id="7178" name="Picture 129" descr="30"/>
            <p:cNvPicPr>
              <a:picLocks noChangeAspect="1" noChangeArrowheads="1"/>
            </p:cNvPicPr>
            <p:nvPr/>
          </p:nvPicPr>
          <p:blipFill>
            <a:blip r:embed="rId2">
              <a:lum bright="-5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6350" y="2633663"/>
              <a:ext cx="266700" cy="266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" name="Rectangle 133"/>
            <p:cNvSpPr>
              <a:spLocks noChangeArrowheads="1"/>
            </p:cNvSpPr>
            <p:nvPr/>
          </p:nvSpPr>
          <p:spPr bwMode="auto">
            <a:xfrm>
              <a:off x="5562145" y="2393974"/>
              <a:ext cx="3155925" cy="81904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97968" tIns="48984" rIns="97968" bIns="48984" anchor="ctr">
              <a:spAutoFit/>
            </a:bodyPr>
            <a:lstStyle/>
            <a:p>
              <a:pPr defTabSz="815975">
                <a:lnSpc>
                  <a:spcPct val="120000"/>
                </a:lnSpc>
                <a:defRPr/>
              </a:pPr>
              <a:r>
                <a:rPr lang="en-US" altLang="zh-CN" sz="2400" b="1" dirty="0">
                  <a:solidFill>
                    <a:srgbClr val="000000"/>
                  </a:solidFill>
                </a:rPr>
                <a:t>What is the origin(</a:t>
              </a:r>
              <a:r>
                <a:rPr lang="zh-CN" altLang="en-US" sz="2400" b="1" dirty="0">
                  <a:solidFill>
                    <a:srgbClr val="000000"/>
                  </a:solidFill>
                </a:rPr>
                <a:t>起源</a:t>
              </a:r>
              <a:r>
                <a:rPr lang="en-US" altLang="zh-CN" sz="2400" b="1" dirty="0">
                  <a:solidFill>
                    <a:srgbClr val="000000"/>
                  </a:solidFill>
                </a:rPr>
                <a:t>) of the festival? </a:t>
              </a:r>
              <a:endParaRPr lang="zh-CN" altLang="en-US" sz="24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" name="组 3"/>
          <p:cNvGrpSpPr/>
          <p:nvPr/>
        </p:nvGrpSpPr>
        <p:grpSpPr bwMode="auto">
          <a:xfrm>
            <a:off x="4394108" y="5106927"/>
            <a:ext cx="6955022" cy="540385"/>
            <a:chOff x="5238750" y="3102078"/>
            <a:chExt cx="5795054" cy="450721"/>
          </a:xfrm>
        </p:grpSpPr>
        <p:pic>
          <p:nvPicPr>
            <p:cNvPr id="7176" name="Picture 130" descr="30"/>
            <p:cNvPicPr>
              <a:picLocks noChangeAspect="1" noChangeArrowheads="1"/>
            </p:cNvPicPr>
            <p:nvPr/>
          </p:nvPicPr>
          <p:blipFill>
            <a:blip r:embed="rId3">
              <a:lum bright="-5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8750" y="3209925"/>
              <a:ext cx="304800" cy="266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" name="Rectangle 134"/>
            <p:cNvSpPr>
              <a:spLocks noChangeArrowheads="1"/>
            </p:cNvSpPr>
            <p:nvPr/>
          </p:nvSpPr>
          <p:spPr bwMode="auto">
            <a:xfrm>
              <a:off x="5740090" y="3102078"/>
              <a:ext cx="5293714" cy="45072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7968" tIns="48984" rIns="97968" bIns="48984" anchor="ctr">
              <a:spAutoFit/>
            </a:bodyPr>
            <a:lstStyle/>
            <a:p>
              <a:pPr defTabSz="815975">
                <a:lnSpc>
                  <a:spcPct val="120000"/>
                </a:lnSpc>
                <a:defRPr/>
              </a:pPr>
              <a:r>
                <a:rPr lang="en-US" altLang="zh-CN" sz="2400" b="1" dirty="0">
                  <a:solidFill>
                    <a:srgbClr val="000000"/>
                  </a:solidFill>
                </a:rPr>
                <a:t>What is the meaning of the festival?</a:t>
              </a:r>
              <a:endParaRPr lang="zh-CN" altLang="en-US" sz="2400" b="1" dirty="0">
                <a:solidFill>
                  <a:srgbClr val="000000"/>
                </a:solidFill>
              </a:endParaRPr>
            </a:p>
          </p:txBody>
        </p:sp>
      </p:grpSp>
      <p:pic>
        <p:nvPicPr>
          <p:cNvPr id="7172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446" y="403860"/>
            <a:ext cx="2164080" cy="17849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73" name="组 23"/>
          <p:cNvGrpSpPr/>
          <p:nvPr/>
        </p:nvGrpSpPr>
        <p:grpSpPr bwMode="auto">
          <a:xfrm>
            <a:off x="386714" y="2234566"/>
            <a:ext cx="5671186" cy="3362324"/>
            <a:chOff x="445985" y="1426369"/>
            <a:chExt cx="4725987" cy="2801937"/>
          </a:xfrm>
        </p:grpSpPr>
        <p:pic>
          <p:nvPicPr>
            <p:cNvPr id="7174" name="Picture 199" descr="4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985" y="1426369"/>
              <a:ext cx="4725987" cy="28019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Text Box 201"/>
            <p:cNvSpPr txBox="1">
              <a:spLocks noChangeArrowheads="1"/>
            </p:cNvSpPr>
            <p:nvPr/>
          </p:nvSpPr>
          <p:spPr bwMode="auto">
            <a:xfrm>
              <a:off x="2122386" y="2386806"/>
              <a:ext cx="2163762" cy="81967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97968" tIns="48984" rIns="97968" bIns="48984">
              <a:spAutoFit/>
            </a:bodyPr>
            <a:lstStyle>
              <a:lvl1pPr defTabSz="815975" eaLnBrk="0" hangingPunct="0">
                <a:defRPr i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宋体" panose="02010600030101010101" pitchFamily="2" charset="-122"/>
                </a:defRPr>
              </a:lvl1pPr>
              <a:lvl2pPr marL="742950" indent="-285750" defTabSz="815975" eaLnBrk="0" hangingPunct="0">
                <a:defRPr i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815975" eaLnBrk="0" hangingPunct="0">
                <a:defRPr i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815975" eaLnBrk="0" hangingPunct="0">
                <a:defRPr i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815975" eaLnBrk="0" hangingPunct="0">
                <a:defRPr i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81597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i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81597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i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81597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i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81597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i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zh-CN" sz="2880" b="1" dirty="0" smtClean="0">
                  <a:solidFill>
                    <a:srgbClr val="FFFFFF"/>
                  </a:solidFill>
                  <a:ea typeface="楷体" panose="02010609060101010101" charset="-122"/>
                  <a:cs typeface="楷体" panose="02010609060101010101" charset="-122"/>
                </a:rPr>
                <a:t>The Double Ninth Festival</a:t>
              </a:r>
              <a:endParaRPr lang="zh-CN" altLang="en-US" sz="2880" b="1" dirty="0" smtClean="0">
                <a:solidFill>
                  <a:srgbClr val="FFFFFF"/>
                </a:solidFill>
                <a:ea typeface="楷体" panose="02010609060101010101" charset="-122"/>
                <a:cs typeface="楷体" panose="02010609060101010101" charset="-122"/>
              </a:endParaRPr>
            </a:p>
          </p:txBody>
        </p:sp>
      </p:grpSp>
      <p:grpSp>
        <p:nvGrpSpPr>
          <p:cNvPr id="15" name="组 14"/>
          <p:cNvGrpSpPr/>
          <p:nvPr/>
        </p:nvGrpSpPr>
        <p:grpSpPr bwMode="auto">
          <a:xfrm>
            <a:off x="5341662" y="3969025"/>
            <a:ext cx="5852504" cy="983615"/>
            <a:chOff x="5086350" y="2339233"/>
            <a:chExt cx="4322591" cy="819045"/>
          </a:xfrm>
        </p:grpSpPr>
        <p:pic>
          <p:nvPicPr>
            <p:cNvPr id="16" name="Picture 129" descr="30"/>
            <p:cNvPicPr>
              <a:picLocks noChangeAspect="1" noChangeArrowheads="1"/>
            </p:cNvPicPr>
            <p:nvPr/>
          </p:nvPicPr>
          <p:blipFill>
            <a:blip r:embed="rId2">
              <a:lum bright="-5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6350" y="2633663"/>
              <a:ext cx="266700" cy="266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Rectangle 133"/>
            <p:cNvSpPr>
              <a:spLocks noChangeArrowheads="1"/>
            </p:cNvSpPr>
            <p:nvPr/>
          </p:nvSpPr>
          <p:spPr bwMode="auto">
            <a:xfrm>
              <a:off x="5543628" y="2339233"/>
              <a:ext cx="3865313" cy="81904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7968" tIns="48984" rIns="97968" bIns="48984" anchor="ctr">
              <a:spAutoFit/>
            </a:bodyPr>
            <a:lstStyle/>
            <a:p>
              <a:pPr defTabSz="815975">
                <a:lnSpc>
                  <a:spcPct val="120000"/>
                </a:lnSpc>
                <a:defRPr/>
              </a:pPr>
              <a:r>
                <a:rPr lang="en-US" altLang="zh-CN" sz="2400" b="1" dirty="0">
                  <a:solidFill>
                    <a:srgbClr val="000000"/>
                  </a:solidFill>
                </a:rPr>
                <a:t>What </a:t>
              </a:r>
              <a:r>
                <a:rPr lang="en-US" altLang="zh-CN" sz="2400" b="1" dirty="0" smtClean="0">
                  <a:solidFill>
                    <a:srgbClr val="000000"/>
                  </a:solidFill>
                </a:rPr>
                <a:t>activities do people usually do on this day? </a:t>
              </a:r>
              <a:endParaRPr lang="zh-CN" altLang="en-US" sz="2400" b="1" dirty="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3066" y="3987166"/>
            <a:ext cx="2036444" cy="296799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291590" y="2389632"/>
            <a:ext cx="9729978" cy="53403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i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1" lang="en-US" altLang="zh-CN" sz="2880" i="0" dirty="0" smtClean="0">
                <a:solidFill>
                  <a:srgbClr val="FF0000"/>
                </a:solidFill>
              </a:rPr>
              <a:t>(</a:t>
            </a:r>
            <a:r>
              <a:rPr lang="en-US" altLang="zh-CN" sz="2880" dirty="0">
                <a:solidFill>
                  <a:srgbClr val="FF0000"/>
                </a:solidFill>
              </a:rPr>
              <a:t>T</a:t>
            </a:r>
            <a:r>
              <a:rPr lang="en-US" altLang="zh-CN" sz="2880" dirty="0" smtClean="0">
                <a:solidFill>
                  <a:srgbClr val="FF0000"/>
                </a:solidFill>
              </a:rPr>
              <a:t>he </a:t>
            </a:r>
            <a:r>
              <a:rPr lang="en-US" altLang="zh-CN" sz="2880" dirty="0">
                <a:solidFill>
                  <a:srgbClr val="FF0000"/>
                </a:solidFill>
              </a:rPr>
              <a:t>9</a:t>
            </a:r>
            <a:r>
              <a:rPr lang="en-US" altLang="zh-CN" sz="2880" baseline="30000" dirty="0">
                <a:solidFill>
                  <a:srgbClr val="FF0000"/>
                </a:solidFill>
              </a:rPr>
              <a:t>th </a:t>
            </a:r>
            <a:r>
              <a:rPr lang="en-US" altLang="zh-CN" sz="2880" dirty="0">
                <a:solidFill>
                  <a:srgbClr val="FF0000"/>
                </a:solidFill>
              </a:rPr>
              <a:t>day of the </a:t>
            </a:r>
            <a:r>
              <a:rPr lang="en-US" altLang="zh-CN" sz="2880" dirty="0" smtClean="0">
                <a:solidFill>
                  <a:srgbClr val="FF0000"/>
                </a:solidFill>
              </a:rPr>
              <a:t>9</a:t>
            </a:r>
            <a:r>
              <a:rPr lang="en-US" altLang="zh-CN" sz="2880" baseline="30000" dirty="0" smtClean="0">
                <a:solidFill>
                  <a:srgbClr val="FF0000"/>
                </a:solidFill>
              </a:rPr>
              <a:t>th </a:t>
            </a:r>
            <a:r>
              <a:rPr lang="en-US" altLang="zh-CN" sz="2880" dirty="0">
                <a:solidFill>
                  <a:srgbClr val="FF0000"/>
                </a:solidFill>
              </a:rPr>
              <a:t>lunar month</a:t>
            </a:r>
            <a:r>
              <a:rPr lang="zh-CN" altLang="zh-CN" sz="2880" dirty="0">
                <a:solidFill>
                  <a:srgbClr val="FF0000"/>
                </a:solidFill>
              </a:rPr>
              <a:t> </a:t>
            </a:r>
            <a:r>
              <a:rPr kumimoji="1" lang="en-US" altLang="zh-CN" sz="2880" i="0" dirty="0" smtClean="0">
                <a:solidFill>
                  <a:srgbClr val="FF0000"/>
                </a:solidFill>
              </a:rPr>
              <a:t>)</a:t>
            </a:r>
            <a:endParaRPr kumimoji="1" lang="zh-CN" altLang="en-US" sz="2880" i="0" dirty="0">
              <a:solidFill>
                <a:srgbClr val="FF0000"/>
              </a:solidFill>
            </a:endParaRPr>
          </a:p>
        </p:txBody>
      </p:sp>
      <p:sp>
        <p:nvSpPr>
          <p:cNvPr id="32" name="Rectangle 213"/>
          <p:cNvSpPr>
            <a:spLocks noChangeArrowheads="1"/>
          </p:cNvSpPr>
          <p:nvPr/>
        </p:nvSpPr>
        <p:spPr bwMode="auto">
          <a:xfrm>
            <a:off x="1763268" y="1195769"/>
            <a:ext cx="2188464" cy="80581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7968" tIns="48984" rIns="97968" bIns="48984" anchor="ctr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defTabSz="815975">
              <a:lnSpc>
                <a:spcPct val="120000"/>
              </a:lnSpc>
              <a:defRPr/>
            </a:pPr>
            <a:r>
              <a:rPr lang="en-US" altLang="zh-CN" sz="3840" b="1" dirty="0">
                <a:solidFill>
                  <a:schemeClr val="accent4"/>
                </a:solidFill>
                <a:effectLst/>
                <a:latin typeface="Arial Black" panose="020B0A04020102020204" charset="0"/>
                <a:cs typeface="Arial Black" panose="020B0A04020102020204" charset="0"/>
              </a:rPr>
              <a:t>Time</a:t>
            </a:r>
            <a:endParaRPr lang="en-US" altLang="zh-CN" sz="3840" b="1" dirty="0">
              <a:solidFill>
                <a:schemeClr val="accent4"/>
              </a:solidFill>
              <a:effectLst/>
              <a:latin typeface="Arial Black" panose="020B0A04020102020204" charset="0"/>
              <a:cs typeface="Arial Black" panose="020B0A04020102020204" charset="0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808422" y="4605010"/>
            <a:ext cx="2036446" cy="29679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314" name="组 29"/>
          <p:cNvGrpSpPr/>
          <p:nvPr/>
        </p:nvGrpSpPr>
        <p:grpSpPr bwMode="auto">
          <a:xfrm>
            <a:off x="824866" y="0"/>
            <a:ext cx="2686050" cy="1887856"/>
            <a:chOff x="3389313" y="3544888"/>
            <a:chExt cx="2238375" cy="1573212"/>
          </a:xfrm>
        </p:grpSpPr>
        <p:pic>
          <p:nvPicPr>
            <p:cNvPr id="13315" name="Picture 208" descr="30"/>
            <p:cNvPicPr>
              <a:picLocks noChangeAspect="1" noChangeArrowheads="1"/>
            </p:cNvPicPr>
            <p:nvPr/>
          </p:nvPicPr>
          <p:blipFill>
            <a:blip r:embed="rId2">
              <a:lum bright="-18000" contras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27045">
              <a:off x="3389313" y="3544888"/>
              <a:ext cx="2238375" cy="15732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" name="Rectangle 213"/>
            <p:cNvSpPr>
              <a:spLocks noChangeArrowheads="1"/>
            </p:cNvSpPr>
            <p:nvPr/>
          </p:nvSpPr>
          <p:spPr bwMode="auto">
            <a:xfrm>
              <a:off x="3989388" y="3985155"/>
              <a:ext cx="1219200" cy="52440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97968" tIns="48984" rIns="97968" bIns="48984" anchor="ctr">
              <a:spAutoFit/>
            </a:bodyPr>
            <a:lstStyle/>
            <a:p>
              <a:pPr defTabSz="815975">
                <a:lnSpc>
                  <a:spcPct val="120000"/>
                </a:lnSpc>
                <a:defRPr/>
              </a:pPr>
              <a:r>
                <a:rPr lang="en-US" altLang="zh-CN" sz="2880" b="1" dirty="0">
                  <a:solidFill>
                    <a:srgbClr val="FFFFFF"/>
                  </a:solidFill>
                </a:rPr>
                <a:t>Origin</a:t>
              </a:r>
              <a:endParaRPr lang="zh-CN" altLang="en-US" sz="288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11424" y="1441579"/>
            <a:ext cx="9332237" cy="6292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360" b="1" i="0" dirty="0">
                <a:latin typeface="华文隶书"/>
                <a:ea typeface="华文隶书"/>
                <a:cs typeface="华文隶书"/>
              </a:rPr>
              <a:t>It was said that during the Eastern Han Dynasty, </a:t>
            </a:r>
            <a:r>
              <a:rPr lang="en-US" altLang="zh-CN" sz="3360" b="1" i="0" dirty="0" smtClean="0">
                <a:latin typeface="华文隶书"/>
                <a:ea typeface="华文隶书"/>
                <a:cs typeface="华文隶书"/>
              </a:rPr>
              <a:t>there was </a:t>
            </a:r>
            <a:r>
              <a:rPr lang="en-US" altLang="zh-CN" sz="3360" b="1" i="0" dirty="0">
                <a:latin typeface="华文隶书"/>
                <a:ea typeface="华文隶书"/>
                <a:cs typeface="华文隶书"/>
              </a:rPr>
              <a:t>a young man named </a:t>
            </a:r>
            <a:r>
              <a:rPr lang="en-US" altLang="zh-CN" sz="3360" b="1" i="0" dirty="0" err="1">
                <a:latin typeface="华文隶书"/>
                <a:ea typeface="华文隶书"/>
                <a:cs typeface="华文隶书"/>
              </a:rPr>
              <a:t>Huan</a:t>
            </a:r>
            <a:r>
              <a:rPr lang="en-US" altLang="zh-CN" sz="3360" b="1" i="0" dirty="0">
                <a:latin typeface="华文隶书"/>
                <a:ea typeface="华文隶书"/>
                <a:cs typeface="华文隶书"/>
              </a:rPr>
              <a:t> Jing. </a:t>
            </a:r>
            <a:r>
              <a:rPr lang="en-US" altLang="zh-CN" sz="3360" b="1" i="0" dirty="0" smtClean="0">
                <a:latin typeface="华文隶书"/>
                <a:ea typeface="华文隶书"/>
                <a:cs typeface="华文隶书"/>
              </a:rPr>
              <a:t>He </a:t>
            </a:r>
            <a:r>
              <a:rPr lang="en-US" altLang="zh-CN" sz="3360" b="1" i="0" dirty="0">
                <a:latin typeface="华文隶书"/>
                <a:ea typeface="华文隶书"/>
                <a:cs typeface="华文隶书"/>
              </a:rPr>
              <a:t>learned magic from a famous </a:t>
            </a:r>
            <a:r>
              <a:rPr lang="en-US" altLang="zh-CN" sz="3360" b="1" i="0" dirty="0" smtClean="0">
                <a:latin typeface="华文隶书"/>
                <a:ea typeface="华文隶书"/>
                <a:cs typeface="华文隶书"/>
              </a:rPr>
              <a:t>man who could </a:t>
            </a:r>
            <a:r>
              <a:rPr lang="en-US" altLang="zh-CN" sz="3360" b="1" i="0" dirty="0">
                <a:latin typeface="华文隶书"/>
                <a:ea typeface="华文隶书"/>
                <a:cs typeface="华文隶书"/>
              </a:rPr>
              <a:t>predict the future.</a:t>
            </a:r>
            <a:br>
              <a:rPr lang="en-US" altLang="zh-CN" sz="3360" b="1" i="0" dirty="0">
                <a:latin typeface="华文隶书"/>
                <a:ea typeface="华文隶书"/>
                <a:cs typeface="华文隶书"/>
              </a:rPr>
            </a:br>
            <a:r>
              <a:rPr lang="en-US" altLang="zh-CN" sz="3360" b="1" i="0" dirty="0">
                <a:latin typeface="华文隶书"/>
                <a:ea typeface="华文隶书"/>
                <a:cs typeface="华文隶书"/>
              </a:rPr>
              <a:t>T</a:t>
            </a:r>
            <a:r>
              <a:rPr lang="en-US" altLang="zh-CN" sz="3360" b="1" i="0" dirty="0" smtClean="0">
                <a:latin typeface="华文隶书"/>
                <a:ea typeface="华文隶书"/>
                <a:cs typeface="华文隶书"/>
              </a:rPr>
              <a:t>he </a:t>
            </a:r>
            <a:r>
              <a:rPr lang="en-US" altLang="zh-CN" sz="3360" b="1" i="0" dirty="0">
                <a:latin typeface="华文隶书"/>
                <a:ea typeface="华文隶书"/>
                <a:cs typeface="华文隶书"/>
              </a:rPr>
              <a:t>man asked </a:t>
            </a:r>
            <a:r>
              <a:rPr lang="en-US" altLang="zh-CN" sz="3360" b="1" i="0" dirty="0" err="1">
                <a:latin typeface="华文隶书"/>
                <a:ea typeface="华文隶书"/>
                <a:cs typeface="华文隶书"/>
              </a:rPr>
              <a:t>Huan</a:t>
            </a:r>
            <a:r>
              <a:rPr lang="en-US" altLang="zh-CN" sz="3360" b="1" i="0" dirty="0">
                <a:latin typeface="华文隶书"/>
                <a:ea typeface="华文隶书"/>
                <a:cs typeface="华文隶书"/>
              </a:rPr>
              <a:t> Jing to go home because the monster was going to appear on the 9</a:t>
            </a:r>
            <a:r>
              <a:rPr lang="en-US" altLang="zh-CN" sz="3360" b="1" i="0" baseline="30000" dirty="0">
                <a:latin typeface="华文隶书"/>
                <a:ea typeface="华文隶书"/>
                <a:cs typeface="华文隶书"/>
              </a:rPr>
              <a:t>th </a:t>
            </a:r>
            <a:r>
              <a:rPr lang="en-US" altLang="zh-CN" sz="3360" b="1" i="0" dirty="0">
                <a:latin typeface="华文隶书"/>
                <a:ea typeface="华文隶书"/>
                <a:cs typeface="华文隶书"/>
              </a:rPr>
              <a:t>day of the 9</a:t>
            </a:r>
            <a:r>
              <a:rPr lang="en-US" altLang="zh-CN" sz="3360" b="1" i="0" baseline="30000" dirty="0">
                <a:latin typeface="华文隶书"/>
                <a:ea typeface="华文隶书"/>
                <a:cs typeface="华文隶书"/>
              </a:rPr>
              <a:t>th </a:t>
            </a:r>
            <a:r>
              <a:rPr lang="en-US" altLang="zh-CN" sz="3360" b="1" i="0" dirty="0">
                <a:latin typeface="华文隶书"/>
                <a:ea typeface="华文隶书"/>
                <a:cs typeface="华文隶书"/>
              </a:rPr>
              <a:t>lunar month. Also, the man told him to take the people to the top of the </a:t>
            </a:r>
            <a:r>
              <a:rPr lang="en-US" altLang="zh-CN" sz="3360" b="1" i="0" dirty="0" smtClean="0">
                <a:latin typeface="华文隶书"/>
                <a:ea typeface="华文隶书"/>
                <a:cs typeface="华文隶书"/>
              </a:rPr>
              <a:t>mountain and </a:t>
            </a:r>
            <a:r>
              <a:rPr lang="en-US" altLang="zh-CN" sz="3360" b="1" i="0" dirty="0">
                <a:latin typeface="华文隶书"/>
                <a:ea typeface="华文隶书"/>
                <a:cs typeface="华文隶书"/>
              </a:rPr>
              <a:t>give each person a leaf and a cup of wine</a:t>
            </a:r>
            <a:r>
              <a:rPr lang="zh-CN" altLang="zh-CN" sz="3360" b="1" i="0" dirty="0">
                <a:latin typeface="华文隶书"/>
                <a:ea typeface="华文隶书"/>
                <a:cs typeface="华文隶书"/>
              </a:rPr>
              <a:t> </a:t>
            </a:r>
            <a:r>
              <a:rPr lang="en-US" altLang="zh-CN" sz="3360" b="1" i="0" dirty="0">
                <a:latin typeface="华文隶书"/>
                <a:ea typeface="华文隶书"/>
                <a:cs typeface="华文隶书"/>
              </a:rPr>
              <a:t>. The advice and </a:t>
            </a:r>
            <a:r>
              <a:rPr lang="en-US" altLang="zh-CN" sz="3360" b="1" i="0" dirty="0" err="1">
                <a:latin typeface="华文隶书"/>
                <a:ea typeface="华文隶书"/>
                <a:cs typeface="华文隶书"/>
              </a:rPr>
              <a:t>Huan</a:t>
            </a:r>
            <a:r>
              <a:rPr lang="en-US" altLang="zh-CN" sz="3360" b="1" i="0" dirty="0">
                <a:latin typeface="华文隶书"/>
                <a:ea typeface="华文隶书"/>
                <a:cs typeface="华文隶书"/>
              </a:rPr>
              <a:t> </a:t>
            </a:r>
            <a:r>
              <a:rPr lang="en-US" altLang="zh-CN" sz="3360" b="1" i="0" dirty="0" smtClean="0">
                <a:latin typeface="华文隶书"/>
                <a:ea typeface="华文隶书"/>
                <a:cs typeface="华文隶书"/>
              </a:rPr>
              <a:t>Jing’s </a:t>
            </a:r>
            <a:r>
              <a:rPr lang="en-US" altLang="zh-CN" sz="3360" b="1" i="0" dirty="0">
                <a:latin typeface="华文隶书"/>
                <a:ea typeface="华文隶书"/>
                <a:cs typeface="华文隶书"/>
              </a:rPr>
              <a:t>brave fighting saved all the </a:t>
            </a:r>
            <a:r>
              <a:rPr lang="en-US" altLang="zh-CN" sz="3360" b="1" i="0" dirty="0" smtClean="0">
                <a:latin typeface="华文隶书"/>
                <a:ea typeface="华文隶书"/>
                <a:cs typeface="华文隶书"/>
              </a:rPr>
              <a:t>people.</a:t>
            </a:r>
            <a:r>
              <a:rPr lang="zh-CN" altLang="zh-CN" sz="3360" b="1" i="0" dirty="0" smtClean="0">
                <a:latin typeface="华文隶书"/>
                <a:ea typeface="华文隶书"/>
                <a:cs typeface="华文隶书"/>
              </a:rPr>
              <a:t> </a:t>
            </a:r>
            <a:endParaRPr kumimoji="1" lang="zh-CN" altLang="en-US" sz="3360" b="1" i="0" dirty="0">
              <a:latin typeface="华文隶书"/>
              <a:ea typeface="华文隶书"/>
              <a:cs typeface="华文隶书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518210" y="4675435"/>
            <a:ext cx="2036446" cy="29679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410" name="组 29"/>
          <p:cNvGrpSpPr/>
          <p:nvPr/>
        </p:nvGrpSpPr>
        <p:grpSpPr bwMode="auto">
          <a:xfrm>
            <a:off x="824866" y="0"/>
            <a:ext cx="2686050" cy="1887856"/>
            <a:chOff x="3389313" y="3544888"/>
            <a:chExt cx="2238375" cy="1573212"/>
          </a:xfrm>
        </p:grpSpPr>
        <p:pic>
          <p:nvPicPr>
            <p:cNvPr id="17412" name="Picture 208" descr="30"/>
            <p:cNvPicPr>
              <a:picLocks noChangeAspect="1" noChangeArrowheads="1"/>
            </p:cNvPicPr>
            <p:nvPr/>
          </p:nvPicPr>
          <p:blipFill>
            <a:blip r:embed="rId2">
              <a:lum bright="-18000" contras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27045">
              <a:off x="3389313" y="3544888"/>
              <a:ext cx="2238375" cy="15732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" name="Rectangle 213"/>
            <p:cNvSpPr>
              <a:spLocks noChangeArrowheads="1"/>
            </p:cNvSpPr>
            <p:nvPr/>
          </p:nvSpPr>
          <p:spPr bwMode="auto">
            <a:xfrm>
              <a:off x="3990975" y="3996268"/>
              <a:ext cx="1219200" cy="52440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97968" tIns="48984" rIns="97968" bIns="48984" anchor="ctr">
              <a:spAutoFit/>
            </a:bodyPr>
            <a:lstStyle/>
            <a:p>
              <a:pPr defTabSz="815975">
                <a:lnSpc>
                  <a:spcPct val="120000"/>
                </a:lnSpc>
                <a:defRPr/>
              </a:pPr>
              <a:r>
                <a:rPr lang="en-US" altLang="zh-CN" sz="2880" b="1" dirty="0">
                  <a:solidFill>
                    <a:srgbClr val="FFFFFF"/>
                  </a:solidFill>
                </a:rPr>
                <a:t>Poem</a:t>
              </a:r>
              <a:endParaRPr lang="zh-CN" altLang="en-US" sz="288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309074" y="1620164"/>
            <a:ext cx="10273326" cy="5998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360" b="1" i="0" dirty="0" smtClean="0">
                <a:latin typeface="华文隶书"/>
                <a:ea typeface="华文隶书"/>
                <a:cs typeface="华文隶书"/>
              </a:rPr>
              <a:t>Thinking </a:t>
            </a:r>
            <a:r>
              <a:rPr lang="en-US" altLang="zh-CN" sz="3360" b="1" i="0" dirty="0">
                <a:latin typeface="华文隶书"/>
                <a:ea typeface="华文隶书"/>
                <a:cs typeface="华文隶书"/>
              </a:rPr>
              <a:t>of My Brother On </a:t>
            </a:r>
            <a:r>
              <a:rPr lang="en-US" altLang="zh-CN" sz="3360" b="1" i="0" dirty="0" smtClean="0">
                <a:latin typeface="华文隶书"/>
                <a:ea typeface="华文隶书"/>
                <a:cs typeface="华文隶书"/>
              </a:rPr>
              <a:t>Mountain-Climbing</a:t>
            </a:r>
            <a:endParaRPr lang="en-US" altLang="zh-CN" sz="3360" b="1" i="0" dirty="0" smtClean="0">
              <a:latin typeface="华文隶书"/>
              <a:ea typeface="华文隶书"/>
              <a:cs typeface="华文隶书"/>
            </a:endParaRPr>
          </a:p>
          <a:p>
            <a:r>
              <a:rPr lang="zh-CN" altLang="zh-CN" sz="2880" b="1" i="0" dirty="0">
                <a:latin typeface="华文隶书"/>
                <a:ea typeface="华文隶书"/>
                <a:cs typeface="华文隶书"/>
              </a:rPr>
              <a:t>九月九日忆山东兄弟</a:t>
            </a:r>
            <a:endParaRPr lang="zh-CN" altLang="zh-CN" sz="2880" b="1" i="0" dirty="0">
              <a:latin typeface="华文隶书"/>
              <a:ea typeface="华文隶书"/>
              <a:cs typeface="华文隶书"/>
            </a:endParaRPr>
          </a:p>
          <a:p>
            <a:endParaRPr lang="en-US" altLang="zh-CN" sz="2880" b="1" i="0" dirty="0" smtClean="0">
              <a:latin typeface="华文隶书"/>
              <a:ea typeface="华文隶书"/>
              <a:cs typeface="华文隶书"/>
            </a:endParaRPr>
          </a:p>
          <a:p>
            <a:r>
              <a:rPr lang="en-US" altLang="zh-CN" sz="2880" b="1" i="0" dirty="0" smtClean="0">
                <a:latin typeface="华文隶书"/>
                <a:ea typeface="华文隶书"/>
                <a:cs typeface="华文隶书"/>
              </a:rPr>
              <a:t>Alone</a:t>
            </a:r>
            <a:r>
              <a:rPr lang="en-US" altLang="zh-CN" sz="2880" b="1" i="0" dirty="0">
                <a:latin typeface="华文隶书"/>
                <a:ea typeface="华文隶书"/>
                <a:cs typeface="华文隶书"/>
              </a:rPr>
              <a:t>, a lonely stranger in a foreign land</a:t>
            </a:r>
            <a:r>
              <a:rPr lang="en-US" altLang="zh-CN" sz="2880" b="1" i="0" dirty="0" smtClean="0">
                <a:latin typeface="华文隶书"/>
                <a:ea typeface="华文隶书"/>
                <a:cs typeface="华文隶书"/>
              </a:rPr>
              <a:t>,</a:t>
            </a:r>
            <a:endParaRPr lang="en-US" altLang="zh-CN" sz="2880" b="1" i="0" dirty="0" smtClean="0">
              <a:latin typeface="华文隶书"/>
              <a:ea typeface="华文隶书"/>
              <a:cs typeface="华文隶书"/>
            </a:endParaRPr>
          </a:p>
          <a:p>
            <a:r>
              <a:rPr lang="zh-CN" altLang="zh-CN" sz="2880" b="1" i="0" dirty="0">
                <a:latin typeface="华文隶书"/>
                <a:ea typeface="华文隶书"/>
                <a:cs typeface="华文隶书"/>
              </a:rPr>
              <a:t>独在异乡为异客，</a:t>
            </a:r>
            <a:r>
              <a:rPr lang="en-US" altLang="zh-CN" sz="2880" b="1" i="0" dirty="0">
                <a:latin typeface="华文隶书"/>
                <a:ea typeface="华文隶书"/>
                <a:cs typeface="华文隶书"/>
              </a:rPr>
              <a:t>     </a:t>
            </a:r>
            <a:endParaRPr lang="en-US" altLang="zh-CN" sz="2880" b="1" i="0" dirty="0" smtClean="0">
              <a:latin typeface="华文隶书"/>
              <a:ea typeface="华文隶书"/>
              <a:cs typeface="华文隶书"/>
            </a:endParaRPr>
          </a:p>
          <a:p>
            <a:r>
              <a:rPr lang="en-US" altLang="zh-CN" sz="2880" b="1" i="0" dirty="0" smtClean="0">
                <a:latin typeface="华文隶书"/>
                <a:ea typeface="华文隶书"/>
                <a:cs typeface="华文隶书"/>
              </a:rPr>
              <a:t>I </a:t>
            </a:r>
            <a:r>
              <a:rPr lang="en-US" altLang="zh-CN" sz="2880" b="1" i="0" dirty="0">
                <a:latin typeface="华文隶书"/>
                <a:ea typeface="华文隶书"/>
                <a:cs typeface="华文隶书"/>
              </a:rPr>
              <a:t>doubly </a:t>
            </a:r>
            <a:r>
              <a:rPr lang="en-US" altLang="zh-CN" sz="2880" b="1" i="0" dirty="0" smtClean="0">
                <a:latin typeface="华文隶书"/>
                <a:ea typeface="华文隶书"/>
                <a:cs typeface="华文隶书"/>
              </a:rPr>
              <a:t>pine(</a:t>
            </a:r>
            <a:r>
              <a:rPr lang="zh-CN" altLang="en-US" sz="2880" b="1" i="0" dirty="0" smtClean="0">
                <a:latin typeface="华文隶书"/>
                <a:ea typeface="华文隶书"/>
                <a:cs typeface="华文隶书"/>
              </a:rPr>
              <a:t>渴望</a:t>
            </a:r>
            <a:r>
              <a:rPr lang="en-US" altLang="zh-CN" sz="2880" b="1" i="0" dirty="0" smtClean="0">
                <a:latin typeface="华文隶书"/>
                <a:ea typeface="华文隶书"/>
                <a:cs typeface="华文隶书"/>
              </a:rPr>
              <a:t>) </a:t>
            </a:r>
            <a:r>
              <a:rPr lang="en-US" altLang="zh-CN" sz="2880" b="1" i="0" dirty="0">
                <a:latin typeface="华文隶书"/>
                <a:ea typeface="华文隶书"/>
                <a:cs typeface="华文隶书"/>
              </a:rPr>
              <a:t>for my </a:t>
            </a:r>
            <a:r>
              <a:rPr lang="en-US" altLang="zh-CN" sz="2880" b="1" i="0" dirty="0" smtClean="0">
                <a:latin typeface="华文隶书"/>
                <a:ea typeface="华文隶书"/>
                <a:cs typeface="华文隶书"/>
              </a:rPr>
              <a:t>kinsfolk</a:t>
            </a:r>
            <a:r>
              <a:rPr lang="zh-CN" altLang="en-US" sz="2880" b="1" i="0" dirty="0" smtClean="0">
                <a:latin typeface="华文隶书"/>
                <a:ea typeface="华文隶书"/>
                <a:cs typeface="华文隶书"/>
              </a:rPr>
              <a:t>（亲人）</a:t>
            </a:r>
            <a:r>
              <a:rPr lang="en-US" altLang="zh-CN" sz="2880" b="1" i="0" dirty="0" smtClean="0">
                <a:latin typeface="华文隶书"/>
                <a:ea typeface="华文隶书"/>
                <a:cs typeface="华文隶书"/>
              </a:rPr>
              <a:t> </a:t>
            </a:r>
            <a:r>
              <a:rPr lang="en-US" altLang="zh-CN" sz="2880" b="1" i="0" dirty="0">
                <a:latin typeface="华文隶书"/>
                <a:ea typeface="华文隶书"/>
                <a:cs typeface="华文隶书"/>
              </a:rPr>
              <a:t>on </a:t>
            </a:r>
            <a:r>
              <a:rPr lang="en-US" altLang="zh-CN" sz="2880" b="1" i="0" dirty="0" smtClean="0">
                <a:latin typeface="华文隶书"/>
                <a:ea typeface="华文隶书"/>
                <a:cs typeface="华文隶书"/>
              </a:rPr>
              <a:t>holiday.</a:t>
            </a:r>
            <a:endParaRPr lang="en-US" altLang="zh-CN" sz="2880" b="1" i="0" dirty="0" smtClean="0">
              <a:latin typeface="华文隶书"/>
              <a:ea typeface="华文隶书"/>
              <a:cs typeface="华文隶书"/>
            </a:endParaRPr>
          </a:p>
          <a:p>
            <a:r>
              <a:rPr lang="zh-CN" altLang="zh-CN" sz="2880" b="1" i="0" dirty="0">
                <a:latin typeface="华文隶书"/>
                <a:ea typeface="华文隶书"/>
                <a:cs typeface="华文隶书"/>
              </a:rPr>
              <a:t>每逢佳节倍思亲。</a:t>
            </a:r>
            <a:r>
              <a:rPr lang="en-US" altLang="zh-CN" sz="2880" b="1" i="0" dirty="0">
                <a:latin typeface="华文隶书"/>
                <a:ea typeface="华文隶书"/>
                <a:cs typeface="华文隶书"/>
              </a:rPr>
              <a:t>     </a:t>
            </a:r>
            <a:endParaRPr lang="en-US" altLang="zh-CN" sz="2880" b="1" i="0" dirty="0" smtClean="0">
              <a:latin typeface="华文隶书"/>
              <a:ea typeface="华文隶书"/>
              <a:cs typeface="华文隶书"/>
            </a:endParaRPr>
          </a:p>
          <a:p>
            <a:r>
              <a:rPr lang="en-US" altLang="zh-CN" sz="2880" b="1" i="0" dirty="0" smtClean="0">
                <a:latin typeface="华文隶书"/>
                <a:ea typeface="华文隶书"/>
                <a:cs typeface="华文隶书"/>
              </a:rPr>
              <a:t>I </a:t>
            </a:r>
            <a:r>
              <a:rPr lang="en-US" altLang="zh-CN" sz="2880" b="1" i="0" dirty="0">
                <a:latin typeface="华文隶书"/>
                <a:ea typeface="华文隶书"/>
                <a:cs typeface="华文隶书"/>
              </a:rPr>
              <a:t>know my brothers would, with the </a:t>
            </a:r>
            <a:r>
              <a:rPr lang="en-US" altLang="zh-CN" sz="2880" b="1" i="0" dirty="0" smtClean="0">
                <a:latin typeface="华文隶书"/>
                <a:ea typeface="华文隶书"/>
                <a:cs typeface="华文隶书"/>
              </a:rPr>
              <a:t>dogwood</a:t>
            </a:r>
            <a:r>
              <a:rPr lang="zh-CN" altLang="en-US" sz="2880" b="1" i="0" dirty="0" smtClean="0">
                <a:latin typeface="华文隶书"/>
                <a:ea typeface="华文隶书"/>
                <a:cs typeface="华文隶书"/>
              </a:rPr>
              <a:t>（山茱萸</a:t>
            </a:r>
            <a:r>
              <a:rPr lang="zh-CN" altLang="zh-CN" sz="2880" b="1" i="0" dirty="0" smtClean="0">
                <a:latin typeface="华文隶书"/>
                <a:ea typeface="华文隶书"/>
                <a:cs typeface="华文隶书"/>
              </a:rPr>
              <a:t>）</a:t>
            </a:r>
            <a:r>
              <a:rPr lang="en-US" altLang="zh-CN" sz="2880" b="1" i="0" dirty="0" smtClean="0">
                <a:latin typeface="华文隶书"/>
                <a:ea typeface="华文隶书"/>
                <a:cs typeface="华文隶书"/>
              </a:rPr>
              <a:t>spray </a:t>
            </a:r>
            <a:r>
              <a:rPr lang="en-US" altLang="zh-CN" sz="2880" b="1" i="0" dirty="0">
                <a:latin typeface="华文隶书"/>
                <a:ea typeface="华文隶书"/>
                <a:cs typeface="华文隶书"/>
              </a:rPr>
              <a:t>in hand.</a:t>
            </a:r>
            <a:endParaRPr lang="zh-CN" altLang="zh-CN" sz="2880" b="1" i="0" dirty="0">
              <a:latin typeface="华文隶书"/>
              <a:ea typeface="华文隶书"/>
              <a:cs typeface="华文隶书"/>
            </a:endParaRPr>
          </a:p>
          <a:p>
            <a:r>
              <a:rPr lang="zh-CN" altLang="zh-CN" sz="2880" b="1" i="0" dirty="0">
                <a:latin typeface="华文隶书"/>
                <a:ea typeface="华文隶书"/>
                <a:cs typeface="华文隶书"/>
              </a:rPr>
              <a:t>遥知兄弟登高处，</a:t>
            </a:r>
            <a:r>
              <a:rPr lang="en-US" altLang="zh-CN" sz="2880" b="1" i="0" dirty="0">
                <a:latin typeface="华文隶书"/>
                <a:ea typeface="华文隶书"/>
                <a:cs typeface="华文隶书"/>
              </a:rPr>
              <a:t> </a:t>
            </a:r>
            <a:endParaRPr lang="en-US" altLang="zh-CN" sz="2880" b="1" i="0" dirty="0" smtClean="0">
              <a:latin typeface="华文隶书"/>
              <a:ea typeface="华文隶书"/>
              <a:cs typeface="华文隶书"/>
            </a:endParaRPr>
          </a:p>
          <a:p>
            <a:r>
              <a:rPr lang="en-US" altLang="zh-CN" sz="2880" b="1" i="0" dirty="0" smtClean="0">
                <a:latin typeface="华文隶书"/>
                <a:ea typeface="华文隶书"/>
                <a:cs typeface="华文隶书"/>
              </a:rPr>
              <a:t>Climb </a:t>
            </a:r>
            <a:r>
              <a:rPr lang="en-US" altLang="zh-CN" sz="2880" b="1" i="0" dirty="0">
                <a:latin typeface="华文隶书"/>
                <a:ea typeface="华文隶书"/>
                <a:cs typeface="华文隶书"/>
              </a:rPr>
              <a:t>up the mountain and miss me so far away.</a:t>
            </a:r>
            <a:r>
              <a:rPr lang="zh-CN" altLang="zh-CN" sz="2880" b="1" i="0" dirty="0">
                <a:latin typeface="华文隶书"/>
                <a:ea typeface="华文隶书"/>
                <a:cs typeface="华文隶书"/>
              </a:rPr>
              <a:t> </a:t>
            </a:r>
            <a:endParaRPr lang="en-US" altLang="zh-CN" sz="2880" b="1" i="0" dirty="0" smtClean="0">
              <a:latin typeface="华文隶书"/>
              <a:ea typeface="华文隶书"/>
              <a:cs typeface="华文隶书"/>
            </a:endParaRPr>
          </a:p>
          <a:p>
            <a:r>
              <a:rPr lang="zh-CN" altLang="zh-CN" sz="2880" b="1" i="0" dirty="0">
                <a:latin typeface="华文隶书"/>
                <a:ea typeface="华文隶书"/>
                <a:cs typeface="华文隶书"/>
              </a:rPr>
              <a:t>遍插茱萸少一人。</a:t>
            </a:r>
            <a:r>
              <a:rPr lang="en-US" altLang="zh-CN" sz="2160" b="1" dirty="0"/>
              <a:t>      </a:t>
            </a:r>
            <a:r>
              <a:rPr lang="en-US" altLang="zh-CN" sz="2160" dirty="0"/>
              <a:t>    </a:t>
            </a:r>
            <a:endParaRPr kumimoji="1" lang="zh-CN" altLang="en-US" sz="2160" dirty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518208" y="4167187"/>
            <a:ext cx="2036446" cy="29679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506" name="组 29"/>
          <p:cNvGrpSpPr/>
          <p:nvPr/>
        </p:nvGrpSpPr>
        <p:grpSpPr bwMode="auto">
          <a:xfrm>
            <a:off x="824866" y="0"/>
            <a:ext cx="2686050" cy="1887856"/>
            <a:chOff x="3389313" y="3544888"/>
            <a:chExt cx="2238375" cy="1573212"/>
          </a:xfrm>
        </p:grpSpPr>
        <p:pic>
          <p:nvPicPr>
            <p:cNvPr id="21508" name="Picture 208" descr="30"/>
            <p:cNvPicPr>
              <a:picLocks noChangeAspect="1" noChangeArrowheads="1"/>
            </p:cNvPicPr>
            <p:nvPr/>
          </p:nvPicPr>
          <p:blipFill>
            <a:blip r:embed="rId2">
              <a:lum bright="-18000" contras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27045">
              <a:off x="3389313" y="3544888"/>
              <a:ext cx="2238375" cy="15732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" name="Rectangle 213"/>
            <p:cNvSpPr>
              <a:spLocks noChangeArrowheads="1"/>
            </p:cNvSpPr>
            <p:nvPr/>
          </p:nvSpPr>
          <p:spPr bwMode="auto">
            <a:xfrm>
              <a:off x="3821113" y="3985155"/>
              <a:ext cx="1656556" cy="52440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7968" tIns="48984" rIns="97968" bIns="48984" anchor="ctr">
              <a:spAutoFit/>
            </a:bodyPr>
            <a:lstStyle/>
            <a:p>
              <a:pPr defTabSz="815975">
                <a:lnSpc>
                  <a:spcPct val="120000"/>
                </a:lnSpc>
                <a:defRPr/>
              </a:pPr>
              <a:r>
                <a:rPr lang="en-US" altLang="zh-CN" sz="2880" b="1" dirty="0" smtClean="0">
                  <a:solidFill>
                    <a:srgbClr val="FFFFFF"/>
                  </a:solidFill>
                </a:rPr>
                <a:t>Activities</a:t>
              </a:r>
              <a:endParaRPr lang="zh-CN" altLang="en-US" sz="2880" b="1" dirty="0">
                <a:solidFill>
                  <a:srgbClr val="FFFFFF"/>
                </a:solidFill>
              </a:endParaRPr>
            </a:p>
          </p:txBody>
        </p:sp>
      </p:grpSp>
      <p:pic>
        <p:nvPicPr>
          <p:cNvPr id="7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9489">
            <a:off x="381197" y="4518554"/>
            <a:ext cx="3163781" cy="23408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组 7"/>
          <p:cNvGrpSpPr/>
          <p:nvPr/>
        </p:nvGrpSpPr>
        <p:grpSpPr>
          <a:xfrm>
            <a:off x="3728728" y="1922146"/>
            <a:ext cx="5962262" cy="1127760"/>
            <a:chOff x="3859213" y="1601788"/>
            <a:chExt cx="4418012" cy="939800"/>
          </a:xfrm>
        </p:grpSpPr>
        <p:pic>
          <p:nvPicPr>
            <p:cNvPr id="9" name="Picture 271" descr="21"/>
            <p:cNvPicPr>
              <a:picLocks noChangeAspect="1" noChangeArrowheads="1"/>
            </p:cNvPicPr>
            <p:nvPr/>
          </p:nvPicPr>
          <p:blipFill>
            <a:blip r:embed="rId4">
              <a:lum contrast="-3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9213" y="1601788"/>
              <a:ext cx="4418012" cy="939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angle 117"/>
            <p:cNvSpPr>
              <a:spLocks noChangeArrowheads="1"/>
            </p:cNvSpPr>
            <p:nvPr/>
          </p:nvSpPr>
          <p:spPr bwMode="auto">
            <a:xfrm>
              <a:off x="4195763" y="1831447"/>
              <a:ext cx="3048000" cy="45032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97968" tIns="48984" rIns="97968" bIns="48984" anchor="ctr">
              <a:spAutoFit/>
            </a:bodyPr>
            <a:lstStyle/>
            <a:p>
              <a:pPr defTabSz="815975">
                <a:lnSpc>
                  <a:spcPct val="120000"/>
                </a:lnSpc>
                <a:defRPr/>
              </a:pPr>
              <a:r>
                <a:rPr lang="en-US" altLang="zh-CN" sz="2400" b="1" dirty="0" smtClean="0">
                  <a:solidFill>
                    <a:schemeClr val="bg1"/>
                  </a:solidFill>
                </a:rPr>
                <a:t>Eating </a:t>
              </a:r>
              <a:r>
                <a:rPr lang="en-US" altLang="zh-CN" sz="2400" b="1" dirty="0" err="1" smtClean="0">
                  <a:solidFill>
                    <a:schemeClr val="bg1"/>
                  </a:solidFill>
                </a:rPr>
                <a:t>Chongyang</a:t>
              </a:r>
              <a:r>
                <a:rPr lang="en-US" altLang="zh-CN" sz="2400" b="1" dirty="0" smtClean="0">
                  <a:solidFill>
                    <a:schemeClr val="bg1"/>
                  </a:solidFill>
                </a:rPr>
                <a:t> cake</a:t>
              </a:r>
              <a:endParaRPr lang="zh-CN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组 10"/>
          <p:cNvGrpSpPr/>
          <p:nvPr/>
        </p:nvGrpSpPr>
        <p:grpSpPr>
          <a:xfrm>
            <a:off x="3728728" y="3111602"/>
            <a:ext cx="5950954" cy="1127760"/>
            <a:chOff x="3859213" y="1601788"/>
            <a:chExt cx="4418012" cy="939800"/>
          </a:xfrm>
        </p:grpSpPr>
        <p:pic>
          <p:nvPicPr>
            <p:cNvPr id="12" name="Picture 271" descr="21"/>
            <p:cNvPicPr>
              <a:picLocks noChangeAspect="1" noChangeArrowheads="1"/>
            </p:cNvPicPr>
            <p:nvPr/>
          </p:nvPicPr>
          <p:blipFill>
            <a:blip r:embed="rId4">
              <a:lum contrast="-3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9213" y="1601788"/>
              <a:ext cx="4418012" cy="939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17"/>
            <p:cNvSpPr>
              <a:spLocks noChangeArrowheads="1"/>
            </p:cNvSpPr>
            <p:nvPr/>
          </p:nvSpPr>
          <p:spPr bwMode="auto">
            <a:xfrm>
              <a:off x="4179043" y="1831447"/>
              <a:ext cx="3847210" cy="45032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7968" tIns="48984" rIns="97968" bIns="48984" anchor="ctr">
              <a:spAutoFit/>
            </a:bodyPr>
            <a:lstStyle/>
            <a:p>
              <a:pPr defTabSz="815975">
                <a:lnSpc>
                  <a:spcPct val="120000"/>
                </a:lnSpc>
                <a:defRPr/>
              </a:pPr>
              <a:r>
                <a:rPr lang="en-US" altLang="zh-CN" sz="2400" b="1" dirty="0" smtClean="0">
                  <a:solidFill>
                    <a:schemeClr val="bg1"/>
                  </a:solidFill>
                </a:rPr>
                <a:t>Enjoying the </a:t>
              </a:r>
              <a:r>
                <a:rPr lang="en-US" altLang="zh-CN" sz="2400" b="1" dirty="0">
                  <a:solidFill>
                    <a:schemeClr val="bg1"/>
                  </a:solidFill>
                </a:rPr>
                <a:t>chrysanthemum</a:t>
              </a:r>
              <a:r>
                <a:rPr lang="zh-CN" altLang="zh-CN" sz="2400" b="1" dirty="0">
                  <a:solidFill>
                    <a:schemeClr val="bg1"/>
                  </a:solidFill>
                </a:rPr>
                <a:t> </a:t>
              </a:r>
              <a:r>
                <a:rPr lang="en-US" altLang="zh-CN" sz="2400" b="1" dirty="0">
                  <a:solidFill>
                    <a:schemeClr val="bg1"/>
                  </a:solidFill>
                </a:rPr>
                <a:t> </a:t>
              </a:r>
              <a:endParaRPr lang="zh-CN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组 13"/>
          <p:cNvGrpSpPr/>
          <p:nvPr/>
        </p:nvGrpSpPr>
        <p:grpSpPr>
          <a:xfrm>
            <a:off x="3719974" y="4338875"/>
            <a:ext cx="5950954" cy="1127760"/>
            <a:chOff x="3859213" y="1601788"/>
            <a:chExt cx="4418012" cy="939800"/>
          </a:xfrm>
        </p:grpSpPr>
        <p:pic>
          <p:nvPicPr>
            <p:cNvPr id="15" name="Picture 271" descr="21"/>
            <p:cNvPicPr>
              <a:picLocks noChangeAspect="1" noChangeArrowheads="1"/>
            </p:cNvPicPr>
            <p:nvPr/>
          </p:nvPicPr>
          <p:blipFill>
            <a:blip r:embed="rId4">
              <a:lum contrast="-3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9213" y="1601788"/>
              <a:ext cx="4418012" cy="939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17"/>
            <p:cNvSpPr>
              <a:spLocks noChangeArrowheads="1"/>
            </p:cNvSpPr>
            <p:nvPr/>
          </p:nvSpPr>
          <p:spPr bwMode="auto">
            <a:xfrm>
              <a:off x="4195763" y="1831447"/>
              <a:ext cx="3048000" cy="45032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97968" tIns="48984" rIns="97968" bIns="48984" anchor="ctr">
              <a:spAutoFit/>
            </a:bodyPr>
            <a:lstStyle/>
            <a:p>
              <a:pPr defTabSz="815975">
                <a:lnSpc>
                  <a:spcPct val="120000"/>
                </a:lnSpc>
                <a:defRPr/>
              </a:pPr>
              <a:r>
                <a:rPr lang="en-US" altLang="zh-CN" sz="2400" b="1" dirty="0" smtClean="0">
                  <a:solidFill>
                    <a:schemeClr val="bg1"/>
                  </a:solidFill>
                </a:rPr>
                <a:t>Climbing high mountains</a:t>
              </a:r>
              <a:endParaRPr lang="zh-CN" altLang="en-US" sz="24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t>该故事介绍了重阳节的来历，时间以及意义。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3600"/>
              <a:t>在综英</a:t>
            </a:r>
            <a:r>
              <a:rPr lang="en-US" altLang="zh-CN" sz="3600"/>
              <a:t>2 unit2 The virtues of growing older</a:t>
            </a:r>
            <a:r>
              <a:rPr sz="3600"/>
              <a:t>这篇课文中，结合重阳节的故事同学们理解</a:t>
            </a:r>
            <a:r>
              <a:rPr lang="en-US" altLang="zh-CN" sz="3600"/>
              <a:t>the meaning of growing older and our respect for growing older.</a:t>
            </a:r>
            <a:endParaRPr lang="en-US" altLang="zh-CN" sz="3600"/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1224</Words>
  <Application>WPS 演示</Application>
  <PresentationFormat>宽屏</PresentationFormat>
  <Paragraphs>46</Paragraphs>
  <Slides>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1" baseType="lpstr">
      <vt:lpstr>Arial</vt:lpstr>
      <vt:lpstr>宋体</vt:lpstr>
      <vt:lpstr>Wingdings</vt:lpstr>
      <vt:lpstr>微软雅黑</vt:lpstr>
      <vt:lpstr>Wingdings</vt:lpstr>
      <vt:lpstr>方正黑体简体</vt:lpstr>
      <vt:lpstr>楷体</vt:lpstr>
      <vt:lpstr>Arial Black</vt:lpstr>
      <vt:lpstr>华文隶书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该故事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lenovo</dc:creator>
  <cp:lastModifiedBy>lenovo</cp:lastModifiedBy>
  <cp:revision>151</cp:revision>
  <dcterms:created xsi:type="dcterms:W3CDTF">2019-06-19T02:08:00Z</dcterms:created>
  <dcterms:modified xsi:type="dcterms:W3CDTF">2021-03-07T02:20:42Z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2052-11.1.0.10228</vt:lpwstr>
  </property>
</Properties>
</file>